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Default Extension="gif" ContentType="image/gif"/>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97"/>
  </p:notesMasterIdLst>
  <p:sldIdLst>
    <p:sldId id="256" r:id="rId2"/>
    <p:sldId id="257" r:id="rId3"/>
    <p:sldId id="382" r:id="rId4"/>
    <p:sldId id="384" r:id="rId5"/>
    <p:sldId id="369" r:id="rId6"/>
    <p:sldId id="258" r:id="rId7"/>
    <p:sldId id="277" r:id="rId8"/>
    <p:sldId id="259" r:id="rId9"/>
    <p:sldId id="345" r:id="rId10"/>
    <p:sldId id="260" r:id="rId11"/>
    <p:sldId id="346" r:id="rId12"/>
    <p:sldId id="261" r:id="rId13"/>
    <p:sldId id="347" r:id="rId14"/>
    <p:sldId id="262" r:id="rId15"/>
    <p:sldId id="348" r:id="rId16"/>
    <p:sldId id="263" r:id="rId17"/>
    <p:sldId id="349" r:id="rId18"/>
    <p:sldId id="264" r:id="rId19"/>
    <p:sldId id="350" r:id="rId20"/>
    <p:sldId id="265" r:id="rId21"/>
    <p:sldId id="351" r:id="rId22"/>
    <p:sldId id="266" r:id="rId23"/>
    <p:sldId id="352" r:id="rId24"/>
    <p:sldId id="267" r:id="rId25"/>
    <p:sldId id="353" r:id="rId26"/>
    <p:sldId id="268" r:id="rId27"/>
    <p:sldId id="354" r:id="rId28"/>
    <p:sldId id="269" r:id="rId29"/>
    <p:sldId id="355" r:id="rId30"/>
    <p:sldId id="270" r:id="rId31"/>
    <p:sldId id="356" r:id="rId32"/>
    <p:sldId id="271" r:id="rId33"/>
    <p:sldId id="357" r:id="rId34"/>
    <p:sldId id="273" r:id="rId35"/>
    <p:sldId id="358" r:id="rId36"/>
    <p:sldId id="275" r:id="rId37"/>
    <p:sldId id="359" r:id="rId38"/>
    <p:sldId id="290" r:id="rId39"/>
    <p:sldId id="360" r:id="rId40"/>
    <p:sldId id="292" r:id="rId41"/>
    <p:sldId id="361" r:id="rId42"/>
    <p:sldId id="294" r:id="rId43"/>
    <p:sldId id="362" r:id="rId44"/>
    <p:sldId id="296" r:id="rId45"/>
    <p:sldId id="363"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65" r:id="rId80"/>
    <p:sldId id="299" r:id="rId81"/>
    <p:sldId id="366" r:id="rId82"/>
    <p:sldId id="301" r:id="rId83"/>
    <p:sldId id="367" r:id="rId84"/>
    <p:sldId id="303" r:id="rId85"/>
    <p:sldId id="368" r:id="rId86"/>
    <p:sldId id="370" r:id="rId87"/>
    <p:sldId id="371" r:id="rId88"/>
    <p:sldId id="378" r:id="rId89"/>
    <p:sldId id="373" r:id="rId90"/>
    <p:sldId id="379" r:id="rId91"/>
    <p:sldId id="375" r:id="rId92"/>
    <p:sldId id="380" r:id="rId93"/>
    <p:sldId id="377" r:id="rId94"/>
    <p:sldId id="381" r:id="rId95"/>
    <p:sldId id="305"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00"/>
    <a:srgbClr val="93FF93"/>
    <a:srgbClr val="ABFFAB"/>
    <a:srgbClr val="D1FFD1"/>
    <a:srgbClr val="00C800"/>
    <a:srgbClr val="008000"/>
    <a:srgbClr val="71FF71"/>
    <a:srgbClr val="000066"/>
    <a:srgbClr val="680000"/>
    <a:srgbClr val="FFFF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27324" autoAdjust="0"/>
    <p:restoredTop sz="94662" autoAdjust="0"/>
  </p:normalViewPr>
  <p:slideViewPr>
    <p:cSldViewPr>
      <p:cViewPr varScale="1">
        <p:scale>
          <a:sx n="93" d="100"/>
          <a:sy n="93" d="100"/>
        </p:scale>
        <p:origin x="-312"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D2E3B-D1DB-4075-87AC-E111600959DE}" type="datetimeFigureOut">
              <a:rPr lang="en-US" smtClean="0"/>
              <a:pPr/>
              <a:t>6/7/19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47783-C37D-4FAD-840B-B2EABB6BC45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24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47783-C37D-4FAD-840B-B2EABB6BC459}"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004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C23941-DAB6-4361-98F8-8B36D72D1EC2}" type="datetimeFigureOut">
              <a:rPr lang="en-US" smtClean="0"/>
              <a:pPr/>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23941-DAB6-4361-98F8-8B36D72D1EC2}" type="datetimeFigureOut">
              <a:rPr lang="en-US" smtClean="0"/>
              <a:pPr/>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23941-DAB6-4361-98F8-8B36D72D1EC2}" type="datetimeFigureOut">
              <a:rPr lang="en-US" smtClean="0"/>
              <a:pPr/>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C23941-DAB6-4361-98F8-8B36D72D1EC2}" type="datetimeFigureOut">
              <a:rPr lang="en-US" smtClean="0"/>
              <a:pPr/>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C23941-DAB6-4361-98F8-8B36D72D1EC2}" type="datetimeFigureOut">
              <a:rPr lang="en-US" smtClean="0"/>
              <a:pPr/>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C23941-DAB6-4361-98F8-8B36D72D1EC2}" type="datetimeFigureOut">
              <a:rPr lang="en-US" smtClean="0"/>
              <a:pPr/>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C23941-DAB6-4361-98F8-8B36D72D1EC2}" type="datetimeFigureOut">
              <a:rPr lang="en-US" smtClean="0"/>
              <a:pPr/>
              <a:t>6/7/19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C23941-DAB6-4361-98F8-8B36D72D1EC2}" type="datetimeFigureOut">
              <a:rPr lang="en-US" smtClean="0"/>
              <a:pPr/>
              <a:t>6/7/19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23941-DAB6-4361-98F8-8B36D72D1EC2}" type="datetimeFigureOut">
              <a:rPr lang="en-US" smtClean="0"/>
              <a:pPr/>
              <a:t>6/7/19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23941-DAB6-4361-98F8-8B36D72D1EC2}" type="datetimeFigureOut">
              <a:rPr lang="en-US" smtClean="0"/>
              <a:pPr/>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23941-DAB6-4361-98F8-8B36D72D1EC2}" type="datetimeFigureOut">
              <a:rPr lang="en-US" smtClean="0"/>
              <a:pPr/>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309E3-B2F6-4E60-9FF9-C7BA500145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23941-DAB6-4361-98F8-8B36D72D1EC2}" type="datetimeFigureOut">
              <a:rPr lang="en-US" smtClean="0"/>
              <a:pPr/>
              <a:t>6/7/19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309E3-B2F6-4E60-9FF9-C7BA500145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slide" Target="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slide" Target="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slide" Target="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slide" Target="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slide" Target="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slide" Target="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slide" Target="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slide" Target="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slide" Target="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slide" Target="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slide" Target="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slide" Target="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slide" Target="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slide" Target="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slide" Target="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slide" Target="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 Id="rId3" Type="http://schemas.openxmlformats.org/officeDocument/2006/relationships/slide" Target="sl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 Id="rId3" Type="http://schemas.openxmlformats.org/officeDocument/2006/relationships/slide" Target="slid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slide" Target="slide5.xml"/></Relationships>
</file>

<file path=ppt/slides/_rels/slide5.xml.rels><?xml version="1.0" encoding="UTF-8" standalone="yes"?>
<Relationships xmlns="http://schemas.openxmlformats.org/package/2006/relationships"><Relationship Id="rId20" Type="http://schemas.openxmlformats.org/officeDocument/2006/relationships/slide" Target="slide42.xml"/><Relationship Id="rId21" Type="http://schemas.openxmlformats.org/officeDocument/2006/relationships/slide" Target="slide44.xml"/><Relationship Id="rId22" Type="http://schemas.openxmlformats.org/officeDocument/2006/relationships/slide" Target="slide46.xml"/><Relationship Id="rId23" Type="http://schemas.openxmlformats.org/officeDocument/2006/relationships/slide" Target="slide48.xml"/><Relationship Id="rId24" Type="http://schemas.openxmlformats.org/officeDocument/2006/relationships/slide" Target="slide50.xml"/><Relationship Id="rId25" Type="http://schemas.openxmlformats.org/officeDocument/2006/relationships/slide" Target="slide52.xml"/><Relationship Id="rId26" Type="http://schemas.openxmlformats.org/officeDocument/2006/relationships/slide" Target="slide54.xml"/><Relationship Id="rId27" Type="http://schemas.openxmlformats.org/officeDocument/2006/relationships/slide" Target="slide56.xml"/><Relationship Id="rId28" Type="http://schemas.openxmlformats.org/officeDocument/2006/relationships/slide" Target="slide58.xml"/><Relationship Id="rId29" Type="http://schemas.openxmlformats.org/officeDocument/2006/relationships/slide" Target="slide60.xml"/><Relationship Id="rId1" Type="http://schemas.openxmlformats.org/officeDocument/2006/relationships/slideLayout" Target="../slideLayouts/slideLayout7.xml"/><Relationship Id="rId2" Type="http://schemas.openxmlformats.org/officeDocument/2006/relationships/slide" Target="slide6.xml"/><Relationship Id="rId3" Type="http://schemas.openxmlformats.org/officeDocument/2006/relationships/slide" Target="slide8.xml"/><Relationship Id="rId4" Type="http://schemas.openxmlformats.org/officeDocument/2006/relationships/slide" Target="slide10.xml"/><Relationship Id="rId5" Type="http://schemas.openxmlformats.org/officeDocument/2006/relationships/slide" Target="slide12.xml"/><Relationship Id="rId30" Type="http://schemas.openxmlformats.org/officeDocument/2006/relationships/slide" Target="slide62.xml"/><Relationship Id="rId31" Type="http://schemas.openxmlformats.org/officeDocument/2006/relationships/slide" Target="slide64.xml"/><Relationship Id="rId32" Type="http://schemas.openxmlformats.org/officeDocument/2006/relationships/slide" Target="slide66.xml"/><Relationship Id="rId9" Type="http://schemas.openxmlformats.org/officeDocument/2006/relationships/slide" Target="slide20.xml"/><Relationship Id="rId6" Type="http://schemas.openxmlformats.org/officeDocument/2006/relationships/slide" Target="slide14.xml"/><Relationship Id="rId7" Type="http://schemas.openxmlformats.org/officeDocument/2006/relationships/slide" Target="slide16.xml"/><Relationship Id="rId8" Type="http://schemas.openxmlformats.org/officeDocument/2006/relationships/slide" Target="slide18.xml"/><Relationship Id="rId33" Type="http://schemas.openxmlformats.org/officeDocument/2006/relationships/slide" Target="slide68.xml"/><Relationship Id="rId34" Type="http://schemas.openxmlformats.org/officeDocument/2006/relationships/slide" Target="slide70.xml"/><Relationship Id="rId35" Type="http://schemas.openxmlformats.org/officeDocument/2006/relationships/slide" Target="slide72.xml"/><Relationship Id="rId36" Type="http://schemas.openxmlformats.org/officeDocument/2006/relationships/slide" Target="slide74.xml"/><Relationship Id="rId10" Type="http://schemas.openxmlformats.org/officeDocument/2006/relationships/slide" Target="slide22.xml"/><Relationship Id="rId11" Type="http://schemas.openxmlformats.org/officeDocument/2006/relationships/slide" Target="slide24.xml"/><Relationship Id="rId12" Type="http://schemas.openxmlformats.org/officeDocument/2006/relationships/slide" Target="slide26.xml"/><Relationship Id="rId13" Type="http://schemas.openxmlformats.org/officeDocument/2006/relationships/slide" Target="slide28.xml"/><Relationship Id="rId14" Type="http://schemas.openxmlformats.org/officeDocument/2006/relationships/slide" Target="slide30.xml"/><Relationship Id="rId15" Type="http://schemas.openxmlformats.org/officeDocument/2006/relationships/slide" Target="slide32.xml"/><Relationship Id="rId16" Type="http://schemas.openxmlformats.org/officeDocument/2006/relationships/slide" Target="slide34.xml"/><Relationship Id="rId17" Type="http://schemas.openxmlformats.org/officeDocument/2006/relationships/slide" Target="slide36.xml"/><Relationship Id="rId18" Type="http://schemas.openxmlformats.org/officeDocument/2006/relationships/slide" Target="slide38.xml"/><Relationship Id="rId19" Type="http://schemas.openxmlformats.org/officeDocument/2006/relationships/slide" Target="slide40.xml"/><Relationship Id="rId37" Type="http://schemas.openxmlformats.org/officeDocument/2006/relationships/slide" Target="slide76.xml"/><Relationship Id="rId38" Type="http://schemas.openxmlformats.org/officeDocument/2006/relationships/slide" Target="slide78.xml"/><Relationship Id="rId39" Type="http://schemas.openxmlformats.org/officeDocument/2006/relationships/slide" Target="slide80.xml"/><Relationship Id="rId40" Type="http://schemas.openxmlformats.org/officeDocument/2006/relationships/slide" Target="slide82.xml"/><Relationship Id="rId41" Type="http://schemas.openxmlformats.org/officeDocument/2006/relationships/slide" Target="slide84.xml"/><Relationship Id="rId42" Type="http://schemas.openxmlformats.org/officeDocument/2006/relationships/slide" Target="slide8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 Id="rId3" Type="http://schemas.openxmlformats.org/officeDocument/2006/relationships/slide" Target="slid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 Id="rId3" Type="http://schemas.openxmlformats.org/officeDocument/2006/relationships/slide" Target="slid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 Id="rId3" Type="http://schemas.openxmlformats.org/officeDocument/2006/relationships/slide" Target="sl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slide" Target="slid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slide" Target="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 Id="rId3" Type="http://schemas.openxmlformats.org/officeDocument/2006/relationships/slide" Target="slid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 Id="rId3" Type="http://schemas.openxmlformats.org/officeDocument/2006/relationships/slide" Target="slid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 Id="rId3" Type="http://schemas.openxmlformats.org/officeDocument/2006/relationships/slide" Target="slid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 Id="rId3" Type="http://schemas.openxmlformats.org/officeDocument/2006/relationships/slide" Target="slid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 Id="rId3"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slide" Target="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 Id="rId3" Type="http://schemas.openxmlformats.org/officeDocument/2006/relationships/slide" Target="slide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 Id="rId3" Type="http://schemas.openxmlformats.org/officeDocument/2006/relationships/slide" Target="slide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 Id="rId3" Type="http://schemas.openxmlformats.org/officeDocument/2006/relationships/slide" Target="slide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jpeg"/><Relationship Id="rId3" Type="http://schemas.openxmlformats.org/officeDocument/2006/relationships/slide" Target="slide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 Id="rId3"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 Id="rId3" Type="http://schemas.openxmlformats.org/officeDocument/2006/relationships/slide" Target="slide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 Id="rId3" Type="http://schemas.openxmlformats.org/officeDocument/2006/relationships/slide" Target="slide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 Id="rId3" Type="http://schemas.openxmlformats.org/officeDocument/2006/relationships/slide" Target="slid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slide" Target="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28600" y="701901"/>
            <a:ext cx="4889498" cy="6079280"/>
            <a:chOff x="228600" y="457200"/>
            <a:chExt cx="4889498" cy="6079280"/>
          </a:xfrm>
        </p:grpSpPr>
        <p:pic>
          <p:nvPicPr>
            <p:cNvPr id="18434" name="Picture 2" descr="http://effata.dk/bibelbilleder/billederne/Babelstaarnet.jpg"/>
            <p:cNvPicPr>
              <a:picLocks noChangeAspect="1" noChangeArrowheads="1"/>
            </p:cNvPicPr>
            <p:nvPr/>
          </p:nvPicPr>
          <p:blipFill>
            <a:blip r:embed="rId2" cstate="print">
              <a:clrChange>
                <a:clrFrom>
                  <a:srgbClr val="F8F0D9"/>
                </a:clrFrom>
                <a:clrTo>
                  <a:srgbClr val="F8F0D9">
                    <a:alpha val="0"/>
                  </a:srgbClr>
                </a:clrTo>
              </a:clrChange>
              <a:lum contrast="40000"/>
            </a:blip>
            <a:srcRect/>
            <a:stretch>
              <a:fillRect/>
            </a:stretch>
          </p:blipFill>
          <p:spPr bwMode="auto">
            <a:xfrm>
              <a:off x="228600" y="457200"/>
              <a:ext cx="4889498" cy="5867400"/>
            </a:xfrm>
            <a:prstGeom prst="rect">
              <a:avLst/>
            </a:prstGeom>
            <a:noFill/>
          </p:spPr>
        </p:pic>
        <p:sp>
          <p:nvSpPr>
            <p:cNvPr id="4" name="TextBox 3"/>
            <p:cNvSpPr txBox="1"/>
            <p:nvPr/>
          </p:nvSpPr>
          <p:spPr>
            <a:xfrm>
              <a:off x="2207661" y="6290259"/>
              <a:ext cx="2819400" cy="246221"/>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#3</a:t>
            </a:r>
            <a:endParaRPr lang="en-US" sz="4800" b="1" dirty="0">
              <a:solidFill>
                <a:srgbClr val="C00000"/>
              </a:solidFill>
            </a:endParaRPr>
          </a:p>
        </p:txBody>
      </p:sp>
      <p:sp>
        <p:nvSpPr>
          <p:cNvPr id="10"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10</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13</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B</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244701"/>
            <a:ext cx="8915400" cy="6390147"/>
          </a:xfrm>
          <a:prstGeom prst="rect">
            <a:avLst/>
          </a:prstGeom>
          <a:solidFill>
            <a:srgbClr val="FFFF66"/>
          </a:solidFill>
          <a:ln w="76200">
            <a:solidFill>
              <a:srgbClr val="C00000"/>
            </a:solidFill>
          </a:ln>
        </p:spPr>
        <p:txBody>
          <a:bodyPr wrap="square" rtlCol="0">
            <a:spAutoFit/>
          </a:bodyPr>
          <a:lstStyle/>
          <a:p>
            <a:pPr algn="just">
              <a:lnSpc>
                <a:spcPts val="5500"/>
              </a:lnSpc>
            </a:pPr>
            <a:r>
              <a:rPr lang="en-US" sz="4200" b="1" u="sng" dirty="0" smtClean="0">
                <a:solidFill>
                  <a:srgbClr val="680000"/>
                </a:solidFill>
                <a:latin typeface="Times New Roman" pitchFamily="18" charset="0"/>
                <a:cs typeface="Times New Roman" pitchFamily="18" charset="0"/>
              </a:rPr>
              <a:t>Genesis 11:3</a:t>
            </a:r>
            <a:r>
              <a:rPr lang="en-US" sz="4200" dirty="0" smtClean="0">
                <a:solidFill>
                  <a:srgbClr val="680000"/>
                </a:solidFill>
                <a:latin typeface="Times New Roman" pitchFamily="18" charset="0"/>
                <a:cs typeface="Times New Roman" pitchFamily="18" charset="0"/>
              </a:rPr>
              <a:t> And </a:t>
            </a:r>
            <a:r>
              <a:rPr lang="en-US" sz="4200" dirty="0">
                <a:solidFill>
                  <a:srgbClr val="680000"/>
                </a:solidFill>
                <a:latin typeface="Times New Roman" pitchFamily="18" charset="0"/>
                <a:cs typeface="Times New Roman" pitchFamily="18" charset="0"/>
              </a:rPr>
              <a:t>they said one to another, Go to, let us make brick, and burn them throughly. And they had brick for stone, and slime had they for </a:t>
            </a:r>
            <a:r>
              <a:rPr lang="en-US" sz="4200" dirty="0" err="1" smtClean="0">
                <a:solidFill>
                  <a:srgbClr val="680000"/>
                </a:solidFill>
                <a:latin typeface="Times New Roman" pitchFamily="18" charset="0"/>
                <a:cs typeface="Times New Roman" pitchFamily="18" charset="0"/>
              </a:rPr>
              <a:t>morter</a:t>
            </a:r>
            <a:r>
              <a:rPr lang="en-US" sz="4200" dirty="0" smtClean="0">
                <a:solidFill>
                  <a:srgbClr val="680000"/>
                </a:solidFill>
                <a:latin typeface="Times New Roman" pitchFamily="18" charset="0"/>
                <a:cs typeface="Times New Roman" pitchFamily="18" charset="0"/>
              </a:rPr>
              <a:t>. </a:t>
            </a:r>
            <a:r>
              <a:rPr lang="en-US" sz="4200" baseline="30000" dirty="0" smtClean="0">
                <a:solidFill>
                  <a:srgbClr val="680000"/>
                </a:solidFill>
                <a:latin typeface="Times New Roman" pitchFamily="18" charset="0"/>
                <a:cs typeface="Times New Roman" pitchFamily="18" charset="0"/>
              </a:rPr>
              <a:t>4</a:t>
            </a:r>
            <a:r>
              <a:rPr lang="en-US" sz="4200" dirty="0" smtClean="0">
                <a:solidFill>
                  <a:srgbClr val="680000"/>
                </a:solidFill>
                <a:latin typeface="Times New Roman" pitchFamily="18" charset="0"/>
                <a:cs typeface="Times New Roman" pitchFamily="18" charset="0"/>
              </a:rPr>
              <a:t> And </a:t>
            </a:r>
            <a:r>
              <a:rPr lang="en-US" sz="4200" dirty="0">
                <a:solidFill>
                  <a:srgbClr val="680000"/>
                </a:solidFill>
                <a:latin typeface="Times New Roman" pitchFamily="18" charset="0"/>
                <a:cs typeface="Times New Roman" pitchFamily="18" charset="0"/>
              </a:rPr>
              <a:t>they said, Go to, let us build us a city and a tower, whose top may reach unto heaven; and let us make us a name, lest we be scattered abroad upon the face of the whole earth.</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27526" y="762000"/>
            <a:ext cx="4724401" cy="6090330"/>
            <a:chOff x="152399" y="304800"/>
            <a:chExt cx="5002370" cy="6248400"/>
          </a:xfrm>
        </p:grpSpPr>
        <p:pic>
          <p:nvPicPr>
            <p:cNvPr id="17410" name="Picture 2" descr="http://effata.dk/bibelbilleder/billederne/Abraham.jpg"/>
            <p:cNvPicPr>
              <a:picLocks noChangeAspect="1" noChangeArrowheads="1"/>
            </p:cNvPicPr>
            <p:nvPr/>
          </p:nvPicPr>
          <p:blipFill>
            <a:blip r:embed="rId2" cstate="print">
              <a:clrChange>
                <a:clrFrom>
                  <a:srgbClr val="F0E8D5"/>
                </a:clrFrom>
                <a:clrTo>
                  <a:srgbClr val="F0E8D5">
                    <a:alpha val="0"/>
                  </a:srgbClr>
                </a:clrTo>
              </a:clrChange>
              <a:lum contrast="40000"/>
            </a:blip>
            <a:srcRect/>
            <a:stretch>
              <a:fillRect/>
            </a:stretch>
          </p:blipFill>
          <p:spPr bwMode="auto">
            <a:xfrm>
              <a:off x="152399" y="304800"/>
              <a:ext cx="4981240" cy="6248400"/>
            </a:xfrm>
            <a:prstGeom prst="rect">
              <a:avLst/>
            </a:prstGeom>
            <a:noFill/>
          </p:spPr>
        </p:pic>
        <p:sp>
          <p:nvSpPr>
            <p:cNvPr id="4" name="TextBox 3"/>
            <p:cNvSpPr txBox="1"/>
            <p:nvPr/>
          </p:nvSpPr>
          <p:spPr>
            <a:xfrm>
              <a:off x="2009255" y="6245203"/>
              <a:ext cx="3145514" cy="252611"/>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#4</a:t>
            </a:r>
            <a:endParaRPr lang="en-US" sz="4800" b="1" dirty="0">
              <a:solidFill>
                <a:srgbClr val="C00000"/>
              </a:solidFill>
            </a:endParaRPr>
          </a:p>
        </p:txBody>
      </p:sp>
      <p:sp>
        <p:nvSpPr>
          <p:cNvPr id="10"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22</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A</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231449"/>
            <a:ext cx="8915400" cy="6404125"/>
          </a:xfrm>
          <a:prstGeom prst="rect">
            <a:avLst/>
          </a:prstGeom>
          <a:solidFill>
            <a:srgbClr val="FFFF66"/>
          </a:solidFill>
          <a:ln w="76200">
            <a:solidFill>
              <a:srgbClr val="C00000"/>
            </a:solidFill>
          </a:ln>
        </p:spPr>
        <p:txBody>
          <a:bodyPr wrap="square" rtlCol="0">
            <a:spAutoFit/>
          </a:bodyPr>
          <a:lstStyle/>
          <a:p>
            <a:pPr algn="just">
              <a:lnSpc>
                <a:spcPts val="4500"/>
              </a:lnSpc>
            </a:pPr>
            <a:r>
              <a:rPr lang="en-US" sz="3600" b="1" u="sng" dirty="0" smtClean="0">
                <a:solidFill>
                  <a:srgbClr val="680000"/>
                </a:solidFill>
                <a:latin typeface="Times New Roman" pitchFamily="18" charset="0"/>
                <a:cs typeface="Times New Roman" pitchFamily="18" charset="0"/>
              </a:rPr>
              <a:t>Genesis 18:1</a:t>
            </a:r>
            <a:r>
              <a:rPr lang="en-US" sz="3600" dirty="0" smtClean="0">
                <a:solidFill>
                  <a:srgbClr val="680000"/>
                </a:solidFill>
                <a:latin typeface="Times New Roman" pitchFamily="18" charset="0"/>
                <a:cs typeface="Times New Roman" pitchFamily="18" charset="0"/>
              </a:rPr>
              <a:t> And the LORD appeared unto (Abraham) in the plains of Mamre: and he sat in the tent door in the heat of the day; </a:t>
            </a:r>
            <a:r>
              <a:rPr lang="en-US" sz="3600" baseline="30000" dirty="0" smtClean="0">
                <a:solidFill>
                  <a:srgbClr val="680000"/>
                </a:solidFill>
                <a:latin typeface="Times New Roman" pitchFamily="18" charset="0"/>
                <a:cs typeface="Times New Roman" pitchFamily="18" charset="0"/>
              </a:rPr>
              <a:t>2</a:t>
            </a:r>
            <a:r>
              <a:rPr lang="en-US" sz="3600" dirty="0" smtClean="0">
                <a:solidFill>
                  <a:srgbClr val="680000"/>
                </a:solidFill>
                <a:latin typeface="Times New Roman" pitchFamily="18" charset="0"/>
                <a:cs typeface="Times New Roman" pitchFamily="18" charset="0"/>
              </a:rPr>
              <a:t> And he lift up his eyes and looked, and, lo, three men stood by him: and when he saw them, he ran to meet them from the tent door, and bowed himself toward the ground …</a:t>
            </a:r>
            <a:r>
              <a:rPr lang="en-US" sz="3600" baseline="30000" dirty="0" smtClean="0">
                <a:solidFill>
                  <a:srgbClr val="680000"/>
                </a:solidFill>
                <a:latin typeface="Times New Roman" pitchFamily="18" charset="0"/>
                <a:cs typeface="Times New Roman" pitchFamily="18" charset="0"/>
              </a:rPr>
              <a:t>10</a:t>
            </a:r>
            <a:r>
              <a:rPr lang="en-US" sz="3600" dirty="0" smtClean="0">
                <a:solidFill>
                  <a:srgbClr val="680000"/>
                </a:solidFill>
                <a:latin typeface="Times New Roman" pitchFamily="18" charset="0"/>
                <a:cs typeface="Times New Roman" pitchFamily="18" charset="0"/>
              </a:rPr>
              <a:t> And (the LORD) said, I will certainly return unto thee according to the time of life; and, lo, Sarah thy wife shall have a son. And Sarah heard it in the tent door, which was behind him.</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09276" y="762000"/>
            <a:ext cx="4692208" cy="5946029"/>
            <a:chOff x="149583" y="304800"/>
            <a:chExt cx="5029738" cy="6248400"/>
          </a:xfrm>
        </p:grpSpPr>
        <p:pic>
          <p:nvPicPr>
            <p:cNvPr id="16386" name="Picture 2" descr="http://effata.dk/bibelbilleder/billederne/Lot.jpg"/>
            <p:cNvPicPr>
              <a:picLocks noChangeAspect="1" noChangeArrowheads="1"/>
            </p:cNvPicPr>
            <p:nvPr/>
          </p:nvPicPr>
          <p:blipFill>
            <a:blip r:embed="rId2" cstate="print">
              <a:clrChange>
                <a:clrFrom>
                  <a:srgbClr val="F6F1DB"/>
                </a:clrFrom>
                <a:clrTo>
                  <a:srgbClr val="F6F1DB">
                    <a:alpha val="0"/>
                  </a:srgbClr>
                </a:clrTo>
              </a:clrChange>
              <a:lum contrast="40000"/>
            </a:blip>
            <a:srcRect/>
            <a:stretch>
              <a:fillRect/>
            </a:stretch>
          </p:blipFill>
          <p:spPr bwMode="auto">
            <a:xfrm>
              <a:off x="149583" y="304800"/>
              <a:ext cx="5029738" cy="6248400"/>
            </a:xfrm>
            <a:prstGeom prst="rect">
              <a:avLst/>
            </a:prstGeom>
            <a:noFill/>
          </p:spPr>
        </p:pic>
        <p:sp>
          <p:nvSpPr>
            <p:cNvPr id="5" name="TextBox 4"/>
            <p:cNvSpPr txBox="1"/>
            <p:nvPr/>
          </p:nvSpPr>
          <p:spPr>
            <a:xfrm>
              <a:off x="1967287" y="6230347"/>
              <a:ext cx="3187481" cy="258742"/>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#5</a:t>
            </a:r>
            <a:endParaRPr lang="en-US" sz="4800" b="1" dirty="0">
              <a:solidFill>
                <a:srgbClr val="C00000"/>
              </a:solidFill>
            </a:endParaRPr>
          </a:p>
        </p:txBody>
      </p:sp>
      <p:sp>
        <p:nvSpPr>
          <p:cNvPr id="8"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22</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B</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231449"/>
            <a:ext cx="8915400" cy="6396175"/>
          </a:xfrm>
          <a:prstGeom prst="rect">
            <a:avLst/>
          </a:prstGeom>
          <a:solidFill>
            <a:srgbClr val="FFFF66"/>
          </a:solidFill>
          <a:ln w="76200">
            <a:solidFill>
              <a:srgbClr val="C00000"/>
            </a:solidFill>
          </a:ln>
        </p:spPr>
        <p:txBody>
          <a:bodyPr wrap="square" rtlCol="0">
            <a:spAutoFit/>
          </a:bodyPr>
          <a:lstStyle/>
          <a:p>
            <a:pPr algn="just">
              <a:lnSpc>
                <a:spcPts val="5500"/>
              </a:lnSpc>
            </a:pPr>
            <a:r>
              <a:rPr lang="en-US" sz="4400" b="1" u="sng" dirty="0" smtClean="0">
                <a:solidFill>
                  <a:srgbClr val="680000"/>
                </a:solidFill>
                <a:latin typeface="Times New Roman" pitchFamily="18" charset="0"/>
                <a:cs typeface="Times New Roman" pitchFamily="18" charset="0"/>
              </a:rPr>
              <a:t>Genesis 19:24</a:t>
            </a:r>
            <a:r>
              <a:rPr lang="en-US" sz="4400" dirty="0" smtClean="0">
                <a:solidFill>
                  <a:srgbClr val="680000"/>
                </a:solidFill>
                <a:latin typeface="Times New Roman" pitchFamily="18" charset="0"/>
                <a:cs typeface="Times New Roman" pitchFamily="18" charset="0"/>
              </a:rPr>
              <a:t> Then </a:t>
            </a:r>
            <a:r>
              <a:rPr lang="en-US" sz="4400" dirty="0">
                <a:solidFill>
                  <a:srgbClr val="680000"/>
                </a:solidFill>
                <a:latin typeface="Times New Roman" pitchFamily="18" charset="0"/>
                <a:cs typeface="Times New Roman" pitchFamily="18" charset="0"/>
              </a:rPr>
              <a:t>the LORD rained upon Sodom and upon Gomorrah brimstone and fire from the LORD out of </a:t>
            </a:r>
            <a:r>
              <a:rPr lang="en-US" sz="4400" dirty="0" smtClean="0">
                <a:solidFill>
                  <a:srgbClr val="680000"/>
                </a:solidFill>
                <a:latin typeface="Times New Roman" pitchFamily="18" charset="0"/>
                <a:cs typeface="Times New Roman" pitchFamily="18" charset="0"/>
              </a:rPr>
              <a:t>heaven; </a:t>
            </a:r>
            <a:r>
              <a:rPr lang="en-US" sz="4400" baseline="30000" dirty="0" smtClean="0">
                <a:solidFill>
                  <a:srgbClr val="680000"/>
                </a:solidFill>
                <a:latin typeface="Times New Roman" pitchFamily="18" charset="0"/>
                <a:cs typeface="Times New Roman" pitchFamily="18" charset="0"/>
              </a:rPr>
              <a:t>25</a:t>
            </a:r>
            <a:r>
              <a:rPr lang="en-US" sz="4400" dirty="0" smtClean="0">
                <a:solidFill>
                  <a:srgbClr val="680000"/>
                </a:solidFill>
                <a:latin typeface="Times New Roman" pitchFamily="18" charset="0"/>
                <a:cs typeface="Times New Roman" pitchFamily="18" charset="0"/>
              </a:rPr>
              <a:t> </a:t>
            </a:r>
            <a:r>
              <a:rPr lang="en-US" sz="4400" dirty="0">
                <a:solidFill>
                  <a:srgbClr val="680000"/>
                </a:solidFill>
                <a:latin typeface="Times New Roman" pitchFamily="18" charset="0"/>
                <a:cs typeface="Times New Roman" pitchFamily="18" charset="0"/>
              </a:rPr>
              <a:t>And he overthrew those cities, and all the plain, and all the inhabitants of the cities, and that which grew upon the </a:t>
            </a:r>
            <a:r>
              <a:rPr lang="en-US" sz="4400" dirty="0" smtClean="0">
                <a:solidFill>
                  <a:srgbClr val="680000"/>
                </a:solidFill>
                <a:latin typeface="Times New Roman" pitchFamily="18" charset="0"/>
                <a:cs typeface="Times New Roman" pitchFamily="18" charset="0"/>
              </a:rPr>
              <a:t>ground. </a:t>
            </a:r>
            <a:r>
              <a:rPr lang="en-US" sz="4400" baseline="30000" dirty="0" smtClean="0">
                <a:solidFill>
                  <a:srgbClr val="680000"/>
                </a:solidFill>
                <a:latin typeface="Times New Roman" pitchFamily="18" charset="0"/>
                <a:cs typeface="Times New Roman" pitchFamily="18" charset="0"/>
              </a:rPr>
              <a:t>26</a:t>
            </a:r>
            <a:r>
              <a:rPr lang="en-US" sz="4400" dirty="0" smtClean="0">
                <a:solidFill>
                  <a:srgbClr val="680000"/>
                </a:solidFill>
                <a:latin typeface="Times New Roman" pitchFamily="18" charset="0"/>
                <a:cs typeface="Times New Roman" pitchFamily="18" charset="0"/>
              </a:rPr>
              <a:t> </a:t>
            </a:r>
            <a:r>
              <a:rPr lang="en-US" sz="4400" dirty="0">
                <a:solidFill>
                  <a:srgbClr val="680000"/>
                </a:solidFill>
                <a:latin typeface="Times New Roman" pitchFamily="18" charset="0"/>
                <a:cs typeface="Times New Roman" pitchFamily="18" charset="0"/>
              </a:rPr>
              <a:t>But his wife looked back from behind him, and she became a pillar of salt.</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223230" y="775952"/>
            <a:ext cx="4657864" cy="5998335"/>
            <a:chOff x="142875" y="304800"/>
            <a:chExt cx="5054227" cy="6266788"/>
          </a:xfrm>
        </p:grpSpPr>
        <p:pic>
          <p:nvPicPr>
            <p:cNvPr id="15362" name="Picture 2" descr="http://effata.dk/bibelbilleder/billederne/Josef_drommer.jpg"/>
            <p:cNvPicPr>
              <a:picLocks noChangeAspect="1" noChangeArrowheads="1"/>
            </p:cNvPicPr>
            <p:nvPr/>
          </p:nvPicPr>
          <p:blipFill>
            <a:blip r:embed="rId2" cstate="print">
              <a:clrChange>
                <a:clrFrom>
                  <a:srgbClr val="DED7BD"/>
                </a:clrFrom>
                <a:clrTo>
                  <a:srgbClr val="DED7BD">
                    <a:alpha val="0"/>
                  </a:srgbClr>
                </a:clrTo>
              </a:clrChange>
              <a:lum bright="-10000" contrast="40000"/>
            </a:blip>
            <a:srcRect/>
            <a:stretch>
              <a:fillRect/>
            </a:stretch>
          </p:blipFill>
          <p:spPr bwMode="auto">
            <a:xfrm>
              <a:off x="142875" y="304800"/>
              <a:ext cx="5054227" cy="6172200"/>
            </a:xfrm>
            <a:prstGeom prst="rect">
              <a:avLst/>
            </a:prstGeom>
            <a:noFill/>
          </p:spPr>
        </p:pic>
        <p:sp>
          <p:nvSpPr>
            <p:cNvPr id="4" name="TextBox 3"/>
            <p:cNvSpPr txBox="1"/>
            <p:nvPr/>
          </p:nvSpPr>
          <p:spPr>
            <a:xfrm>
              <a:off x="1989830" y="6309394"/>
              <a:ext cx="3164940" cy="262194"/>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#6</a:t>
            </a:r>
            <a:endParaRPr lang="en-US" sz="4800" b="1" dirty="0">
              <a:solidFill>
                <a:srgbClr val="C00000"/>
              </a:solidFill>
            </a:endParaRPr>
          </a:p>
        </p:txBody>
      </p:sp>
      <p:sp>
        <p:nvSpPr>
          <p:cNvPr id="8"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24</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37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41</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C</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8441"/>
            <a:ext cx="8915400" cy="6523196"/>
          </a:xfrm>
          <a:prstGeom prst="rect">
            <a:avLst/>
          </a:prstGeom>
          <a:solidFill>
            <a:srgbClr val="FFFF66"/>
          </a:solidFill>
          <a:ln w="76200">
            <a:solidFill>
              <a:srgbClr val="C00000"/>
            </a:solidFill>
          </a:ln>
        </p:spPr>
        <p:txBody>
          <a:bodyPr wrap="square" rtlCol="0">
            <a:spAutoFit/>
          </a:bodyPr>
          <a:lstStyle/>
          <a:p>
            <a:pPr algn="just">
              <a:lnSpc>
                <a:spcPts val="4200"/>
              </a:lnSpc>
            </a:pPr>
            <a:r>
              <a:rPr lang="en-US" sz="3400" b="1" u="sng" dirty="0" smtClean="0">
                <a:solidFill>
                  <a:srgbClr val="680000"/>
                </a:solidFill>
                <a:latin typeface="Times New Roman" pitchFamily="18" charset="0"/>
                <a:cs typeface="Times New Roman" pitchFamily="18" charset="0"/>
              </a:rPr>
              <a:t>Genesis 37:5</a:t>
            </a:r>
            <a:r>
              <a:rPr lang="en-US" sz="3400" dirty="0" smtClean="0">
                <a:solidFill>
                  <a:srgbClr val="680000"/>
                </a:solidFill>
                <a:latin typeface="Times New Roman" pitchFamily="18" charset="0"/>
                <a:cs typeface="Times New Roman" pitchFamily="18" charset="0"/>
              </a:rPr>
              <a:t> And </a:t>
            </a:r>
            <a:r>
              <a:rPr lang="en-US" sz="3400" dirty="0">
                <a:solidFill>
                  <a:srgbClr val="680000"/>
                </a:solidFill>
                <a:latin typeface="Times New Roman" pitchFamily="18" charset="0"/>
                <a:cs typeface="Times New Roman" pitchFamily="18" charset="0"/>
              </a:rPr>
              <a:t>Joseph dreamed a dream, and he told it his brethren: and they hated him yet the </a:t>
            </a:r>
            <a:r>
              <a:rPr lang="en-US" sz="3400" dirty="0" smtClean="0">
                <a:solidFill>
                  <a:srgbClr val="680000"/>
                </a:solidFill>
                <a:latin typeface="Times New Roman" pitchFamily="18" charset="0"/>
                <a:cs typeface="Times New Roman" pitchFamily="18" charset="0"/>
              </a:rPr>
              <a:t>more. </a:t>
            </a:r>
            <a:r>
              <a:rPr lang="en-US" sz="3400" baseline="30000" dirty="0" smtClean="0">
                <a:solidFill>
                  <a:srgbClr val="680000"/>
                </a:solidFill>
                <a:latin typeface="Times New Roman" pitchFamily="18" charset="0"/>
                <a:cs typeface="Times New Roman" pitchFamily="18" charset="0"/>
              </a:rPr>
              <a:t>6</a:t>
            </a:r>
            <a:r>
              <a:rPr lang="en-US" sz="3400" dirty="0" smtClean="0">
                <a:solidFill>
                  <a:srgbClr val="680000"/>
                </a:solidFill>
                <a:latin typeface="Times New Roman" pitchFamily="18" charset="0"/>
                <a:cs typeface="Times New Roman" pitchFamily="18" charset="0"/>
              </a:rPr>
              <a:t> And </a:t>
            </a:r>
            <a:r>
              <a:rPr lang="en-US" sz="3400" dirty="0">
                <a:solidFill>
                  <a:srgbClr val="680000"/>
                </a:solidFill>
                <a:latin typeface="Times New Roman" pitchFamily="18" charset="0"/>
                <a:cs typeface="Times New Roman" pitchFamily="18" charset="0"/>
              </a:rPr>
              <a:t>he said unto them, Hear, I pray you, this dream which I have </a:t>
            </a:r>
            <a:r>
              <a:rPr lang="en-US" sz="3400" dirty="0" smtClean="0">
                <a:solidFill>
                  <a:srgbClr val="680000"/>
                </a:solidFill>
                <a:latin typeface="Times New Roman" pitchFamily="18" charset="0"/>
                <a:cs typeface="Times New Roman" pitchFamily="18" charset="0"/>
              </a:rPr>
              <a:t>dreamed: </a:t>
            </a:r>
            <a:r>
              <a:rPr lang="en-US" sz="3400" baseline="30000" dirty="0" smtClean="0">
                <a:solidFill>
                  <a:srgbClr val="680000"/>
                </a:solidFill>
                <a:latin typeface="Times New Roman" pitchFamily="18" charset="0"/>
                <a:cs typeface="Times New Roman" pitchFamily="18" charset="0"/>
              </a:rPr>
              <a:t>7</a:t>
            </a:r>
            <a:r>
              <a:rPr lang="en-US" sz="3400" dirty="0" smtClean="0">
                <a:solidFill>
                  <a:srgbClr val="680000"/>
                </a:solidFill>
                <a:latin typeface="Times New Roman" pitchFamily="18" charset="0"/>
                <a:cs typeface="Times New Roman" pitchFamily="18" charset="0"/>
              </a:rPr>
              <a:t> </a:t>
            </a:r>
            <a:r>
              <a:rPr lang="en-US" sz="3400" dirty="0">
                <a:solidFill>
                  <a:srgbClr val="680000"/>
                </a:solidFill>
                <a:latin typeface="Times New Roman" pitchFamily="18" charset="0"/>
                <a:cs typeface="Times New Roman" pitchFamily="18" charset="0"/>
              </a:rPr>
              <a:t>For, behold, we were binding sheaves in the field, and, lo, my sheaf arose, and also stood upright; and, behold, your sheaves stood round about, and made </a:t>
            </a:r>
            <a:r>
              <a:rPr lang="en-US" sz="3400" dirty="0" smtClean="0">
                <a:solidFill>
                  <a:srgbClr val="680000"/>
                </a:solidFill>
                <a:latin typeface="Times New Roman" pitchFamily="18" charset="0"/>
                <a:cs typeface="Times New Roman" pitchFamily="18" charset="0"/>
              </a:rPr>
              <a:t>obeisance </a:t>
            </a:r>
            <a:r>
              <a:rPr lang="en-US" sz="3400" dirty="0">
                <a:solidFill>
                  <a:srgbClr val="680000"/>
                </a:solidFill>
                <a:latin typeface="Times New Roman" pitchFamily="18" charset="0"/>
                <a:cs typeface="Times New Roman" pitchFamily="18" charset="0"/>
              </a:rPr>
              <a:t>to my </a:t>
            </a:r>
            <a:r>
              <a:rPr lang="en-US" sz="3400" dirty="0" smtClean="0">
                <a:solidFill>
                  <a:srgbClr val="680000"/>
                </a:solidFill>
                <a:latin typeface="Times New Roman" pitchFamily="18" charset="0"/>
                <a:cs typeface="Times New Roman" pitchFamily="18" charset="0"/>
              </a:rPr>
              <a:t>sheaf. </a:t>
            </a:r>
            <a:r>
              <a:rPr lang="en-US" sz="3400" baseline="30000" dirty="0" smtClean="0">
                <a:solidFill>
                  <a:srgbClr val="680000"/>
                </a:solidFill>
                <a:latin typeface="Times New Roman" pitchFamily="18" charset="0"/>
                <a:cs typeface="Times New Roman" pitchFamily="18" charset="0"/>
              </a:rPr>
              <a:t>8</a:t>
            </a:r>
            <a:r>
              <a:rPr lang="en-US" sz="3400" dirty="0" smtClean="0">
                <a:solidFill>
                  <a:srgbClr val="680000"/>
                </a:solidFill>
                <a:latin typeface="Times New Roman" pitchFamily="18" charset="0"/>
                <a:cs typeface="Times New Roman" pitchFamily="18" charset="0"/>
              </a:rPr>
              <a:t> </a:t>
            </a:r>
            <a:r>
              <a:rPr lang="en-US" sz="3400" dirty="0">
                <a:solidFill>
                  <a:srgbClr val="680000"/>
                </a:solidFill>
                <a:latin typeface="Times New Roman" pitchFamily="18" charset="0"/>
                <a:cs typeface="Times New Roman" pitchFamily="18" charset="0"/>
              </a:rPr>
              <a:t>And his brethren said to him, Shalt thou indeed reign over us? or shalt thou indeed have dominion over us? And they hated him yet the more for his dreams, and for his words.</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149178" y="712632"/>
            <a:ext cx="4811288" cy="6124022"/>
            <a:chOff x="152400" y="304800"/>
            <a:chExt cx="5039888" cy="6248400"/>
          </a:xfrm>
        </p:grpSpPr>
        <p:pic>
          <p:nvPicPr>
            <p:cNvPr id="14338" name="Picture 2" descr="http://effata.dk/bibelbilleder/billederne/Moses_i_sivbaaden.jpg"/>
            <p:cNvPicPr>
              <a:picLocks noChangeAspect="1" noChangeArrowheads="1"/>
            </p:cNvPicPr>
            <p:nvPr/>
          </p:nvPicPr>
          <p:blipFill>
            <a:blip r:embed="rId3" cstate="print">
              <a:clrChange>
                <a:clrFrom>
                  <a:srgbClr val="FCEED4"/>
                </a:clrFrom>
                <a:clrTo>
                  <a:srgbClr val="FCEED4">
                    <a:alpha val="0"/>
                  </a:srgbClr>
                </a:clrTo>
              </a:clrChange>
              <a:lum bright="-10000" contrast="40000"/>
            </a:blip>
            <a:srcRect/>
            <a:stretch>
              <a:fillRect/>
            </a:stretch>
          </p:blipFill>
          <p:spPr bwMode="auto">
            <a:xfrm>
              <a:off x="152400" y="304800"/>
              <a:ext cx="5039888" cy="6248400"/>
            </a:xfrm>
            <a:prstGeom prst="rect">
              <a:avLst/>
            </a:prstGeom>
            <a:noFill/>
          </p:spPr>
        </p:pic>
        <p:sp>
          <p:nvSpPr>
            <p:cNvPr id="4" name="TextBox 3"/>
            <p:cNvSpPr txBox="1"/>
            <p:nvPr/>
          </p:nvSpPr>
          <p:spPr>
            <a:xfrm>
              <a:off x="2068093" y="6291366"/>
              <a:ext cx="3086676" cy="251222"/>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#7</a:t>
            </a:r>
            <a:endParaRPr lang="en-US" sz="4800" b="1" dirty="0">
              <a:solidFill>
                <a:srgbClr val="C00000"/>
              </a:solidFill>
            </a:endParaRPr>
          </a:p>
        </p:txBody>
      </p:sp>
      <p:sp>
        <p:nvSpPr>
          <p:cNvPr id="8"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4</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B</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8441"/>
            <a:ext cx="8915400" cy="6541984"/>
          </a:xfrm>
          <a:prstGeom prst="rect">
            <a:avLst/>
          </a:prstGeom>
          <a:solidFill>
            <a:srgbClr val="FFFF66"/>
          </a:solidFill>
          <a:ln w="76200">
            <a:solidFill>
              <a:srgbClr val="C00000"/>
            </a:solidFill>
          </a:ln>
        </p:spPr>
        <p:txBody>
          <a:bodyPr wrap="square" rtlCol="0">
            <a:spAutoFit/>
          </a:bodyPr>
          <a:lstStyle/>
          <a:p>
            <a:pPr algn="just">
              <a:lnSpc>
                <a:spcPts val="4600"/>
              </a:lnSpc>
            </a:pPr>
            <a:r>
              <a:rPr lang="en-US" sz="3600" b="1" u="sng" dirty="0" smtClean="0">
                <a:solidFill>
                  <a:srgbClr val="680000"/>
                </a:solidFill>
                <a:latin typeface="Times New Roman" pitchFamily="18" charset="0"/>
                <a:cs typeface="Times New Roman" pitchFamily="18" charset="0"/>
              </a:rPr>
              <a:t>Exodus 2:1</a:t>
            </a:r>
            <a:r>
              <a:rPr lang="en-US" sz="3600" dirty="0" smtClean="0">
                <a:solidFill>
                  <a:srgbClr val="680000"/>
                </a:solidFill>
                <a:latin typeface="Times New Roman" pitchFamily="18" charset="0"/>
                <a:cs typeface="Times New Roman" pitchFamily="18" charset="0"/>
              </a:rPr>
              <a:t>  And </a:t>
            </a:r>
            <a:r>
              <a:rPr lang="en-US" sz="3600" dirty="0">
                <a:solidFill>
                  <a:srgbClr val="680000"/>
                </a:solidFill>
                <a:latin typeface="Times New Roman" pitchFamily="18" charset="0"/>
                <a:cs typeface="Times New Roman" pitchFamily="18" charset="0"/>
              </a:rPr>
              <a:t>there went a man of the house of Levi, and took to wife a daughter of </a:t>
            </a:r>
            <a:r>
              <a:rPr lang="en-US" sz="3600" dirty="0" smtClean="0">
                <a:solidFill>
                  <a:srgbClr val="680000"/>
                </a:solidFill>
                <a:latin typeface="Times New Roman" pitchFamily="18" charset="0"/>
                <a:cs typeface="Times New Roman" pitchFamily="18" charset="0"/>
              </a:rPr>
              <a:t>Levi. </a:t>
            </a:r>
            <a:r>
              <a:rPr lang="en-US" sz="3600" baseline="30000" dirty="0" smtClean="0">
                <a:solidFill>
                  <a:srgbClr val="680000"/>
                </a:solidFill>
                <a:latin typeface="Times New Roman" pitchFamily="18" charset="0"/>
                <a:cs typeface="Times New Roman" pitchFamily="18" charset="0"/>
              </a:rPr>
              <a:t>2</a:t>
            </a:r>
            <a:r>
              <a:rPr lang="en-US" sz="3600" dirty="0" smtClean="0">
                <a:solidFill>
                  <a:srgbClr val="680000"/>
                </a:solidFill>
                <a:latin typeface="Times New Roman" pitchFamily="18" charset="0"/>
                <a:cs typeface="Times New Roman" pitchFamily="18" charset="0"/>
              </a:rPr>
              <a:t> </a:t>
            </a:r>
            <a:r>
              <a:rPr lang="en-US" sz="3600" dirty="0">
                <a:solidFill>
                  <a:srgbClr val="680000"/>
                </a:solidFill>
                <a:latin typeface="Times New Roman" pitchFamily="18" charset="0"/>
                <a:cs typeface="Times New Roman" pitchFamily="18" charset="0"/>
              </a:rPr>
              <a:t>And the woman conceived, and bare a son: and when she saw him that he was a goodly child, she hid him three </a:t>
            </a:r>
            <a:r>
              <a:rPr lang="en-US" sz="3600" dirty="0" smtClean="0">
                <a:solidFill>
                  <a:srgbClr val="680000"/>
                </a:solidFill>
                <a:latin typeface="Times New Roman" pitchFamily="18" charset="0"/>
                <a:cs typeface="Times New Roman" pitchFamily="18" charset="0"/>
              </a:rPr>
              <a:t>months. </a:t>
            </a:r>
            <a:r>
              <a:rPr lang="en-US" sz="3600" baseline="30000" dirty="0" smtClean="0">
                <a:solidFill>
                  <a:srgbClr val="680000"/>
                </a:solidFill>
                <a:latin typeface="Times New Roman" pitchFamily="18" charset="0"/>
                <a:cs typeface="Times New Roman" pitchFamily="18" charset="0"/>
              </a:rPr>
              <a:t>3</a:t>
            </a:r>
            <a:r>
              <a:rPr lang="en-US" sz="3600" dirty="0" smtClean="0">
                <a:solidFill>
                  <a:srgbClr val="680000"/>
                </a:solidFill>
                <a:latin typeface="Times New Roman" pitchFamily="18" charset="0"/>
                <a:cs typeface="Times New Roman" pitchFamily="18" charset="0"/>
              </a:rPr>
              <a:t> And </a:t>
            </a:r>
            <a:r>
              <a:rPr lang="en-US" sz="3600" dirty="0">
                <a:solidFill>
                  <a:srgbClr val="680000"/>
                </a:solidFill>
                <a:latin typeface="Times New Roman" pitchFamily="18" charset="0"/>
                <a:cs typeface="Times New Roman" pitchFamily="18" charset="0"/>
              </a:rPr>
              <a:t>when she could not longer hide him, she took for him an ark of bulrushes, and daubed it with slime and with pitch, and put the child therein; and she laid it in the flags by the river’s </a:t>
            </a:r>
            <a:r>
              <a:rPr lang="en-US" sz="3600" dirty="0" smtClean="0">
                <a:solidFill>
                  <a:srgbClr val="680000"/>
                </a:solidFill>
                <a:latin typeface="Times New Roman" pitchFamily="18" charset="0"/>
                <a:cs typeface="Times New Roman" pitchFamily="18" charset="0"/>
              </a:rPr>
              <a:t>brink.  </a:t>
            </a:r>
            <a:r>
              <a:rPr lang="en-US" sz="3600" baseline="30000" dirty="0" smtClean="0">
                <a:solidFill>
                  <a:srgbClr val="680000"/>
                </a:solidFill>
                <a:latin typeface="Times New Roman" pitchFamily="18" charset="0"/>
                <a:cs typeface="Times New Roman" pitchFamily="18" charset="0"/>
              </a:rPr>
              <a:t>4</a:t>
            </a:r>
            <a:r>
              <a:rPr lang="en-US" sz="3600" dirty="0" smtClean="0">
                <a:solidFill>
                  <a:srgbClr val="680000"/>
                </a:solidFill>
                <a:latin typeface="Times New Roman" pitchFamily="18" charset="0"/>
                <a:cs typeface="Times New Roman" pitchFamily="18" charset="0"/>
              </a:rPr>
              <a:t> </a:t>
            </a:r>
            <a:r>
              <a:rPr lang="en-US" sz="3600" dirty="0">
                <a:solidFill>
                  <a:srgbClr val="680000"/>
                </a:solidFill>
                <a:latin typeface="Times New Roman" pitchFamily="18" charset="0"/>
                <a:cs typeface="Times New Roman" pitchFamily="18" charset="0"/>
              </a:rPr>
              <a:t>And his sister stood afar off, to wit what would be done to him.</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6858000"/>
          </a:xfrm>
          <a:prstGeom prst="rect">
            <a:avLst/>
          </a:prstGeom>
          <a:gradFill rotWithShape="1">
            <a:gsLst>
              <a:gs pos="0">
                <a:srgbClr val="DAEEF3"/>
              </a:gs>
              <a:gs pos="100000">
                <a:srgbClr val="0070C0"/>
              </a:gs>
            </a:gsLst>
            <a:path path="shape">
              <a:fillToRect l="50000" t="50000" r="50000" b="5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7" descr="Open Bible.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76656" y="1448328"/>
            <a:ext cx="7790688" cy="4279392"/>
          </a:xfrm>
          <a:prstGeom prst="rect">
            <a:avLst/>
          </a:prstGeom>
        </p:spPr>
      </p:pic>
      <p:sp>
        <p:nvSpPr>
          <p:cNvPr id="9" name="TextBox 8"/>
          <p:cNvSpPr txBox="1"/>
          <p:nvPr/>
        </p:nvSpPr>
        <p:spPr>
          <a:xfrm rot="20460000">
            <a:off x="3455504" y="0"/>
            <a:ext cx="2133600" cy="69249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400" b="1" dirty="0" smtClean="0">
                <a:ln w="11430"/>
                <a:solidFill>
                  <a:srgbClr val="FF0000"/>
                </a:solidFill>
                <a:effectLst>
                  <a:outerShdw blurRad="50800" dist="39000" dir="5460000" algn="tl">
                    <a:srgbClr val="000000">
                      <a:alpha val="38000"/>
                    </a:srgbClr>
                  </a:outerShdw>
                </a:effectLst>
                <a:latin typeface="Engravers MT" pitchFamily="18" charset="0"/>
              </a:rPr>
              <a:t>?</a:t>
            </a:r>
            <a:endParaRPr lang="en-US" sz="44400" b="1" dirty="0">
              <a:ln w="11430"/>
              <a:solidFill>
                <a:srgbClr val="FF0000"/>
              </a:solidFill>
              <a:effectLst>
                <a:outerShdw blurRad="50800" dist="39000" dir="5460000" algn="tl">
                  <a:srgbClr val="000000">
                    <a:alpha val="38000"/>
                  </a:srgbClr>
                </a:outerShdw>
              </a:effectLst>
              <a:latin typeface="Engravers MT" pitchFamily="18" charset="0"/>
            </a:endParaRPr>
          </a:p>
        </p:txBody>
      </p:sp>
      <p:sp>
        <p:nvSpPr>
          <p:cNvPr id="10" name="TextBox 9"/>
          <p:cNvSpPr txBox="1"/>
          <p:nvPr/>
        </p:nvSpPr>
        <p:spPr>
          <a:xfrm>
            <a:off x="132520" y="3316"/>
            <a:ext cx="6248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9600" b="1" i="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Where in</a:t>
            </a:r>
            <a:endParaRPr lang="en-US" sz="9600" b="1" i="1"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11" name="TextBox 10"/>
          <p:cNvSpPr txBox="1"/>
          <p:nvPr/>
        </p:nvSpPr>
        <p:spPr>
          <a:xfrm>
            <a:off x="2418516" y="5420860"/>
            <a:ext cx="6248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9600" b="1" i="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the Word</a:t>
            </a:r>
            <a:endParaRPr lang="en-US" sz="9600" b="1" i="1"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ppt_w/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style.rotation</p:attrName>
                                        </p:attrNameLst>
                                      </p:cBhvr>
                                      <p:tavLst>
                                        <p:tav tm="0">
                                          <p:val>
                                            <p:fltVal val="720"/>
                                          </p:val>
                                        </p:tav>
                                        <p:tav tm="100000">
                                          <p:val>
                                            <p:fltVal val="0"/>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64205" y="657894"/>
            <a:ext cx="4926168" cy="6158702"/>
            <a:chOff x="228600" y="400314"/>
            <a:chExt cx="4926168" cy="6158702"/>
          </a:xfrm>
        </p:grpSpPr>
        <p:pic>
          <p:nvPicPr>
            <p:cNvPr id="13314" name="Picture 2" descr="http://effata.dk/bibelbilleder/billederne/Brandende_tornebusk.jpg"/>
            <p:cNvPicPr>
              <a:picLocks noChangeAspect="1" noChangeArrowheads="1"/>
            </p:cNvPicPr>
            <p:nvPr/>
          </p:nvPicPr>
          <p:blipFill>
            <a:blip r:embed="rId2" cstate="print">
              <a:clrChange>
                <a:clrFrom>
                  <a:srgbClr val="EDE8D5"/>
                </a:clrFrom>
                <a:clrTo>
                  <a:srgbClr val="EDE8D5">
                    <a:alpha val="0"/>
                  </a:srgbClr>
                </a:clrTo>
              </a:clrChange>
              <a:lum bright="-10000" contrast="40000"/>
            </a:blip>
            <a:srcRect/>
            <a:stretch>
              <a:fillRect/>
            </a:stretch>
          </p:blipFill>
          <p:spPr bwMode="auto">
            <a:xfrm>
              <a:off x="228600" y="400314"/>
              <a:ext cx="4908752" cy="6152886"/>
            </a:xfrm>
            <a:prstGeom prst="rect">
              <a:avLst/>
            </a:prstGeom>
            <a:noFill/>
          </p:spPr>
        </p:pic>
        <p:sp>
          <p:nvSpPr>
            <p:cNvPr id="5" name="TextBox 4"/>
            <p:cNvSpPr txBox="1"/>
            <p:nvPr/>
          </p:nvSpPr>
          <p:spPr>
            <a:xfrm>
              <a:off x="2335368" y="6312795"/>
              <a:ext cx="2819400" cy="246221"/>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#8</a:t>
            </a:r>
            <a:endParaRPr lang="en-US" sz="4800" b="1" dirty="0">
              <a:solidFill>
                <a:srgbClr val="C00000"/>
              </a:solidFill>
            </a:endParaRPr>
          </a:p>
        </p:txBody>
      </p:sp>
      <p:sp>
        <p:nvSpPr>
          <p:cNvPr id="7"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6</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12</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A</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8441"/>
            <a:ext cx="8915400" cy="6523196"/>
          </a:xfrm>
          <a:prstGeom prst="rect">
            <a:avLst/>
          </a:prstGeom>
          <a:solidFill>
            <a:srgbClr val="FFFF66"/>
          </a:solidFill>
          <a:ln w="76200">
            <a:solidFill>
              <a:srgbClr val="C00000"/>
            </a:solidFill>
          </a:ln>
        </p:spPr>
        <p:txBody>
          <a:bodyPr wrap="square" rtlCol="0">
            <a:spAutoFit/>
          </a:bodyPr>
          <a:lstStyle/>
          <a:p>
            <a:pPr algn="just">
              <a:lnSpc>
                <a:spcPts val="4200"/>
              </a:lnSpc>
            </a:pPr>
            <a:r>
              <a:rPr lang="en-US" sz="3400" b="1" u="sng" dirty="0" smtClean="0">
                <a:solidFill>
                  <a:srgbClr val="680000"/>
                </a:solidFill>
                <a:latin typeface="Times New Roman" pitchFamily="18" charset="0"/>
                <a:cs typeface="Times New Roman" pitchFamily="18" charset="0"/>
              </a:rPr>
              <a:t>Exodus 3:1</a:t>
            </a:r>
            <a:r>
              <a:rPr lang="en-US" sz="3400" dirty="0" smtClean="0">
                <a:solidFill>
                  <a:srgbClr val="680000"/>
                </a:solidFill>
                <a:latin typeface="Times New Roman" pitchFamily="18" charset="0"/>
                <a:cs typeface="Times New Roman" pitchFamily="18" charset="0"/>
              </a:rPr>
              <a:t> </a:t>
            </a:r>
            <a:r>
              <a:rPr lang="en-US" sz="3400" dirty="0">
                <a:solidFill>
                  <a:srgbClr val="680000"/>
                </a:solidFill>
                <a:latin typeface="Times New Roman" pitchFamily="18" charset="0"/>
                <a:cs typeface="Times New Roman" pitchFamily="18" charset="0"/>
              </a:rPr>
              <a:t>Now Moses kept the flock of </a:t>
            </a:r>
            <a:r>
              <a:rPr lang="en-US" sz="3400" dirty="0" err="1">
                <a:solidFill>
                  <a:srgbClr val="680000"/>
                </a:solidFill>
                <a:latin typeface="Times New Roman" pitchFamily="18" charset="0"/>
                <a:cs typeface="Times New Roman" pitchFamily="18" charset="0"/>
              </a:rPr>
              <a:t>Jethro</a:t>
            </a:r>
            <a:r>
              <a:rPr lang="en-US" sz="3400" dirty="0">
                <a:solidFill>
                  <a:srgbClr val="680000"/>
                </a:solidFill>
                <a:latin typeface="Times New Roman" pitchFamily="18" charset="0"/>
                <a:cs typeface="Times New Roman" pitchFamily="18" charset="0"/>
              </a:rPr>
              <a:t> his father in law, the priest of Midian: and he led the flock to the backside of the desert, and came to the mountain of God, even to </a:t>
            </a:r>
            <a:r>
              <a:rPr lang="en-US" sz="3400" dirty="0" smtClean="0">
                <a:solidFill>
                  <a:srgbClr val="680000"/>
                </a:solidFill>
                <a:latin typeface="Times New Roman" pitchFamily="18" charset="0"/>
                <a:cs typeface="Times New Roman" pitchFamily="18" charset="0"/>
              </a:rPr>
              <a:t>Horeb. </a:t>
            </a:r>
            <a:r>
              <a:rPr lang="en-US" sz="3400" baseline="30000" dirty="0" smtClean="0">
                <a:solidFill>
                  <a:srgbClr val="680000"/>
                </a:solidFill>
                <a:latin typeface="Times New Roman" pitchFamily="18" charset="0"/>
                <a:cs typeface="Times New Roman" pitchFamily="18" charset="0"/>
              </a:rPr>
              <a:t>2</a:t>
            </a:r>
            <a:r>
              <a:rPr lang="en-US" sz="3400" dirty="0" smtClean="0">
                <a:solidFill>
                  <a:srgbClr val="680000"/>
                </a:solidFill>
                <a:latin typeface="Times New Roman" pitchFamily="18" charset="0"/>
                <a:cs typeface="Times New Roman" pitchFamily="18" charset="0"/>
              </a:rPr>
              <a:t> And </a:t>
            </a:r>
            <a:r>
              <a:rPr lang="en-US" sz="3400" dirty="0">
                <a:solidFill>
                  <a:srgbClr val="680000"/>
                </a:solidFill>
                <a:latin typeface="Times New Roman" pitchFamily="18" charset="0"/>
                <a:cs typeface="Times New Roman" pitchFamily="18" charset="0"/>
              </a:rPr>
              <a:t>the angel of the LORD appeared unto him in a flame of fire out of the midst of a bush: and he looked, and, behold, the bush burned with fire, and the bush was not </a:t>
            </a:r>
            <a:r>
              <a:rPr lang="en-US" sz="3400" dirty="0" smtClean="0">
                <a:solidFill>
                  <a:srgbClr val="680000"/>
                </a:solidFill>
                <a:latin typeface="Times New Roman" pitchFamily="18" charset="0"/>
                <a:cs typeface="Times New Roman" pitchFamily="18" charset="0"/>
              </a:rPr>
              <a:t>consumed. </a:t>
            </a:r>
            <a:r>
              <a:rPr lang="en-US" sz="3400" baseline="30000" dirty="0" smtClean="0">
                <a:solidFill>
                  <a:srgbClr val="680000"/>
                </a:solidFill>
                <a:latin typeface="Times New Roman" pitchFamily="18" charset="0"/>
                <a:cs typeface="Times New Roman" pitchFamily="18" charset="0"/>
              </a:rPr>
              <a:t>3</a:t>
            </a:r>
            <a:r>
              <a:rPr lang="en-US" sz="3400" dirty="0" smtClean="0">
                <a:solidFill>
                  <a:srgbClr val="680000"/>
                </a:solidFill>
                <a:latin typeface="Times New Roman" pitchFamily="18" charset="0"/>
                <a:cs typeface="Times New Roman" pitchFamily="18" charset="0"/>
              </a:rPr>
              <a:t> And </a:t>
            </a:r>
            <a:r>
              <a:rPr lang="en-US" sz="3400" dirty="0">
                <a:solidFill>
                  <a:srgbClr val="680000"/>
                </a:solidFill>
                <a:latin typeface="Times New Roman" pitchFamily="18" charset="0"/>
                <a:cs typeface="Times New Roman" pitchFamily="18" charset="0"/>
              </a:rPr>
              <a:t>Moses said, I will now turn aside, and see this great sight, why the bush is not </a:t>
            </a:r>
            <a:r>
              <a:rPr lang="en-US" sz="3400" dirty="0" smtClean="0">
                <a:solidFill>
                  <a:srgbClr val="680000"/>
                </a:solidFill>
                <a:latin typeface="Times New Roman" pitchFamily="18" charset="0"/>
                <a:cs typeface="Times New Roman" pitchFamily="18" charset="0"/>
              </a:rPr>
              <a:t>burnt. </a:t>
            </a:r>
            <a:r>
              <a:rPr lang="en-US" sz="3400" baseline="30000" dirty="0" smtClean="0">
                <a:solidFill>
                  <a:srgbClr val="680000"/>
                </a:solidFill>
                <a:latin typeface="Times New Roman" pitchFamily="18" charset="0"/>
                <a:cs typeface="Times New Roman" pitchFamily="18" charset="0"/>
              </a:rPr>
              <a:t>4</a:t>
            </a:r>
            <a:r>
              <a:rPr lang="en-US" sz="3400" dirty="0" smtClean="0">
                <a:solidFill>
                  <a:srgbClr val="680000"/>
                </a:solidFill>
                <a:latin typeface="Times New Roman" pitchFamily="18" charset="0"/>
                <a:cs typeface="Times New Roman" pitchFamily="18" charset="0"/>
              </a:rPr>
              <a:t> And </a:t>
            </a:r>
            <a:r>
              <a:rPr lang="en-US" sz="3400" dirty="0">
                <a:solidFill>
                  <a:srgbClr val="680000"/>
                </a:solidFill>
                <a:latin typeface="Times New Roman" pitchFamily="18" charset="0"/>
                <a:cs typeface="Times New Roman" pitchFamily="18" charset="0"/>
              </a:rPr>
              <a:t>when the LORD saw that he turned aside to see, God called unto him out of the midst of the </a:t>
            </a:r>
            <a:r>
              <a:rPr lang="en-US" sz="3400" dirty="0" smtClean="0">
                <a:solidFill>
                  <a:srgbClr val="680000"/>
                </a:solidFill>
                <a:latin typeface="Times New Roman" pitchFamily="18" charset="0"/>
                <a:cs typeface="Times New Roman" pitchFamily="18" charset="0"/>
              </a:rPr>
              <a:t>bush …</a:t>
            </a:r>
            <a:endParaRPr lang="en-US" sz="3400" dirty="0">
              <a:solidFill>
                <a:srgbClr val="680000"/>
              </a:solidFill>
              <a:latin typeface="Times New Roman" pitchFamily="18" charset="0"/>
              <a:cs typeface="Times New Roman" pitchFamily="18" charset="0"/>
            </a:endParaRP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87815" y="764148"/>
            <a:ext cx="4762417" cy="5961222"/>
            <a:chOff x="189963" y="304800"/>
            <a:chExt cx="4953000" cy="6266627"/>
          </a:xfrm>
        </p:grpSpPr>
        <p:pic>
          <p:nvPicPr>
            <p:cNvPr id="12290" name="Picture 2" descr="http://effata.dk/bibelbilleder/billederne/blodpastrygning.gif"/>
            <p:cNvPicPr>
              <a:picLocks noChangeAspect="1" noChangeArrowheads="1"/>
            </p:cNvPicPr>
            <p:nvPr/>
          </p:nvPicPr>
          <p:blipFill>
            <a:blip r:embed="rId2" cstate="print">
              <a:lum contrast="40000"/>
            </a:blip>
            <a:srcRect/>
            <a:stretch>
              <a:fillRect/>
            </a:stretch>
          </p:blipFill>
          <p:spPr bwMode="auto">
            <a:xfrm>
              <a:off x="189963" y="304800"/>
              <a:ext cx="4953000" cy="6248400"/>
            </a:xfrm>
            <a:prstGeom prst="rect">
              <a:avLst/>
            </a:prstGeom>
            <a:noFill/>
          </p:spPr>
        </p:pic>
        <p:sp>
          <p:nvSpPr>
            <p:cNvPr id="5" name="TextBox 4"/>
            <p:cNvSpPr txBox="1"/>
            <p:nvPr/>
          </p:nvSpPr>
          <p:spPr>
            <a:xfrm>
              <a:off x="1668912" y="6312592"/>
              <a:ext cx="3459067" cy="258835"/>
            </a:xfrm>
            <a:prstGeom prst="rect">
              <a:avLst/>
            </a:prstGeom>
            <a:noFill/>
          </p:spPr>
          <p:txBody>
            <a:bodyPr wrap="square" rtlCol="0">
              <a:spAutoFit/>
            </a:bodyPr>
            <a:lstStyle/>
            <a:p>
              <a:pPr algn="r"/>
              <a:r>
                <a:rPr lang="en-US" sz="1000" dirty="0" smtClean="0">
                  <a:solidFill>
                    <a:srgbClr val="FFFF99"/>
                  </a:solidFill>
                </a:rPr>
                <a:t>www.effatha.dk/bibelbilleder/en_vis.asp?mater=25</a:t>
              </a:r>
              <a:endParaRPr lang="en-US" sz="1000" dirty="0">
                <a:solidFill>
                  <a:srgbClr val="FFFF99"/>
                </a:solidFill>
              </a:endParaRPr>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#9</a:t>
            </a:r>
            <a:endParaRPr lang="en-US" sz="4800" b="1" dirty="0">
              <a:solidFill>
                <a:srgbClr val="C00000"/>
              </a:solidFill>
            </a:endParaRPr>
          </a:p>
        </p:txBody>
      </p:sp>
      <p:sp>
        <p:nvSpPr>
          <p:cNvPr id="8" name="Text Box 12"/>
          <p:cNvSpPr txBox="1">
            <a:spLocks noChangeArrowheads="1"/>
          </p:cNvSpPr>
          <p:nvPr/>
        </p:nvSpPr>
        <p:spPr bwMode="auto">
          <a:xfrm>
            <a:off x="5453133" y="1877094"/>
            <a:ext cx="33528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10</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13</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C</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204945"/>
            <a:ext cx="8915400" cy="6461256"/>
          </a:xfrm>
          <a:prstGeom prst="rect">
            <a:avLst/>
          </a:prstGeom>
          <a:solidFill>
            <a:srgbClr val="FFFF66"/>
          </a:solidFill>
          <a:ln w="76200">
            <a:solidFill>
              <a:srgbClr val="C00000"/>
            </a:solidFill>
          </a:ln>
        </p:spPr>
        <p:txBody>
          <a:bodyPr wrap="square" rtlCol="0">
            <a:spAutoFit/>
          </a:bodyPr>
          <a:lstStyle/>
          <a:p>
            <a:pPr algn="just">
              <a:lnSpc>
                <a:spcPts val="5000"/>
              </a:lnSpc>
            </a:pPr>
            <a:r>
              <a:rPr lang="en-US" sz="3900" b="1" u="sng" dirty="0" smtClean="0">
                <a:solidFill>
                  <a:srgbClr val="680000"/>
                </a:solidFill>
                <a:latin typeface="Times New Roman" pitchFamily="18" charset="0"/>
                <a:cs typeface="Times New Roman" pitchFamily="18" charset="0"/>
              </a:rPr>
              <a:t>Exodus 12:5</a:t>
            </a:r>
            <a:r>
              <a:rPr lang="en-US" sz="3900" dirty="0" smtClean="0">
                <a:solidFill>
                  <a:srgbClr val="680000"/>
                </a:solidFill>
                <a:latin typeface="Times New Roman" pitchFamily="18" charset="0"/>
                <a:cs typeface="Times New Roman" pitchFamily="18" charset="0"/>
              </a:rPr>
              <a:t>  Your lamb shall be without blemish, a male of the first year: ye shall take it out from the sheep, or from the goats: </a:t>
            </a:r>
            <a:r>
              <a:rPr lang="en-US" sz="3900" baseline="30000" dirty="0" smtClean="0">
                <a:solidFill>
                  <a:srgbClr val="680000"/>
                </a:solidFill>
                <a:latin typeface="Times New Roman" pitchFamily="18" charset="0"/>
                <a:cs typeface="Times New Roman" pitchFamily="18" charset="0"/>
              </a:rPr>
              <a:t>6 </a:t>
            </a:r>
            <a:r>
              <a:rPr lang="en-US" sz="3900" dirty="0" smtClean="0">
                <a:solidFill>
                  <a:srgbClr val="680000"/>
                </a:solidFill>
                <a:latin typeface="Times New Roman" pitchFamily="18" charset="0"/>
                <a:cs typeface="Times New Roman" pitchFamily="18" charset="0"/>
              </a:rPr>
              <a:t>And ye shall keep it up until the fourteenth day of the same month: and the whole assembly of the congregation of Israel shall kill it in the evening. </a:t>
            </a:r>
            <a:r>
              <a:rPr lang="en-US" sz="3900" baseline="30000" dirty="0" smtClean="0">
                <a:solidFill>
                  <a:srgbClr val="680000"/>
                </a:solidFill>
                <a:latin typeface="Times New Roman" pitchFamily="18" charset="0"/>
                <a:cs typeface="Times New Roman" pitchFamily="18" charset="0"/>
              </a:rPr>
              <a:t>7</a:t>
            </a:r>
            <a:r>
              <a:rPr lang="en-US" sz="3900" dirty="0" smtClean="0">
                <a:solidFill>
                  <a:srgbClr val="680000"/>
                </a:solidFill>
                <a:latin typeface="Times New Roman" pitchFamily="18" charset="0"/>
                <a:cs typeface="Times New Roman" pitchFamily="18" charset="0"/>
              </a:rPr>
              <a:t> And they shall take of the blood, and strike it on the two side posts and on the upper door post of the houses, wherein they shall eat it.</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26452" y="777027"/>
            <a:ext cx="4773768" cy="5961221"/>
            <a:chOff x="152399" y="304800"/>
            <a:chExt cx="5002369" cy="6266626"/>
          </a:xfrm>
        </p:grpSpPr>
        <p:pic>
          <p:nvPicPr>
            <p:cNvPr id="11266" name="Picture 2" descr="http://effata.dk/bibelbilleder/billederne/kobberslangen.jpg"/>
            <p:cNvPicPr>
              <a:picLocks noChangeAspect="1" noChangeArrowheads="1"/>
            </p:cNvPicPr>
            <p:nvPr/>
          </p:nvPicPr>
          <p:blipFill>
            <a:blip r:embed="rId2" cstate="print">
              <a:lum bright="10000" contrast="40000"/>
            </a:blip>
            <a:srcRect/>
            <a:stretch>
              <a:fillRect/>
            </a:stretch>
          </p:blipFill>
          <p:spPr bwMode="auto">
            <a:xfrm>
              <a:off x="152399" y="304800"/>
              <a:ext cx="4953001" cy="6251388"/>
            </a:xfrm>
            <a:prstGeom prst="rect">
              <a:avLst/>
            </a:prstGeom>
            <a:noFill/>
          </p:spPr>
        </p:pic>
        <p:sp>
          <p:nvSpPr>
            <p:cNvPr id="5" name="TextBox 4"/>
            <p:cNvSpPr txBox="1"/>
            <p:nvPr/>
          </p:nvSpPr>
          <p:spPr>
            <a:xfrm>
              <a:off x="2228473" y="6312591"/>
              <a:ext cx="2926295" cy="258835"/>
            </a:xfrm>
            <a:prstGeom prst="rect">
              <a:avLst/>
            </a:prstGeom>
            <a:noFill/>
          </p:spPr>
          <p:txBody>
            <a:bodyPr wrap="square" rtlCol="0">
              <a:spAutoFit/>
            </a:bodyPr>
            <a:lstStyle/>
            <a:p>
              <a:r>
                <a:rPr lang="en-US" sz="1000" dirty="0" smtClean="0">
                  <a:solidFill>
                    <a:srgbClr val="FFFF99"/>
                  </a:solidFill>
                </a:rPr>
                <a:t>www.effata.dk/bibelbilleder/en_vis.asp?mater=25</a:t>
              </a:r>
              <a:endParaRPr lang="en-US" sz="1000" dirty="0">
                <a:solidFill>
                  <a:srgbClr val="FFFF99"/>
                </a:solidFill>
              </a:endParaRPr>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#10</a:t>
            </a:r>
            <a:endParaRPr lang="en-US" sz="4800" b="1" dirty="0">
              <a:solidFill>
                <a:srgbClr val="C00000"/>
              </a:solidFill>
            </a:endParaRPr>
          </a:p>
        </p:txBody>
      </p:sp>
      <p:sp>
        <p:nvSpPr>
          <p:cNvPr id="8" name="Text Box 12"/>
          <p:cNvSpPr txBox="1">
            <a:spLocks noChangeArrowheads="1"/>
          </p:cNvSpPr>
          <p:nvPr/>
        </p:nvSpPr>
        <p:spPr bwMode="auto">
          <a:xfrm>
            <a:off x="5104326" y="1902852"/>
            <a:ext cx="39624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Leviticus 16</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Numbers 21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Deuteronomy 5</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C</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51937"/>
            <a:ext cx="8915400" cy="6562246"/>
          </a:xfrm>
          <a:prstGeom prst="rect">
            <a:avLst/>
          </a:prstGeom>
          <a:solidFill>
            <a:srgbClr val="FFFF66"/>
          </a:solidFill>
          <a:ln w="76200">
            <a:solidFill>
              <a:srgbClr val="C00000"/>
            </a:solidFill>
          </a:ln>
        </p:spPr>
        <p:txBody>
          <a:bodyPr wrap="square" rtlCol="0">
            <a:spAutoFit/>
          </a:bodyPr>
          <a:lstStyle/>
          <a:p>
            <a:pPr algn="just">
              <a:lnSpc>
                <a:spcPts val="3900"/>
              </a:lnSpc>
            </a:pPr>
            <a:r>
              <a:rPr lang="en-US" sz="3100" b="1" u="sng" dirty="0" smtClean="0">
                <a:solidFill>
                  <a:srgbClr val="680000"/>
                </a:solidFill>
                <a:latin typeface="Times New Roman" pitchFamily="18" charset="0"/>
                <a:cs typeface="Times New Roman" pitchFamily="18" charset="0"/>
              </a:rPr>
              <a:t>Numbers 21:6</a:t>
            </a:r>
            <a:r>
              <a:rPr lang="en-US" sz="3100" dirty="0" smtClean="0">
                <a:solidFill>
                  <a:srgbClr val="680000"/>
                </a:solidFill>
                <a:latin typeface="Times New Roman" pitchFamily="18" charset="0"/>
                <a:cs typeface="Times New Roman" pitchFamily="18" charset="0"/>
              </a:rPr>
              <a:t> </a:t>
            </a:r>
            <a:r>
              <a:rPr lang="en-US" sz="3100" dirty="0">
                <a:solidFill>
                  <a:srgbClr val="680000"/>
                </a:solidFill>
                <a:latin typeface="Times New Roman" pitchFamily="18" charset="0"/>
                <a:cs typeface="Times New Roman" pitchFamily="18" charset="0"/>
              </a:rPr>
              <a:t>And the LORD sent fiery serpents among the people, and they bit the people; and much people of Israel </a:t>
            </a:r>
            <a:r>
              <a:rPr lang="en-US" sz="3100" dirty="0" smtClean="0">
                <a:solidFill>
                  <a:srgbClr val="680000"/>
                </a:solidFill>
                <a:latin typeface="Times New Roman" pitchFamily="18" charset="0"/>
                <a:cs typeface="Times New Roman" pitchFamily="18" charset="0"/>
              </a:rPr>
              <a:t>died. </a:t>
            </a:r>
            <a:r>
              <a:rPr lang="en-US" sz="3100" baseline="30000" dirty="0" smtClean="0">
                <a:solidFill>
                  <a:srgbClr val="680000"/>
                </a:solidFill>
                <a:latin typeface="Times New Roman" pitchFamily="18" charset="0"/>
                <a:cs typeface="Times New Roman" pitchFamily="18" charset="0"/>
              </a:rPr>
              <a:t>7</a:t>
            </a:r>
            <a:r>
              <a:rPr lang="en-US" sz="3100" dirty="0" smtClean="0">
                <a:solidFill>
                  <a:srgbClr val="680000"/>
                </a:solidFill>
                <a:latin typeface="Times New Roman" pitchFamily="18" charset="0"/>
                <a:cs typeface="Times New Roman" pitchFamily="18" charset="0"/>
              </a:rPr>
              <a:t> Therefore </a:t>
            </a:r>
            <a:r>
              <a:rPr lang="en-US" sz="3100" dirty="0">
                <a:solidFill>
                  <a:srgbClr val="680000"/>
                </a:solidFill>
                <a:latin typeface="Times New Roman" pitchFamily="18" charset="0"/>
                <a:cs typeface="Times New Roman" pitchFamily="18" charset="0"/>
              </a:rPr>
              <a:t>the people came to Moses, and said, We have sinned, for we have spoken against the LORD, and against thee; pray unto the LORD, that he take away the serpents from us. And Moses prayed for the </a:t>
            </a:r>
            <a:r>
              <a:rPr lang="en-US" sz="3100" dirty="0" smtClean="0">
                <a:solidFill>
                  <a:srgbClr val="680000"/>
                </a:solidFill>
                <a:latin typeface="Times New Roman" pitchFamily="18" charset="0"/>
                <a:cs typeface="Times New Roman" pitchFamily="18" charset="0"/>
              </a:rPr>
              <a:t>people. </a:t>
            </a:r>
            <a:r>
              <a:rPr lang="en-US" sz="3100" baseline="30000" dirty="0" smtClean="0">
                <a:solidFill>
                  <a:srgbClr val="680000"/>
                </a:solidFill>
                <a:latin typeface="Times New Roman" pitchFamily="18" charset="0"/>
                <a:cs typeface="Times New Roman" pitchFamily="18" charset="0"/>
              </a:rPr>
              <a:t>8</a:t>
            </a:r>
            <a:r>
              <a:rPr lang="en-US" sz="3100" dirty="0" smtClean="0">
                <a:solidFill>
                  <a:srgbClr val="680000"/>
                </a:solidFill>
                <a:latin typeface="Times New Roman" pitchFamily="18" charset="0"/>
                <a:cs typeface="Times New Roman" pitchFamily="18" charset="0"/>
              </a:rPr>
              <a:t> And </a:t>
            </a:r>
            <a:r>
              <a:rPr lang="en-US" sz="3100" dirty="0">
                <a:solidFill>
                  <a:srgbClr val="680000"/>
                </a:solidFill>
                <a:latin typeface="Times New Roman" pitchFamily="18" charset="0"/>
                <a:cs typeface="Times New Roman" pitchFamily="18" charset="0"/>
              </a:rPr>
              <a:t>the LORD said unto Moses, Make thee a fiery serpent, and set it upon a pole: and it shall come to pass, that every one that is bitten, when he looketh upon it, shall </a:t>
            </a:r>
            <a:r>
              <a:rPr lang="en-US" sz="3100" dirty="0" smtClean="0">
                <a:solidFill>
                  <a:srgbClr val="680000"/>
                </a:solidFill>
                <a:latin typeface="Times New Roman" pitchFamily="18" charset="0"/>
                <a:cs typeface="Times New Roman" pitchFamily="18" charset="0"/>
              </a:rPr>
              <a:t>live. </a:t>
            </a:r>
            <a:r>
              <a:rPr lang="en-US" sz="3100" baseline="30000" dirty="0" smtClean="0">
                <a:solidFill>
                  <a:srgbClr val="680000"/>
                </a:solidFill>
                <a:latin typeface="Times New Roman" pitchFamily="18" charset="0"/>
                <a:cs typeface="Times New Roman" pitchFamily="18" charset="0"/>
              </a:rPr>
              <a:t>9</a:t>
            </a:r>
            <a:r>
              <a:rPr lang="en-US" sz="3100" dirty="0" smtClean="0">
                <a:solidFill>
                  <a:srgbClr val="680000"/>
                </a:solidFill>
                <a:latin typeface="Times New Roman" pitchFamily="18" charset="0"/>
                <a:cs typeface="Times New Roman" pitchFamily="18" charset="0"/>
              </a:rPr>
              <a:t> And </a:t>
            </a:r>
            <a:r>
              <a:rPr lang="en-US" sz="3100" dirty="0">
                <a:solidFill>
                  <a:srgbClr val="680000"/>
                </a:solidFill>
                <a:latin typeface="Times New Roman" pitchFamily="18" charset="0"/>
                <a:cs typeface="Times New Roman" pitchFamily="18" charset="0"/>
              </a:rPr>
              <a:t>Moses made a serpent of brass, and put it upon a pole, and it came to pass, that if a serpent had bitten any man, when he beheld the serpent of brass, he lived.</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51010" y="673995"/>
            <a:ext cx="4809429" cy="5943600"/>
            <a:chOff x="151010" y="673995"/>
            <a:chExt cx="4809429" cy="5943600"/>
          </a:xfrm>
        </p:grpSpPr>
        <p:pic>
          <p:nvPicPr>
            <p:cNvPr id="10242" name="Picture 2" descr="http://effata.dk/bibelbilleder/billederne/vand_fra_klippen.jpg"/>
            <p:cNvPicPr>
              <a:picLocks noChangeAspect="1" noChangeArrowheads="1"/>
            </p:cNvPicPr>
            <p:nvPr/>
          </p:nvPicPr>
          <p:blipFill>
            <a:blip r:embed="rId2" cstate="print">
              <a:clrChange>
                <a:clrFrom>
                  <a:srgbClr val="FCF1DD"/>
                </a:clrFrom>
                <a:clrTo>
                  <a:srgbClr val="FCF1DD">
                    <a:alpha val="0"/>
                  </a:srgbClr>
                </a:clrTo>
              </a:clrChange>
              <a:lum bright="-10000" contrast="40000"/>
            </a:blip>
            <a:srcRect/>
            <a:stretch>
              <a:fillRect/>
            </a:stretch>
          </p:blipFill>
          <p:spPr bwMode="auto">
            <a:xfrm>
              <a:off x="151010" y="673995"/>
              <a:ext cx="4809429" cy="5943600"/>
            </a:xfrm>
            <a:prstGeom prst="rect">
              <a:avLst/>
            </a:prstGeom>
            <a:noFill/>
          </p:spPr>
        </p:pic>
        <p:sp>
          <p:nvSpPr>
            <p:cNvPr id="4" name="TextBox 3"/>
            <p:cNvSpPr txBox="1"/>
            <p:nvPr/>
          </p:nvSpPr>
          <p:spPr>
            <a:xfrm>
              <a:off x="2039151" y="6299916"/>
              <a:ext cx="2819400" cy="246221"/>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#11</a:t>
            </a:r>
            <a:endParaRPr lang="en-US" sz="4800" b="1" dirty="0">
              <a:solidFill>
                <a:srgbClr val="C00000"/>
              </a:solidFill>
            </a:endParaRPr>
          </a:p>
        </p:txBody>
      </p:sp>
      <p:sp>
        <p:nvSpPr>
          <p:cNvPr id="7" name="Text Box 12"/>
          <p:cNvSpPr txBox="1">
            <a:spLocks noChangeArrowheads="1"/>
          </p:cNvSpPr>
          <p:nvPr/>
        </p:nvSpPr>
        <p:spPr bwMode="auto">
          <a:xfrm>
            <a:off x="5271753" y="1902852"/>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20</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A</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38685"/>
            <a:ext cx="8915400" cy="6589304"/>
          </a:xfrm>
          <a:prstGeom prst="rect">
            <a:avLst/>
          </a:prstGeom>
          <a:solidFill>
            <a:srgbClr val="FFFF66"/>
          </a:solidFill>
          <a:ln w="76200">
            <a:solidFill>
              <a:srgbClr val="C00000"/>
            </a:solidFill>
          </a:ln>
        </p:spPr>
        <p:txBody>
          <a:bodyPr wrap="square" rtlCol="0">
            <a:spAutoFit/>
          </a:bodyPr>
          <a:lstStyle/>
          <a:p>
            <a:pPr algn="just">
              <a:lnSpc>
                <a:spcPts val="5100"/>
              </a:lnSpc>
            </a:pPr>
            <a:r>
              <a:rPr lang="en-US" sz="4000" b="1" u="sng" dirty="0" smtClean="0">
                <a:solidFill>
                  <a:srgbClr val="680000"/>
                </a:solidFill>
                <a:latin typeface="Times New Roman" pitchFamily="18" charset="0"/>
                <a:cs typeface="Times New Roman" pitchFamily="18" charset="0"/>
              </a:rPr>
              <a:t>Exodus 17:5</a:t>
            </a:r>
            <a:r>
              <a:rPr lang="en-US" sz="4000" dirty="0" smtClean="0">
                <a:solidFill>
                  <a:srgbClr val="680000"/>
                </a:solidFill>
                <a:latin typeface="Times New Roman" pitchFamily="18" charset="0"/>
                <a:cs typeface="Times New Roman" pitchFamily="18" charset="0"/>
              </a:rPr>
              <a:t> And </a:t>
            </a:r>
            <a:r>
              <a:rPr lang="en-US" sz="4000" dirty="0">
                <a:solidFill>
                  <a:srgbClr val="680000"/>
                </a:solidFill>
                <a:latin typeface="Times New Roman" pitchFamily="18" charset="0"/>
                <a:cs typeface="Times New Roman" pitchFamily="18" charset="0"/>
              </a:rPr>
              <a:t>the LORD said unto Moses, Go on before the people, and take with thee of the elders of Israel; and thy rod, wherewith thou </a:t>
            </a:r>
            <a:r>
              <a:rPr lang="en-US" sz="4000" dirty="0" err="1">
                <a:solidFill>
                  <a:srgbClr val="680000"/>
                </a:solidFill>
                <a:latin typeface="Times New Roman" pitchFamily="18" charset="0"/>
                <a:cs typeface="Times New Roman" pitchFamily="18" charset="0"/>
              </a:rPr>
              <a:t>smotest</a:t>
            </a:r>
            <a:r>
              <a:rPr lang="en-US" sz="4000" dirty="0">
                <a:solidFill>
                  <a:srgbClr val="680000"/>
                </a:solidFill>
                <a:latin typeface="Times New Roman" pitchFamily="18" charset="0"/>
                <a:cs typeface="Times New Roman" pitchFamily="18" charset="0"/>
              </a:rPr>
              <a:t> the river, take in thine hand, and </a:t>
            </a:r>
            <a:r>
              <a:rPr lang="en-US" sz="4000" dirty="0" smtClean="0">
                <a:solidFill>
                  <a:srgbClr val="680000"/>
                </a:solidFill>
                <a:latin typeface="Times New Roman" pitchFamily="18" charset="0"/>
                <a:cs typeface="Times New Roman" pitchFamily="18" charset="0"/>
              </a:rPr>
              <a:t>go. </a:t>
            </a:r>
            <a:r>
              <a:rPr lang="en-US" sz="4000" baseline="30000" dirty="0" smtClean="0">
                <a:solidFill>
                  <a:srgbClr val="680000"/>
                </a:solidFill>
                <a:latin typeface="Times New Roman" pitchFamily="18" charset="0"/>
                <a:cs typeface="Times New Roman" pitchFamily="18" charset="0"/>
              </a:rPr>
              <a:t>6</a:t>
            </a:r>
            <a:r>
              <a:rPr lang="en-US" sz="4000" dirty="0" smtClean="0">
                <a:solidFill>
                  <a:srgbClr val="680000"/>
                </a:solidFill>
                <a:latin typeface="Times New Roman" pitchFamily="18" charset="0"/>
                <a:cs typeface="Times New Roman" pitchFamily="18" charset="0"/>
              </a:rPr>
              <a:t> </a:t>
            </a:r>
            <a:r>
              <a:rPr lang="en-US" sz="4000" dirty="0">
                <a:solidFill>
                  <a:srgbClr val="680000"/>
                </a:solidFill>
                <a:latin typeface="Times New Roman" pitchFamily="18" charset="0"/>
                <a:cs typeface="Times New Roman" pitchFamily="18" charset="0"/>
              </a:rPr>
              <a:t>Behold, I will stand before thee there upon the rock in Horeb; and thou shalt smite the rock, and there shall come water out of it, that the people may drink. And Moses did so in the sight of the elders of Israel.</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211425" y="865032"/>
            <a:ext cx="4621369" cy="5808821"/>
            <a:chOff x="152399" y="304800"/>
            <a:chExt cx="5002370" cy="6266952"/>
          </a:xfrm>
        </p:grpSpPr>
        <p:pic>
          <p:nvPicPr>
            <p:cNvPr id="9218" name="Picture 2" descr="http://effata.dk/bibelbilleder/billederne/lovtavler.jpg"/>
            <p:cNvPicPr>
              <a:picLocks noChangeAspect="1" noChangeArrowheads="1"/>
            </p:cNvPicPr>
            <p:nvPr/>
          </p:nvPicPr>
          <p:blipFill>
            <a:blip r:embed="rId2" cstate="print">
              <a:lum contrast="40000"/>
            </a:blip>
            <a:srcRect/>
            <a:stretch>
              <a:fillRect/>
            </a:stretch>
          </p:blipFill>
          <p:spPr bwMode="auto">
            <a:xfrm>
              <a:off x="152399" y="304800"/>
              <a:ext cx="4953001" cy="6248400"/>
            </a:xfrm>
            <a:prstGeom prst="rect">
              <a:avLst/>
            </a:prstGeom>
            <a:noFill/>
          </p:spPr>
        </p:pic>
        <p:sp>
          <p:nvSpPr>
            <p:cNvPr id="4" name="TextBox 3"/>
            <p:cNvSpPr txBox="1"/>
            <p:nvPr/>
          </p:nvSpPr>
          <p:spPr>
            <a:xfrm>
              <a:off x="2049490" y="6306112"/>
              <a:ext cx="3105279" cy="265640"/>
            </a:xfrm>
            <a:prstGeom prst="rect">
              <a:avLst/>
            </a:prstGeom>
            <a:noFill/>
          </p:spPr>
          <p:txBody>
            <a:bodyPr wrap="square" rtlCol="0">
              <a:spAutoFit/>
            </a:bodyPr>
            <a:lstStyle/>
            <a:p>
              <a:r>
                <a:rPr lang="en-US" sz="1000" dirty="0" smtClean="0">
                  <a:solidFill>
                    <a:srgbClr val="FFFF99"/>
                  </a:solidFill>
                </a:rPr>
                <a:t>www.effata.dk/bibelbilleder/en_vis.asp?mater=25</a:t>
              </a:r>
              <a:endParaRPr lang="en-US" sz="1000" dirty="0">
                <a:solidFill>
                  <a:srgbClr val="FFFF99"/>
                </a:solidFill>
              </a:endParaRPr>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#12</a:t>
            </a:r>
            <a:endParaRPr lang="en-US" sz="4800" b="1" dirty="0">
              <a:solidFill>
                <a:srgbClr val="C00000"/>
              </a:solidFill>
            </a:endParaRPr>
          </a:p>
        </p:txBody>
      </p:sp>
      <p:sp>
        <p:nvSpPr>
          <p:cNvPr id="8" name="Text Box 12"/>
          <p:cNvSpPr txBox="1">
            <a:spLocks noChangeArrowheads="1"/>
          </p:cNvSpPr>
          <p:nvPr/>
        </p:nvSpPr>
        <p:spPr bwMode="auto">
          <a:xfrm>
            <a:off x="5336148" y="1902852"/>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20</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24</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32</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D</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65189"/>
            <a:ext cx="8915400" cy="6555641"/>
          </a:xfrm>
          <a:prstGeom prst="rect">
            <a:avLst/>
          </a:prstGeom>
          <a:solidFill>
            <a:srgbClr val="FFFF66"/>
          </a:solidFill>
          <a:ln w="76200">
            <a:solidFill>
              <a:srgbClr val="C00000"/>
            </a:solidFill>
          </a:ln>
        </p:spPr>
        <p:txBody>
          <a:bodyPr wrap="square" rtlCol="0">
            <a:spAutoFit/>
          </a:bodyPr>
          <a:lstStyle/>
          <a:p>
            <a:pPr algn="just"/>
            <a:r>
              <a:rPr lang="en-US" sz="3500" b="1" u="sng" dirty="0" smtClean="0">
                <a:solidFill>
                  <a:srgbClr val="680000"/>
                </a:solidFill>
                <a:latin typeface="Times New Roman" pitchFamily="18" charset="0"/>
                <a:cs typeface="Times New Roman" pitchFamily="18" charset="0"/>
              </a:rPr>
              <a:t>Exodus 32:5</a:t>
            </a:r>
            <a:r>
              <a:rPr lang="en-US" sz="3500" dirty="0" smtClean="0">
                <a:solidFill>
                  <a:srgbClr val="680000"/>
                </a:solidFill>
                <a:latin typeface="Times New Roman" pitchFamily="18" charset="0"/>
                <a:cs typeface="Times New Roman" pitchFamily="18" charset="0"/>
              </a:rPr>
              <a:t> </a:t>
            </a:r>
            <a:r>
              <a:rPr lang="en-US" sz="3500" dirty="0">
                <a:solidFill>
                  <a:srgbClr val="680000"/>
                </a:solidFill>
                <a:latin typeface="Times New Roman" pitchFamily="18" charset="0"/>
                <a:cs typeface="Times New Roman" pitchFamily="18" charset="0"/>
              </a:rPr>
              <a:t>And Moses turned, and went down from the mount, and the two tables of the testimony were in his hand: the tables were written on both their sides; on the one side </a:t>
            </a:r>
            <a:r>
              <a:rPr lang="en-US" sz="3500" dirty="0" smtClean="0">
                <a:solidFill>
                  <a:srgbClr val="680000"/>
                </a:solidFill>
                <a:latin typeface="Times New Roman" pitchFamily="18" charset="0"/>
                <a:cs typeface="Times New Roman" pitchFamily="18" charset="0"/>
              </a:rPr>
              <a:t>    and </a:t>
            </a:r>
            <a:r>
              <a:rPr lang="en-US" sz="3500" dirty="0">
                <a:solidFill>
                  <a:srgbClr val="680000"/>
                </a:solidFill>
                <a:latin typeface="Times New Roman" pitchFamily="18" charset="0"/>
                <a:cs typeface="Times New Roman" pitchFamily="18" charset="0"/>
              </a:rPr>
              <a:t>on the other were they </a:t>
            </a:r>
            <a:r>
              <a:rPr lang="en-US" sz="3500" dirty="0" smtClean="0">
                <a:solidFill>
                  <a:srgbClr val="680000"/>
                </a:solidFill>
                <a:latin typeface="Times New Roman" pitchFamily="18" charset="0"/>
                <a:cs typeface="Times New Roman" pitchFamily="18" charset="0"/>
              </a:rPr>
              <a:t>written. </a:t>
            </a:r>
            <a:r>
              <a:rPr lang="en-US" sz="3500" baseline="30000" dirty="0" smtClean="0">
                <a:solidFill>
                  <a:srgbClr val="680000"/>
                </a:solidFill>
                <a:latin typeface="Times New Roman" pitchFamily="18" charset="0"/>
                <a:cs typeface="Times New Roman" pitchFamily="18" charset="0"/>
              </a:rPr>
              <a:t>16</a:t>
            </a:r>
            <a:r>
              <a:rPr lang="en-US" sz="3500" dirty="0" smtClean="0">
                <a:solidFill>
                  <a:srgbClr val="680000"/>
                </a:solidFill>
                <a:latin typeface="Times New Roman" pitchFamily="18" charset="0"/>
                <a:cs typeface="Times New Roman" pitchFamily="18" charset="0"/>
              </a:rPr>
              <a:t> </a:t>
            </a:r>
            <a:r>
              <a:rPr lang="en-US" sz="3500" dirty="0">
                <a:solidFill>
                  <a:srgbClr val="680000"/>
                </a:solidFill>
                <a:latin typeface="Times New Roman" pitchFamily="18" charset="0"/>
                <a:cs typeface="Times New Roman" pitchFamily="18" charset="0"/>
              </a:rPr>
              <a:t>And the tables were the work of God, and the writing was the writing of God, graven upon the tables</a:t>
            </a:r>
            <a:r>
              <a:rPr lang="en-US" sz="3500" dirty="0" smtClean="0">
                <a:solidFill>
                  <a:srgbClr val="680000"/>
                </a:solidFill>
                <a:latin typeface="Times New Roman" pitchFamily="18" charset="0"/>
                <a:cs typeface="Times New Roman" pitchFamily="18" charset="0"/>
              </a:rPr>
              <a:t>. …</a:t>
            </a:r>
            <a:r>
              <a:rPr lang="en-US" sz="3500" baseline="30000" dirty="0" smtClean="0">
                <a:solidFill>
                  <a:srgbClr val="680000"/>
                </a:solidFill>
                <a:latin typeface="Times New Roman" pitchFamily="18" charset="0"/>
                <a:cs typeface="Times New Roman" pitchFamily="18" charset="0"/>
              </a:rPr>
              <a:t>19</a:t>
            </a:r>
            <a:r>
              <a:rPr lang="en-US" sz="3500" dirty="0" smtClean="0">
                <a:solidFill>
                  <a:srgbClr val="680000"/>
                </a:solidFill>
                <a:latin typeface="Times New Roman" pitchFamily="18" charset="0"/>
                <a:cs typeface="Times New Roman" pitchFamily="18" charset="0"/>
              </a:rPr>
              <a:t> </a:t>
            </a:r>
            <a:r>
              <a:rPr lang="en-US" sz="3500" dirty="0">
                <a:solidFill>
                  <a:srgbClr val="680000"/>
                </a:solidFill>
                <a:latin typeface="Times New Roman" pitchFamily="18" charset="0"/>
                <a:cs typeface="Times New Roman" pitchFamily="18" charset="0"/>
              </a:rPr>
              <a:t>And it came to pass, as soon as he came nigh unto the camp, that he saw the calf, and the dancing: and Moses’ anger waxed hot, and he cast the tables out of his hands, and brake them beneath the mount</a:t>
            </a:r>
            <a:r>
              <a:rPr lang="en-US" sz="3500" dirty="0" smtClean="0">
                <a:solidFill>
                  <a:srgbClr val="680000"/>
                </a:solidFill>
                <a:latin typeface="Times New Roman" pitchFamily="18" charset="0"/>
                <a:cs typeface="Times New Roman" pitchFamily="18" charset="0"/>
              </a:rPr>
              <a:t>.</a:t>
            </a:r>
            <a:endParaRPr lang="en-US" sz="3500" dirty="0">
              <a:solidFill>
                <a:srgbClr val="680000"/>
              </a:solidFill>
              <a:latin typeface="Times New Roman" pitchFamily="18" charset="0"/>
              <a:cs typeface="Times New Roman" pitchFamily="18" charset="0"/>
            </a:endParaRP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2760" y="646715"/>
            <a:ext cx="4648200" cy="6061254"/>
          </a:xfrm>
          <a:prstGeom prst="rect">
            <a:avLst/>
          </a:prstGeom>
          <a:effectLst>
            <a:softEdge rad="317500"/>
          </a:effectLst>
        </p:spPr>
      </p:pic>
      <p:sp>
        <p:nvSpPr>
          <p:cNvPr id="3" name="TextBox 2"/>
          <p:cNvSpPr txBox="1"/>
          <p:nvPr/>
        </p:nvSpPr>
        <p:spPr>
          <a:xfrm>
            <a:off x="0" y="-1"/>
            <a:ext cx="9144000" cy="830997"/>
          </a:xfrm>
          <a:prstGeom prst="rect">
            <a:avLst/>
          </a:prstGeom>
          <a:noFill/>
        </p:spPr>
        <p:txBody>
          <a:bodyPr wrap="square" rtlCol="0">
            <a:spAutoFit/>
          </a:bodyPr>
          <a:lstStyle/>
          <a:p>
            <a:pPr algn="ctr"/>
            <a:r>
              <a:rPr lang="en-US" sz="4800" b="1" dirty="0" smtClean="0">
                <a:solidFill>
                  <a:srgbClr val="C00000"/>
                </a:solidFill>
              </a:rPr>
              <a:t>Here’s how it works</a:t>
            </a:r>
            <a:endParaRPr lang="en-US" sz="4800" b="1" dirty="0">
              <a:solidFill>
                <a:srgbClr val="C00000"/>
              </a:solidFill>
            </a:endParaRPr>
          </a:p>
        </p:txBody>
      </p:sp>
      <p:sp>
        <p:nvSpPr>
          <p:cNvPr id="4" name="Text Box 12"/>
          <p:cNvSpPr txBox="1">
            <a:spLocks noChangeArrowheads="1"/>
          </p:cNvSpPr>
          <p:nvPr/>
        </p:nvSpPr>
        <p:spPr bwMode="auto">
          <a:xfrm>
            <a:off x="5105400" y="1877094"/>
            <a:ext cx="38862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Ruth 1:16-17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Ruth 2:8-9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Ruth 3:7-8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Ruth 4:1-2</a:t>
            </a:r>
            <a:endParaRPr lang="en-US" sz="3200" dirty="0"/>
          </a:p>
        </p:txBody>
      </p:sp>
      <p:sp>
        <p:nvSpPr>
          <p:cNvPr id="5" name="TextBox 4"/>
          <p:cNvSpPr txBox="1"/>
          <p:nvPr/>
        </p:nvSpPr>
        <p:spPr>
          <a:xfrm>
            <a:off x="2903408" y="6389952"/>
            <a:ext cx="1779432" cy="246221"/>
          </a:xfrm>
          <a:prstGeom prst="rect">
            <a:avLst/>
          </a:prstGeom>
          <a:noFill/>
        </p:spPr>
        <p:txBody>
          <a:bodyPr wrap="square" rtlCol="0">
            <a:spAutoFit/>
          </a:bodyPr>
          <a:lstStyle/>
          <a:p>
            <a:pPr algn="r"/>
            <a:r>
              <a:rPr lang="en-US" sz="1000" dirty="0" smtClean="0"/>
              <a:t>www.bookpalace.com</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22635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99810" y="724437"/>
            <a:ext cx="4840311" cy="6073464"/>
            <a:chOff x="152399" y="304800"/>
            <a:chExt cx="5053885" cy="6248400"/>
          </a:xfrm>
        </p:grpSpPr>
        <p:pic>
          <p:nvPicPr>
            <p:cNvPr id="8194" name="Picture 2" descr="http://effata.dk/bibelbilleder/billederne/spejdere.jpg"/>
            <p:cNvPicPr>
              <a:picLocks noChangeAspect="1" noChangeArrowheads="1"/>
            </p:cNvPicPr>
            <p:nvPr/>
          </p:nvPicPr>
          <p:blipFill>
            <a:blip r:embed="rId2" cstate="print">
              <a:lum bright="10000" contrast="40000"/>
            </a:blip>
            <a:srcRect/>
            <a:stretch>
              <a:fillRect/>
            </a:stretch>
          </p:blipFill>
          <p:spPr bwMode="auto">
            <a:xfrm>
              <a:off x="152399" y="304800"/>
              <a:ext cx="5032841" cy="6248400"/>
            </a:xfrm>
            <a:prstGeom prst="rect">
              <a:avLst/>
            </a:prstGeom>
            <a:noFill/>
          </p:spPr>
        </p:pic>
        <p:sp>
          <p:nvSpPr>
            <p:cNvPr id="4" name="TextBox 3"/>
            <p:cNvSpPr txBox="1"/>
            <p:nvPr/>
          </p:nvSpPr>
          <p:spPr>
            <a:xfrm>
              <a:off x="2182918" y="6262806"/>
              <a:ext cx="3023366" cy="253313"/>
            </a:xfrm>
            <a:prstGeom prst="rect">
              <a:avLst/>
            </a:prstGeom>
            <a:noFill/>
          </p:spPr>
          <p:txBody>
            <a:bodyPr wrap="square" rtlCol="0">
              <a:spAutoFit/>
            </a:bodyPr>
            <a:lstStyle/>
            <a:p>
              <a:r>
                <a:rPr lang="en-US" sz="1000" dirty="0" smtClean="0">
                  <a:solidFill>
                    <a:srgbClr val="FFFF99"/>
                  </a:solidFill>
                </a:rPr>
                <a:t>www.effata.dk/bibelbilleder/en_vis.asp?mater=25</a:t>
              </a:r>
              <a:endParaRPr lang="en-US" sz="1000" dirty="0">
                <a:solidFill>
                  <a:srgbClr val="FFFF99"/>
                </a:solidFill>
              </a:endParaRPr>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#13</a:t>
            </a:r>
            <a:endParaRPr lang="en-US" sz="4800" b="1" dirty="0">
              <a:solidFill>
                <a:srgbClr val="C00000"/>
              </a:solidFill>
            </a:endParaRPr>
          </a:p>
        </p:txBody>
      </p:sp>
      <p:sp>
        <p:nvSpPr>
          <p:cNvPr id="8" name="Text Box 12"/>
          <p:cNvSpPr txBox="1">
            <a:spLocks noChangeArrowheads="1"/>
          </p:cNvSpPr>
          <p:nvPr/>
        </p:nvSpPr>
        <p:spPr bwMode="auto">
          <a:xfrm>
            <a:off x="5358684" y="1828800"/>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Numbers 13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Numbers 14</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6</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A</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231449"/>
            <a:ext cx="8915400" cy="6401176"/>
          </a:xfrm>
          <a:prstGeom prst="rect">
            <a:avLst/>
          </a:prstGeom>
          <a:solidFill>
            <a:srgbClr val="FFFF66"/>
          </a:solidFill>
          <a:ln w="76200">
            <a:solidFill>
              <a:srgbClr val="C00000"/>
            </a:solidFill>
          </a:ln>
        </p:spPr>
        <p:txBody>
          <a:bodyPr wrap="square" rtlCol="0">
            <a:spAutoFit/>
          </a:bodyPr>
          <a:lstStyle/>
          <a:p>
            <a:pPr algn="just">
              <a:lnSpc>
                <a:spcPts val="4500"/>
              </a:lnSpc>
            </a:pPr>
            <a:r>
              <a:rPr lang="en-US" sz="3500" b="1" u="sng" dirty="0" smtClean="0">
                <a:solidFill>
                  <a:srgbClr val="680000"/>
                </a:solidFill>
                <a:latin typeface="Times New Roman" pitchFamily="18" charset="0"/>
                <a:cs typeface="Times New Roman" pitchFamily="18" charset="0"/>
              </a:rPr>
              <a:t>Numbers 13:21</a:t>
            </a:r>
            <a:r>
              <a:rPr lang="en-US" sz="3500" dirty="0" smtClean="0">
                <a:solidFill>
                  <a:srgbClr val="680000"/>
                </a:solidFill>
                <a:latin typeface="Times New Roman" pitchFamily="18" charset="0"/>
                <a:cs typeface="Times New Roman" pitchFamily="18" charset="0"/>
              </a:rPr>
              <a:t>  So </a:t>
            </a:r>
            <a:r>
              <a:rPr lang="en-US" sz="3500" dirty="0">
                <a:solidFill>
                  <a:srgbClr val="680000"/>
                </a:solidFill>
                <a:latin typeface="Times New Roman" pitchFamily="18" charset="0"/>
                <a:cs typeface="Times New Roman" pitchFamily="18" charset="0"/>
              </a:rPr>
              <a:t>they went up, and searched the land from the wilderness of </a:t>
            </a:r>
            <a:r>
              <a:rPr lang="en-US" sz="3500" dirty="0" err="1">
                <a:solidFill>
                  <a:srgbClr val="680000"/>
                </a:solidFill>
                <a:latin typeface="Times New Roman" pitchFamily="18" charset="0"/>
                <a:cs typeface="Times New Roman" pitchFamily="18" charset="0"/>
              </a:rPr>
              <a:t>Zin</a:t>
            </a:r>
            <a:r>
              <a:rPr lang="en-US" sz="3500" dirty="0">
                <a:solidFill>
                  <a:srgbClr val="680000"/>
                </a:solidFill>
                <a:latin typeface="Times New Roman" pitchFamily="18" charset="0"/>
                <a:cs typeface="Times New Roman" pitchFamily="18" charset="0"/>
              </a:rPr>
              <a:t> unto </a:t>
            </a:r>
            <a:r>
              <a:rPr lang="en-US" sz="3500" dirty="0" err="1">
                <a:solidFill>
                  <a:srgbClr val="680000"/>
                </a:solidFill>
                <a:latin typeface="Times New Roman" pitchFamily="18" charset="0"/>
                <a:cs typeface="Times New Roman" pitchFamily="18" charset="0"/>
              </a:rPr>
              <a:t>Rehob</a:t>
            </a:r>
            <a:r>
              <a:rPr lang="en-US" sz="3500" dirty="0">
                <a:solidFill>
                  <a:srgbClr val="680000"/>
                </a:solidFill>
                <a:latin typeface="Times New Roman" pitchFamily="18" charset="0"/>
                <a:cs typeface="Times New Roman" pitchFamily="18" charset="0"/>
              </a:rPr>
              <a:t>, as men come to </a:t>
            </a:r>
            <a:r>
              <a:rPr lang="en-US" sz="3500" dirty="0" smtClean="0">
                <a:solidFill>
                  <a:srgbClr val="680000"/>
                </a:solidFill>
                <a:latin typeface="Times New Roman" pitchFamily="18" charset="0"/>
                <a:cs typeface="Times New Roman" pitchFamily="18" charset="0"/>
              </a:rPr>
              <a:t>Hamath. </a:t>
            </a:r>
            <a:r>
              <a:rPr lang="en-US" sz="3500" baseline="30000" dirty="0" smtClean="0">
                <a:solidFill>
                  <a:srgbClr val="680000"/>
                </a:solidFill>
                <a:latin typeface="Times New Roman" pitchFamily="18" charset="0"/>
                <a:cs typeface="Times New Roman" pitchFamily="18" charset="0"/>
              </a:rPr>
              <a:t>22</a:t>
            </a:r>
            <a:r>
              <a:rPr lang="en-US" sz="3500" dirty="0" smtClean="0">
                <a:solidFill>
                  <a:srgbClr val="680000"/>
                </a:solidFill>
                <a:latin typeface="Times New Roman" pitchFamily="18" charset="0"/>
                <a:cs typeface="Times New Roman" pitchFamily="18" charset="0"/>
              </a:rPr>
              <a:t> And </a:t>
            </a:r>
            <a:r>
              <a:rPr lang="en-US" sz="3500" dirty="0">
                <a:solidFill>
                  <a:srgbClr val="680000"/>
                </a:solidFill>
                <a:latin typeface="Times New Roman" pitchFamily="18" charset="0"/>
                <a:cs typeface="Times New Roman" pitchFamily="18" charset="0"/>
              </a:rPr>
              <a:t>they ascended by the south, and came unto Hebron; where </a:t>
            </a:r>
            <a:r>
              <a:rPr lang="en-US" sz="3500" dirty="0" err="1">
                <a:solidFill>
                  <a:srgbClr val="680000"/>
                </a:solidFill>
                <a:latin typeface="Times New Roman" pitchFamily="18" charset="0"/>
                <a:cs typeface="Times New Roman" pitchFamily="18" charset="0"/>
              </a:rPr>
              <a:t>Ahiman</a:t>
            </a:r>
            <a:r>
              <a:rPr lang="en-US" sz="3500" dirty="0">
                <a:solidFill>
                  <a:srgbClr val="680000"/>
                </a:solidFill>
                <a:latin typeface="Times New Roman" pitchFamily="18" charset="0"/>
                <a:cs typeface="Times New Roman" pitchFamily="18" charset="0"/>
              </a:rPr>
              <a:t>, </a:t>
            </a:r>
            <a:r>
              <a:rPr lang="en-US" sz="3500" dirty="0" err="1">
                <a:solidFill>
                  <a:srgbClr val="680000"/>
                </a:solidFill>
                <a:latin typeface="Times New Roman" pitchFamily="18" charset="0"/>
                <a:cs typeface="Times New Roman" pitchFamily="18" charset="0"/>
              </a:rPr>
              <a:t>Sheshai</a:t>
            </a:r>
            <a:r>
              <a:rPr lang="en-US" sz="3500" dirty="0">
                <a:solidFill>
                  <a:srgbClr val="680000"/>
                </a:solidFill>
                <a:latin typeface="Times New Roman" pitchFamily="18" charset="0"/>
                <a:cs typeface="Times New Roman" pitchFamily="18" charset="0"/>
              </a:rPr>
              <a:t>, and Talmai, the children of </a:t>
            </a:r>
            <a:r>
              <a:rPr lang="en-US" sz="3500" dirty="0" err="1">
                <a:solidFill>
                  <a:srgbClr val="680000"/>
                </a:solidFill>
                <a:latin typeface="Times New Roman" pitchFamily="18" charset="0"/>
                <a:cs typeface="Times New Roman" pitchFamily="18" charset="0"/>
              </a:rPr>
              <a:t>Anak</a:t>
            </a:r>
            <a:r>
              <a:rPr lang="en-US" sz="3500" dirty="0">
                <a:solidFill>
                  <a:srgbClr val="680000"/>
                </a:solidFill>
                <a:latin typeface="Times New Roman" pitchFamily="18" charset="0"/>
                <a:cs typeface="Times New Roman" pitchFamily="18" charset="0"/>
              </a:rPr>
              <a:t>, were. (Now Hebron was built seven years before </a:t>
            </a:r>
            <a:r>
              <a:rPr lang="en-US" sz="3500" dirty="0" err="1">
                <a:solidFill>
                  <a:srgbClr val="680000"/>
                </a:solidFill>
                <a:latin typeface="Times New Roman" pitchFamily="18" charset="0"/>
                <a:cs typeface="Times New Roman" pitchFamily="18" charset="0"/>
              </a:rPr>
              <a:t>Zoan</a:t>
            </a:r>
            <a:r>
              <a:rPr lang="en-US" sz="3500" dirty="0">
                <a:solidFill>
                  <a:srgbClr val="680000"/>
                </a:solidFill>
                <a:latin typeface="Times New Roman" pitchFamily="18" charset="0"/>
                <a:cs typeface="Times New Roman" pitchFamily="18" charset="0"/>
              </a:rPr>
              <a:t> in Egypt</a:t>
            </a:r>
            <a:r>
              <a:rPr lang="en-US" sz="3500" dirty="0" smtClean="0">
                <a:solidFill>
                  <a:srgbClr val="680000"/>
                </a:solidFill>
                <a:latin typeface="Times New Roman" pitchFamily="18" charset="0"/>
                <a:cs typeface="Times New Roman" pitchFamily="18" charset="0"/>
              </a:rPr>
              <a:t>.) </a:t>
            </a:r>
            <a:r>
              <a:rPr lang="en-US" sz="3500" baseline="30000" dirty="0" smtClean="0">
                <a:solidFill>
                  <a:srgbClr val="680000"/>
                </a:solidFill>
                <a:latin typeface="Times New Roman" pitchFamily="18" charset="0"/>
                <a:cs typeface="Times New Roman" pitchFamily="18" charset="0"/>
              </a:rPr>
              <a:t>23</a:t>
            </a:r>
            <a:r>
              <a:rPr lang="en-US" sz="3500" dirty="0" smtClean="0">
                <a:solidFill>
                  <a:srgbClr val="680000"/>
                </a:solidFill>
                <a:latin typeface="Times New Roman" pitchFamily="18" charset="0"/>
                <a:cs typeface="Times New Roman" pitchFamily="18" charset="0"/>
              </a:rPr>
              <a:t> And </a:t>
            </a:r>
            <a:r>
              <a:rPr lang="en-US" sz="3500" dirty="0">
                <a:solidFill>
                  <a:srgbClr val="680000"/>
                </a:solidFill>
                <a:latin typeface="Times New Roman" pitchFamily="18" charset="0"/>
                <a:cs typeface="Times New Roman" pitchFamily="18" charset="0"/>
              </a:rPr>
              <a:t>they came unto the brook of Eshcol, and cut down from thence a branch with one cluster of grapes, and they bare it between two upon a staff; and they brought of the pomegranates, and of the figs.</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180181" y="838200"/>
            <a:ext cx="4620419" cy="5888243"/>
            <a:chOff x="180181" y="1005627"/>
            <a:chExt cx="4575335" cy="5720816"/>
          </a:xfrm>
        </p:grpSpPr>
        <p:pic>
          <p:nvPicPr>
            <p:cNvPr id="7170" name="Picture 2" descr="http://effata.dk/bibelbilleder/billederne/Arken_over_Jordan.gif"/>
            <p:cNvPicPr>
              <a:picLocks noChangeAspect="1" noChangeArrowheads="1"/>
            </p:cNvPicPr>
            <p:nvPr/>
          </p:nvPicPr>
          <p:blipFill>
            <a:blip r:embed="rId2" cstate="print">
              <a:lum contrast="40000"/>
            </a:blip>
            <a:srcRect/>
            <a:stretch>
              <a:fillRect/>
            </a:stretch>
          </p:blipFill>
          <p:spPr bwMode="auto">
            <a:xfrm>
              <a:off x="180181" y="1005627"/>
              <a:ext cx="4575335" cy="5715000"/>
            </a:xfrm>
            <a:prstGeom prst="rect">
              <a:avLst/>
            </a:prstGeom>
            <a:noFill/>
          </p:spPr>
        </p:pic>
        <p:sp>
          <p:nvSpPr>
            <p:cNvPr id="4" name="TextBox 3"/>
            <p:cNvSpPr txBox="1"/>
            <p:nvPr/>
          </p:nvSpPr>
          <p:spPr>
            <a:xfrm>
              <a:off x="1923240" y="6480222"/>
              <a:ext cx="2819400" cy="246221"/>
            </a:xfrm>
            <a:prstGeom prst="rect">
              <a:avLst/>
            </a:prstGeom>
            <a:noFill/>
          </p:spPr>
          <p:txBody>
            <a:bodyPr wrap="square" rtlCol="0">
              <a:spAutoFit/>
            </a:bodyPr>
            <a:lstStyle/>
            <a:p>
              <a:r>
                <a:rPr lang="en-US" sz="1000" dirty="0" smtClean="0">
                  <a:solidFill>
                    <a:srgbClr val="FFFF99"/>
                  </a:solidFill>
                </a:rPr>
                <a:t>www.effata.dk/bibelbilleder/en_vis.asp?mater=25</a:t>
              </a:r>
              <a:endParaRPr lang="en-US" sz="1000" dirty="0">
                <a:solidFill>
                  <a:srgbClr val="FFFF99"/>
                </a:solidFill>
              </a:endParaRPr>
            </a:p>
          </p:txBody>
        </p:sp>
      </p:grpSp>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#14</a:t>
            </a:r>
            <a:endParaRPr lang="en-US" sz="4800" b="1" dirty="0">
              <a:solidFill>
                <a:srgbClr val="C00000"/>
              </a:solidFill>
            </a:endParaRPr>
          </a:p>
        </p:txBody>
      </p:sp>
      <p:sp>
        <p:nvSpPr>
          <p:cNvPr id="6" name="Text Box 12"/>
          <p:cNvSpPr txBox="1">
            <a:spLocks noChangeArrowheads="1"/>
          </p:cNvSpPr>
          <p:nvPr/>
        </p:nvSpPr>
        <p:spPr bwMode="auto">
          <a:xfrm>
            <a:off x="5358684" y="1828800"/>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Exodus 14</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1-2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3-4</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D</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67054"/>
            <a:ext cx="8915400" cy="6545061"/>
          </a:xfrm>
          <a:prstGeom prst="rect">
            <a:avLst/>
          </a:prstGeom>
          <a:solidFill>
            <a:srgbClr val="FFFF66"/>
          </a:solidFill>
          <a:ln w="76200">
            <a:solidFill>
              <a:srgbClr val="C00000"/>
            </a:solidFill>
          </a:ln>
        </p:spPr>
        <p:txBody>
          <a:bodyPr wrap="square" rtlCol="0">
            <a:spAutoFit/>
          </a:bodyPr>
          <a:lstStyle/>
          <a:p>
            <a:pPr algn="just">
              <a:lnSpc>
                <a:spcPts val="4600"/>
              </a:lnSpc>
            </a:pPr>
            <a:r>
              <a:rPr lang="en-US" sz="3700" b="1" u="sng" dirty="0" smtClean="0">
                <a:solidFill>
                  <a:srgbClr val="680000"/>
                </a:solidFill>
                <a:latin typeface="Times New Roman" pitchFamily="18" charset="0"/>
                <a:cs typeface="Times New Roman" pitchFamily="18" charset="0"/>
              </a:rPr>
              <a:t>Joshua 3:1</a:t>
            </a:r>
            <a:r>
              <a:rPr lang="en-US" sz="3700" dirty="0" smtClean="0">
                <a:solidFill>
                  <a:srgbClr val="680000"/>
                </a:solidFill>
                <a:latin typeface="Times New Roman" pitchFamily="18" charset="0"/>
                <a:cs typeface="Times New Roman" pitchFamily="18" charset="0"/>
              </a:rPr>
              <a:t> And </a:t>
            </a:r>
            <a:r>
              <a:rPr lang="en-US" sz="3700" dirty="0">
                <a:solidFill>
                  <a:srgbClr val="680000"/>
                </a:solidFill>
                <a:latin typeface="Times New Roman" pitchFamily="18" charset="0"/>
                <a:cs typeface="Times New Roman" pitchFamily="18" charset="0"/>
              </a:rPr>
              <a:t>Joshua rose early in the morning; and they removed from Shittim, and came to Jordan, he and all the children of Israel, and lodged there before they passed </a:t>
            </a:r>
            <a:r>
              <a:rPr lang="en-US" sz="3700" dirty="0" smtClean="0">
                <a:solidFill>
                  <a:srgbClr val="680000"/>
                </a:solidFill>
                <a:latin typeface="Times New Roman" pitchFamily="18" charset="0"/>
                <a:cs typeface="Times New Roman" pitchFamily="18" charset="0"/>
              </a:rPr>
              <a:t>over. </a:t>
            </a:r>
            <a:r>
              <a:rPr lang="en-US" sz="3700" baseline="30000" dirty="0" smtClean="0">
                <a:solidFill>
                  <a:srgbClr val="680000"/>
                </a:solidFill>
                <a:latin typeface="Times New Roman" pitchFamily="18" charset="0"/>
                <a:cs typeface="Times New Roman" pitchFamily="18" charset="0"/>
              </a:rPr>
              <a:t>2</a:t>
            </a:r>
            <a:r>
              <a:rPr lang="en-US" sz="3700" dirty="0" smtClean="0">
                <a:solidFill>
                  <a:srgbClr val="680000"/>
                </a:solidFill>
                <a:latin typeface="Times New Roman" pitchFamily="18" charset="0"/>
                <a:cs typeface="Times New Roman" pitchFamily="18" charset="0"/>
              </a:rPr>
              <a:t> And </a:t>
            </a:r>
            <a:r>
              <a:rPr lang="en-US" sz="3700" dirty="0">
                <a:solidFill>
                  <a:srgbClr val="680000"/>
                </a:solidFill>
                <a:latin typeface="Times New Roman" pitchFamily="18" charset="0"/>
                <a:cs typeface="Times New Roman" pitchFamily="18" charset="0"/>
              </a:rPr>
              <a:t>it came to pass after three days, that the officers went through the </a:t>
            </a:r>
            <a:r>
              <a:rPr lang="en-US" sz="3700" dirty="0" smtClean="0">
                <a:solidFill>
                  <a:srgbClr val="680000"/>
                </a:solidFill>
                <a:latin typeface="Times New Roman" pitchFamily="18" charset="0"/>
                <a:cs typeface="Times New Roman" pitchFamily="18" charset="0"/>
              </a:rPr>
              <a:t>host; </a:t>
            </a:r>
            <a:r>
              <a:rPr lang="en-US" sz="3700" baseline="30000" dirty="0" smtClean="0">
                <a:solidFill>
                  <a:srgbClr val="680000"/>
                </a:solidFill>
                <a:latin typeface="Times New Roman" pitchFamily="18" charset="0"/>
                <a:cs typeface="Times New Roman" pitchFamily="18" charset="0"/>
              </a:rPr>
              <a:t>3</a:t>
            </a:r>
            <a:r>
              <a:rPr lang="en-US" sz="3700" dirty="0" smtClean="0">
                <a:solidFill>
                  <a:srgbClr val="680000"/>
                </a:solidFill>
                <a:latin typeface="Times New Roman" pitchFamily="18" charset="0"/>
                <a:cs typeface="Times New Roman" pitchFamily="18" charset="0"/>
              </a:rPr>
              <a:t> </a:t>
            </a:r>
            <a:r>
              <a:rPr lang="en-US" sz="3700" dirty="0">
                <a:solidFill>
                  <a:srgbClr val="680000"/>
                </a:solidFill>
                <a:latin typeface="Times New Roman" pitchFamily="18" charset="0"/>
                <a:cs typeface="Times New Roman" pitchFamily="18" charset="0"/>
              </a:rPr>
              <a:t>And they commanded the people, saying, When ye see the ark of the covenant of the LORD your God, and the priests the Levites bearing it, then ye shall remove from your place, and go after it.</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125568" y="739464"/>
            <a:ext cx="4799041" cy="6088936"/>
            <a:chOff x="123917" y="518688"/>
            <a:chExt cx="5003994" cy="6319940"/>
          </a:xfrm>
        </p:grpSpPr>
        <p:pic>
          <p:nvPicPr>
            <p:cNvPr id="5122" name="Picture 2" descr="http://effata.dk/bibelbilleder/billederne/jeriko.jpg"/>
            <p:cNvPicPr>
              <a:picLocks noChangeAspect="1" noChangeArrowheads="1"/>
            </p:cNvPicPr>
            <p:nvPr/>
          </p:nvPicPr>
          <p:blipFill>
            <a:blip r:embed="rId2" cstate="print">
              <a:clrChange>
                <a:clrFrom>
                  <a:srgbClr val="E2C9A0"/>
                </a:clrFrom>
                <a:clrTo>
                  <a:srgbClr val="E2C9A0">
                    <a:alpha val="0"/>
                  </a:srgbClr>
                </a:clrTo>
              </a:clrChange>
              <a:lum bright="-10000" contrast="40000"/>
            </a:blip>
            <a:srcRect/>
            <a:stretch>
              <a:fillRect/>
            </a:stretch>
          </p:blipFill>
          <p:spPr bwMode="auto">
            <a:xfrm>
              <a:off x="123917" y="518688"/>
              <a:ext cx="4993311" cy="6248400"/>
            </a:xfrm>
            <a:prstGeom prst="rect">
              <a:avLst/>
            </a:prstGeom>
            <a:noFill/>
          </p:spPr>
        </p:pic>
        <p:sp>
          <p:nvSpPr>
            <p:cNvPr id="4" name="TextBox 3"/>
            <p:cNvSpPr txBox="1"/>
            <p:nvPr/>
          </p:nvSpPr>
          <p:spPr>
            <a:xfrm>
              <a:off x="1634668" y="6583066"/>
              <a:ext cx="3493243" cy="255562"/>
            </a:xfrm>
            <a:prstGeom prst="rect">
              <a:avLst/>
            </a:prstGeom>
            <a:noFill/>
          </p:spPr>
          <p:txBody>
            <a:bodyPr wrap="square" rtlCol="0">
              <a:spAutoFit/>
            </a:bodyPr>
            <a:lstStyle/>
            <a:p>
              <a:pPr algn="r"/>
              <a:r>
                <a:rPr lang="en-US" sz="1000" dirty="0" smtClean="0"/>
                <a:t>www.effata.dk/bibelbilleder/en_vis.asp?mater=25</a:t>
              </a:r>
              <a:endParaRPr lang="en-US" sz="1000" dirty="0"/>
            </a:p>
          </p:txBody>
        </p:sp>
      </p:grpSp>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#15</a:t>
            </a:r>
            <a:endParaRPr lang="en-US" sz="4800" b="1" dirty="0">
              <a:solidFill>
                <a:srgbClr val="C00000"/>
              </a:solidFill>
            </a:endParaRPr>
          </a:p>
        </p:txBody>
      </p:sp>
      <p:sp>
        <p:nvSpPr>
          <p:cNvPr id="7" name="Text Box 12"/>
          <p:cNvSpPr txBox="1">
            <a:spLocks noChangeArrowheads="1"/>
          </p:cNvSpPr>
          <p:nvPr/>
        </p:nvSpPr>
        <p:spPr bwMode="auto">
          <a:xfrm>
            <a:off x="5448837" y="1880316"/>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6</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7</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C</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220062"/>
            <a:ext cx="8915400" cy="6396175"/>
          </a:xfrm>
          <a:prstGeom prst="rect">
            <a:avLst/>
          </a:prstGeom>
          <a:solidFill>
            <a:srgbClr val="FFFF66"/>
          </a:solidFill>
          <a:ln w="76200">
            <a:solidFill>
              <a:srgbClr val="C00000"/>
            </a:solidFill>
          </a:ln>
        </p:spPr>
        <p:txBody>
          <a:bodyPr wrap="square" rtlCol="0">
            <a:spAutoFit/>
          </a:bodyPr>
          <a:lstStyle/>
          <a:p>
            <a:pPr algn="just">
              <a:lnSpc>
                <a:spcPts val="5500"/>
              </a:lnSpc>
            </a:pPr>
            <a:r>
              <a:rPr lang="en-US" sz="4400" b="1" u="sng" dirty="0" smtClean="0">
                <a:solidFill>
                  <a:srgbClr val="680000"/>
                </a:solidFill>
                <a:latin typeface="Times New Roman" pitchFamily="18" charset="0"/>
                <a:cs typeface="Times New Roman" pitchFamily="18" charset="0"/>
              </a:rPr>
              <a:t>Joshua 6:20</a:t>
            </a:r>
            <a:r>
              <a:rPr lang="en-US" sz="4400" dirty="0" smtClean="0">
                <a:solidFill>
                  <a:srgbClr val="680000"/>
                </a:solidFill>
                <a:latin typeface="Times New Roman" pitchFamily="18" charset="0"/>
                <a:cs typeface="Times New Roman" pitchFamily="18" charset="0"/>
              </a:rPr>
              <a:t> </a:t>
            </a:r>
            <a:r>
              <a:rPr lang="en-US" sz="4400" dirty="0">
                <a:solidFill>
                  <a:srgbClr val="680000"/>
                </a:solidFill>
                <a:latin typeface="Times New Roman" pitchFamily="18" charset="0"/>
                <a:cs typeface="Times New Roman" pitchFamily="18" charset="0"/>
              </a:rPr>
              <a:t>So the people shouted when the priests blew with the trumpets: and it came to pass, when the people heard the sound of the trumpet, and the people shouted with a great shout, that the wall fell down flat, so that the people went up into the city, every man straight before him, and they took the city.</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http://effata.dk/bibelbilleder/billederne/Gideon_og_300_mand.jpg"/>
          <p:cNvPicPr>
            <a:picLocks noChangeAspect="1" noChangeArrowheads="1"/>
          </p:cNvPicPr>
          <p:nvPr/>
        </p:nvPicPr>
        <p:blipFill>
          <a:blip r:embed="rId2" cstate="print">
            <a:clrChange>
              <a:clrFrom>
                <a:srgbClr val="F7ECDA"/>
              </a:clrFrom>
              <a:clrTo>
                <a:srgbClr val="F7ECDA">
                  <a:alpha val="0"/>
                </a:srgbClr>
              </a:clrTo>
            </a:clrChange>
            <a:lum bright="-10000" contrast="40000"/>
          </a:blip>
          <a:srcRect b="2894"/>
          <a:stretch>
            <a:fillRect/>
          </a:stretch>
        </p:blipFill>
        <p:spPr bwMode="auto">
          <a:xfrm>
            <a:off x="225378" y="787758"/>
            <a:ext cx="4770746" cy="5896377"/>
          </a:xfrm>
          <a:prstGeom prst="rect">
            <a:avLst/>
          </a:prstGeom>
          <a:noFill/>
        </p:spPr>
      </p:pic>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#16</a:t>
            </a:r>
            <a:endParaRPr lang="en-US" sz="4800" b="1" dirty="0">
              <a:solidFill>
                <a:srgbClr val="C00000"/>
              </a:solidFill>
            </a:endParaRPr>
          </a:p>
        </p:txBody>
      </p:sp>
      <p:sp>
        <p:nvSpPr>
          <p:cNvPr id="7" name="Text Box 12"/>
          <p:cNvSpPr txBox="1">
            <a:spLocks noChangeArrowheads="1"/>
          </p:cNvSpPr>
          <p:nvPr/>
        </p:nvSpPr>
        <p:spPr bwMode="auto">
          <a:xfrm>
            <a:off x="5448837" y="1880316"/>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6</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Joshua 10</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Judges 4-5</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Judges 6-7</a:t>
            </a:r>
            <a:endParaRPr lang="en-US" sz="3200" dirty="0"/>
          </a:p>
        </p:txBody>
      </p:sp>
      <p:sp>
        <p:nvSpPr>
          <p:cNvPr id="8" name="TextBox 7"/>
          <p:cNvSpPr txBox="1"/>
          <p:nvPr/>
        </p:nvSpPr>
        <p:spPr>
          <a:xfrm>
            <a:off x="2069786" y="6423248"/>
            <a:ext cx="2933656" cy="250587"/>
          </a:xfrm>
          <a:prstGeom prst="rect">
            <a:avLst/>
          </a:prstGeom>
          <a:noFill/>
        </p:spPr>
        <p:txBody>
          <a:bodyPr wrap="square" rtlCol="0">
            <a:spAutoFit/>
          </a:bodyPr>
          <a:lstStyle/>
          <a:p>
            <a:r>
              <a:rPr lang="en-US" sz="1000" dirty="0" smtClean="0"/>
              <a:t>www.effata.dk/bibelbilleder/en_vis.asp?mater=25</a:t>
            </a:r>
            <a:endParaRPr lang="en-US" sz="1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D</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67054"/>
            <a:ext cx="8915400" cy="6541984"/>
          </a:xfrm>
          <a:prstGeom prst="rect">
            <a:avLst/>
          </a:prstGeom>
          <a:solidFill>
            <a:srgbClr val="FFFF66"/>
          </a:solidFill>
          <a:ln w="76200">
            <a:solidFill>
              <a:srgbClr val="C00000"/>
            </a:solidFill>
          </a:ln>
        </p:spPr>
        <p:txBody>
          <a:bodyPr wrap="square" rtlCol="0">
            <a:spAutoFit/>
          </a:bodyPr>
          <a:lstStyle/>
          <a:p>
            <a:pPr algn="just">
              <a:lnSpc>
                <a:spcPts val="4600"/>
              </a:lnSpc>
            </a:pPr>
            <a:r>
              <a:rPr lang="en-US" sz="3600" b="1" u="sng" dirty="0" smtClean="0">
                <a:solidFill>
                  <a:srgbClr val="680000"/>
                </a:solidFill>
                <a:latin typeface="Times New Roman" pitchFamily="18" charset="0"/>
                <a:cs typeface="Times New Roman" pitchFamily="18" charset="0"/>
              </a:rPr>
              <a:t>Judges 7:19</a:t>
            </a:r>
            <a:r>
              <a:rPr lang="en-US" sz="3600" dirty="0" smtClean="0">
                <a:solidFill>
                  <a:srgbClr val="680000"/>
                </a:solidFill>
                <a:latin typeface="Times New Roman" pitchFamily="18" charset="0"/>
                <a:cs typeface="Times New Roman" pitchFamily="18" charset="0"/>
              </a:rPr>
              <a:t>  So Gideon, and the hundred men that were with him, came unto the outside of the camp in the beginning of the middle watch; and they had but newly set the watch: and they blew the trumpets, and brake the pitchers that were in their hands. </a:t>
            </a:r>
            <a:r>
              <a:rPr lang="en-US" sz="3600" baseline="30000" dirty="0" smtClean="0">
                <a:solidFill>
                  <a:srgbClr val="680000"/>
                </a:solidFill>
                <a:latin typeface="Times New Roman" pitchFamily="18" charset="0"/>
                <a:cs typeface="Times New Roman" pitchFamily="18" charset="0"/>
              </a:rPr>
              <a:t>20</a:t>
            </a:r>
            <a:r>
              <a:rPr lang="en-US" sz="3600" dirty="0" smtClean="0">
                <a:solidFill>
                  <a:srgbClr val="680000"/>
                </a:solidFill>
                <a:latin typeface="Times New Roman" pitchFamily="18" charset="0"/>
                <a:cs typeface="Times New Roman" pitchFamily="18" charset="0"/>
              </a:rPr>
              <a:t> And the three companies blew the trumpets, and brake the pitchers, and held the lamps in their left hands, and the trumpets in their right hands to blow withal: and they cried, The sword of the LORD, and of Gideon.</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152399" y="762000"/>
            <a:ext cx="4800601" cy="5976249"/>
            <a:chOff x="152399" y="304800"/>
            <a:chExt cx="5002885" cy="6264926"/>
          </a:xfrm>
        </p:grpSpPr>
        <p:pic>
          <p:nvPicPr>
            <p:cNvPr id="69634" name="Picture 2" descr="http://effata.dk/bibelbilleder/billederne/samson_vaelster_sojler.jpg"/>
            <p:cNvPicPr>
              <a:picLocks noChangeAspect="1" noChangeArrowheads="1"/>
            </p:cNvPicPr>
            <p:nvPr/>
          </p:nvPicPr>
          <p:blipFill>
            <a:blip r:embed="rId2" cstate="print">
              <a:lum bright="10000" contrast="40000"/>
            </a:blip>
            <a:srcRect/>
            <a:stretch>
              <a:fillRect/>
            </a:stretch>
          </p:blipFill>
          <p:spPr bwMode="auto">
            <a:xfrm>
              <a:off x="152399" y="304800"/>
              <a:ext cx="5002885" cy="6248400"/>
            </a:xfrm>
            <a:prstGeom prst="rect">
              <a:avLst/>
            </a:prstGeom>
            <a:noFill/>
          </p:spPr>
        </p:pic>
        <p:sp>
          <p:nvSpPr>
            <p:cNvPr id="4" name="TextBox 3"/>
            <p:cNvSpPr txBox="1"/>
            <p:nvPr/>
          </p:nvSpPr>
          <p:spPr>
            <a:xfrm>
              <a:off x="2038733" y="6304172"/>
              <a:ext cx="3090277" cy="265554"/>
            </a:xfrm>
            <a:prstGeom prst="rect">
              <a:avLst/>
            </a:prstGeom>
            <a:noFill/>
          </p:spPr>
          <p:txBody>
            <a:bodyPr wrap="square" rtlCol="0">
              <a:spAutoFit/>
            </a:bodyPr>
            <a:lstStyle/>
            <a:p>
              <a:r>
                <a:rPr lang="en-US" sz="1000" dirty="0" smtClean="0">
                  <a:solidFill>
                    <a:srgbClr val="FFFF99"/>
                  </a:solidFill>
                </a:rPr>
                <a:t>www.effata.dk/bibelbilleder/en_vis.asp?mater=25</a:t>
              </a:r>
              <a:endParaRPr lang="en-US" sz="1000" dirty="0">
                <a:solidFill>
                  <a:srgbClr val="FFFF99"/>
                </a:solidFill>
              </a:endParaRPr>
            </a:p>
          </p:txBody>
        </p:sp>
      </p:grpSp>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#17</a:t>
            </a:r>
            <a:endParaRPr lang="en-US" sz="4800" b="1" dirty="0">
              <a:solidFill>
                <a:srgbClr val="C00000"/>
              </a:solidFill>
            </a:endParaRPr>
          </a:p>
        </p:txBody>
      </p:sp>
      <p:sp>
        <p:nvSpPr>
          <p:cNvPr id="7" name="Text Box 12"/>
          <p:cNvSpPr txBox="1">
            <a:spLocks noChangeArrowheads="1"/>
          </p:cNvSpPr>
          <p:nvPr/>
        </p:nvSpPr>
        <p:spPr bwMode="auto">
          <a:xfrm>
            <a:off x="5448837" y="1880316"/>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Judges 13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Judges 14</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Judges 15</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Judges 16</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D</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9933"/>
            <a:ext cx="8915400" cy="6523196"/>
          </a:xfrm>
          <a:prstGeom prst="rect">
            <a:avLst/>
          </a:prstGeom>
          <a:solidFill>
            <a:srgbClr val="FFFF66"/>
          </a:solidFill>
          <a:ln w="76200">
            <a:solidFill>
              <a:srgbClr val="C00000"/>
            </a:solidFill>
          </a:ln>
        </p:spPr>
        <p:txBody>
          <a:bodyPr wrap="square" rtlCol="0">
            <a:spAutoFit/>
          </a:bodyPr>
          <a:lstStyle/>
          <a:p>
            <a:pPr algn="just">
              <a:lnSpc>
                <a:spcPts val="4200"/>
              </a:lnSpc>
            </a:pPr>
            <a:r>
              <a:rPr lang="en-US" sz="3400" b="1" u="sng" dirty="0" smtClean="0">
                <a:solidFill>
                  <a:srgbClr val="680000"/>
                </a:solidFill>
                <a:latin typeface="Times New Roman" pitchFamily="18" charset="0"/>
                <a:cs typeface="Times New Roman" pitchFamily="18" charset="0"/>
              </a:rPr>
              <a:t>Judges 16:28</a:t>
            </a:r>
            <a:r>
              <a:rPr lang="en-US" sz="3400" dirty="0" smtClean="0">
                <a:solidFill>
                  <a:srgbClr val="680000"/>
                </a:solidFill>
                <a:latin typeface="Times New Roman" pitchFamily="18" charset="0"/>
                <a:cs typeface="Times New Roman" pitchFamily="18" charset="0"/>
              </a:rPr>
              <a:t>  And Samson called unto the LORD, and said, O Lord GOD, remember me, I pray thee, and strengthen me, I pray thee, only this once, O God, that I may be at once avenged of the Philistines for my two eyes. </a:t>
            </a:r>
            <a:r>
              <a:rPr lang="en-US" sz="3400" baseline="30000" dirty="0" smtClean="0">
                <a:solidFill>
                  <a:srgbClr val="680000"/>
                </a:solidFill>
                <a:latin typeface="Times New Roman" pitchFamily="18" charset="0"/>
                <a:cs typeface="Times New Roman" pitchFamily="18" charset="0"/>
              </a:rPr>
              <a:t>29</a:t>
            </a:r>
            <a:r>
              <a:rPr lang="en-US" sz="3400" dirty="0" smtClean="0">
                <a:solidFill>
                  <a:srgbClr val="680000"/>
                </a:solidFill>
                <a:latin typeface="Times New Roman" pitchFamily="18" charset="0"/>
                <a:cs typeface="Times New Roman" pitchFamily="18" charset="0"/>
              </a:rPr>
              <a:t> And Samson took hold of the two middle pillars upon which the house stood, and on which it was borne up, of the one with his right hand, and of the other with his left. </a:t>
            </a:r>
            <a:r>
              <a:rPr lang="en-US" sz="3400" baseline="30000" dirty="0" smtClean="0">
                <a:solidFill>
                  <a:srgbClr val="680000"/>
                </a:solidFill>
                <a:latin typeface="Times New Roman" pitchFamily="18" charset="0"/>
                <a:cs typeface="Times New Roman" pitchFamily="18" charset="0"/>
              </a:rPr>
              <a:t>30</a:t>
            </a:r>
            <a:r>
              <a:rPr lang="en-US" sz="3400" dirty="0" smtClean="0">
                <a:solidFill>
                  <a:srgbClr val="680000"/>
                </a:solidFill>
                <a:latin typeface="Times New Roman" pitchFamily="18" charset="0"/>
                <a:cs typeface="Times New Roman" pitchFamily="18" charset="0"/>
              </a:rPr>
              <a:t> And Samson said, Let me die with the Philistines. And he bowed himself with all his might; and the house fell upon the lords, and upon all the people that were therein</a:t>
            </a:r>
            <a:r>
              <a:rPr lang="en-US" sz="3400" dirty="0" smtClean="0">
                <a:latin typeface="Times New Roman" pitchFamily="18" charset="0"/>
                <a:cs typeface="Times New Roman" pitchFamily="18" charset="0"/>
              </a:rPr>
              <a:t>.</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a:noFill/>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dpi="0"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atin typeface="Arial Black"/>
              </a:rPr>
              <a:t>B</a:t>
            </a:r>
            <a:endParaRPr lang="en-US" sz="3600" kern="10" dirty="0">
              <a:ln w="76200">
                <a:solidFill>
                  <a:schemeClr val="tx1"/>
                </a:solidFill>
                <a:round/>
                <a:headEnd/>
                <a:tailEnd/>
              </a:ln>
              <a:blipFill dpi="0"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atin typeface="Arial Black"/>
            </a:endParaRPr>
          </a:p>
        </p:txBody>
      </p:sp>
      <p:sp>
        <p:nvSpPr>
          <p:cNvPr id="9" name="TextBox 8"/>
          <p:cNvSpPr txBox="1"/>
          <p:nvPr/>
        </p:nvSpPr>
        <p:spPr>
          <a:xfrm>
            <a:off x="99041" y="192485"/>
            <a:ext cx="8915400" cy="6464270"/>
          </a:xfrm>
          <a:prstGeom prst="rect">
            <a:avLst/>
          </a:prstGeom>
          <a:solidFill>
            <a:srgbClr val="FFFF66"/>
          </a:solidFill>
          <a:ln w="76200">
            <a:solidFill>
              <a:srgbClr val="C00000"/>
            </a:solidFill>
          </a:ln>
        </p:spPr>
        <p:txBody>
          <a:bodyPr wrap="square" rtlCol="0">
            <a:spAutoFit/>
          </a:bodyPr>
          <a:lstStyle/>
          <a:p>
            <a:pPr algn="just">
              <a:lnSpc>
                <a:spcPts val="5000"/>
              </a:lnSpc>
            </a:pPr>
            <a:r>
              <a:rPr lang="en-US" sz="4000" b="1" u="sng" dirty="0" smtClean="0">
                <a:latin typeface="Times New Roman" pitchFamily="18" charset="0"/>
                <a:cs typeface="Times New Roman" pitchFamily="18" charset="0"/>
              </a:rPr>
              <a:t>Ruth 2:8</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Then said Boaz unto Ruth, Hearest thou not, my daughter? Go not to glean in another field, neither go from hence, but abide here fast by my </a:t>
            </a:r>
            <a:r>
              <a:rPr lang="en-US" sz="4000" dirty="0" smtClean="0">
                <a:latin typeface="Times New Roman" pitchFamily="18" charset="0"/>
                <a:cs typeface="Times New Roman" pitchFamily="18" charset="0"/>
              </a:rPr>
              <a:t>maidens: </a:t>
            </a:r>
            <a:r>
              <a:rPr lang="en-US" sz="4000" baseline="30000" dirty="0" smtClean="0">
                <a:latin typeface="Times New Roman" pitchFamily="18" charset="0"/>
                <a:cs typeface="Times New Roman" pitchFamily="18" charset="0"/>
              </a:rPr>
              <a:t>9</a:t>
            </a:r>
            <a:r>
              <a:rPr lang="en-US" sz="4000" dirty="0" smtClean="0">
                <a:latin typeface="Times New Roman" pitchFamily="18" charset="0"/>
                <a:cs typeface="Times New Roman" pitchFamily="18" charset="0"/>
              </a:rPr>
              <a:t> </a:t>
            </a:r>
            <a:r>
              <a:rPr lang="en-US" sz="4000" i="1" dirty="0">
                <a:latin typeface="Times New Roman" pitchFamily="18" charset="0"/>
                <a:cs typeface="Times New Roman" pitchFamily="18" charset="0"/>
              </a:rPr>
              <a:t>Let</a:t>
            </a:r>
            <a:r>
              <a:rPr lang="en-US" sz="4000" dirty="0">
                <a:latin typeface="Times New Roman" pitchFamily="18" charset="0"/>
                <a:cs typeface="Times New Roman" pitchFamily="18" charset="0"/>
              </a:rPr>
              <a:t> thine eyes </a:t>
            </a:r>
            <a:r>
              <a:rPr lang="en-US" sz="4000" i="1" dirty="0">
                <a:latin typeface="Times New Roman" pitchFamily="18" charset="0"/>
                <a:cs typeface="Times New Roman" pitchFamily="18" charset="0"/>
              </a:rPr>
              <a:t>be</a:t>
            </a:r>
            <a:r>
              <a:rPr lang="en-US" sz="4000" dirty="0">
                <a:latin typeface="Times New Roman" pitchFamily="18" charset="0"/>
                <a:cs typeface="Times New Roman" pitchFamily="18" charset="0"/>
              </a:rPr>
              <a:t> on the field that they do reap, and go thou after them: have I not charged the young men that they shall not touch thee? and when thou art athirst, go unto the vessels, and drink of </a:t>
            </a:r>
            <a:r>
              <a:rPr lang="en-US" sz="4000" i="1" dirty="0">
                <a:latin typeface="Times New Roman" pitchFamily="18" charset="0"/>
                <a:cs typeface="Times New Roman" pitchFamily="18" charset="0"/>
              </a:rPr>
              <a:t>that</a:t>
            </a:r>
            <a:r>
              <a:rPr lang="en-US" sz="4000" dirty="0">
                <a:latin typeface="Times New Roman" pitchFamily="18" charset="0"/>
                <a:cs typeface="Times New Roman" pitchFamily="18" charset="0"/>
              </a:rPr>
              <a:t> which the young men have drawn.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31281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ppt_h/2"/>
                                          </p:val>
                                        </p:tav>
                                        <p:tav tm="100000">
                                          <p:val>
                                            <p:strVal val="#ppt_y"/>
                                          </p:val>
                                        </p:tav>
                                      </p:tavLst>
                                    </p:anim>
                                    <p:anim calcmode="lin" valueType="num">
                                      <p:cBhvr>
                                        <p:cTn id="18" dur="500" fill="hold"/>
                                        <p:tgtEl>
                                          <p:spTgt spid="9"/>
                                        </p:tgtEl>
                                        <p:attrNameLst>
                                          <p:attrName>ppt_w</p:attrName>
                                        </p:attrNameLst>
                                      </p:cBhvr>
                                      <p:tavLst>
                                        <p:tav tm="0">
                                          <p:val>
                                            <p:strVal val="#ppt_w"/>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101958" y="723363"/>
            <a:ext cx="4951926" cy="6080354"/>
            <a:chOff x="153474" y="305873"/>
            <a:chExt cx="5005084" cy="6253143"/>
          </a:xfrm>
        </p:grpSpPr>
        <p:pic>
          <p:nvPicPr>
            <p:cNvPr id="67586" name="Picture 2" descr="http://effata.dk/bibelbilleder/billederne/Samuel.jpg"/>
            <p:cNvPicPr>
              <a:picLocks noChangeAspect="1" noChangeArrowheads="1"/>
            </p:cNvPicPr>
            <p:nvPr/>
          </p:nvPicPr>
          <p:blipFill>
            <a:blip r:embed="rId2" cstate="print">
              <a:clrChange>
                <a:clrFrom>
                  <a:srgbClr val="F9F1DC"/>
                </a:clrFrom>
                <a:clrTo>
                  <a:srgbClr val="F9F1DC">
                    <a:alpha val="0"/>
                  </a:srgbClr>
                </a:clrTo>
              </a:clrChange>
              <a:lum bright="-10000" contrast="40000"/>
            </a:blip>
            <a:srcRect/>
            <a:stretch>
              <a:fillRect/>
            </a:stretch>
          </p:blipFill>
          <p:spPr bwMode="auto">
            <a:xfrm>
              <a:off x="153474" y="305873"/>
              <a:ext cx="5005084" cy="6223715"/>
            </a:xfrm>
            <a:prstGeom prst="rect">
              <a:avLst/>
            </a:prstGeom>
            <a:noFill/>
          </p:spPr>
        </p:pic>
        <p:sp>
          <p:nvSpPr>
            <p:cNvPr id="4" name="TextBox 3"/>
            <p:cNvSpPr txBox="1"/>
            <p:nvPr/>
          </p:nvSpPr>
          <p:spPr>
            <a:xfrm>
              <a:off x="2206925" y="6301380"/>
              <a:ext cx="2947843" cy="257636"/>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#18</a:t>
            </a:r>
            <a:endParaRPr lang="en-US" sz="4800" b="1" dirty="0">
              <a:solidFill>
                <a:srgbClr val="C00000"/>
              </a:solidFill>
            </a:endParaRPr>
          </a:p>
        </p:txBody>
      </p:sp>
      <p:sp>
        <p:nvSpPr>
          <p:cNvPr id="7" name="Text Box 12"/>
          <p:cNvSpPr txBox="1">
            <a:spLocks noChangeArrowheads="1"/>
          </p:cNvSpPr>
          <p:nvPr/>
        </p:nvSpPr>
        <p:spPr bwMode="auto">
          <a:xfrm>
            <a:off x="5435958" y="1893195"/>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2</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4</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A</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9933"/>
            <a:ext cx="8915400" cy="6541984"/>
          </a:xfrm>
          <a:prstGeom prst="rect">
            <a:avLst/>
          </a:prstGeom>
          <a:solidFill>
            <a:srgbClr val="FFFF66"/>
          </a:solidFill>
          <a:ln w="76200">
            <a:solidFill>
              <a:srgbClr val="C00000"/>
            </a:solidFill>
          </a:ln>
        </p:spPr>
        <p:txBody>
          <a:bodyPr wrap="square" rtlCol="0">
            <a:spAutoFit/>
          </a:bodyPr>
          <a:lstStyle/>
          <a:p>
            <a:pPr algn="just">
              <a:lnSpc>
                <a:spcPts val="4600"/>
              </a:lnSpc>
            </a:pPr>
            <a:r>
              <a:rPr lang="en-US" sz="3600" b="1" u="sng" dirty="0" smtClean="0">
                <a:latin typeface="Times New Roman" pitchFamily="18" charset="0"/>
                <a:cs typeface="Times New Roman" pitchFamily="18" charset="0"/>
              </a:rPr>
              <a:t>1 Samuel 1:20</a:t>
            </a:r>
            <a:r>
              <a:rPr lang="en-US" sz="3600" dirty="0" smtClean="0">
                <a:latin typeface="Times New Roman" pitchFamily="18" charset="0"/>
                <a:cs typeface="Times New Roman" pitchFamily="18" charset="0"/>
              </a:rPr>
              <a:t>  Wherefore it came to pass, when the time was come about after Hannah had conceived, that she bare a son, and called his name Samuel, saying, Because I have asked him of the LORD. … </a:t>
            </a:r>
            <a:r>
              <a:rPr lang="en-US" sz="3600" baseline="30000" dirty="0" smtClean="0">
                <a:latin typeface="Times New Roman" pitchFamily="18" charset="0"/>
                <a:cs typeface="Times New Roman" pitchFamily="18" charset="0"/>
              </a:rPr>
              <a:t>24</a:t>
            </a:r>
            <a:r>
              <a:rPr lang="en-US" sz="3600" dirty="0" smtClean="0">
                <a:latin typeface="Times New Roman" pitchFamily="18" charset="0"/>
                <a:cs typeface="Times New Roman" pitchFamily="18" charset="0"/>
              </a:rPr>
              <a:t> And when she had weaned him, she took him up with her, with three bullocks, and one ephah of flour, and a bottle of wine, and brought him unto the house of the LORD in Shiloh: and the child was young. </a:t>
            </a:r>
            <a:r>
              <a:rPr lang="en-US" sz="3600" baseline="30000" dirty="0" smtClean="0">
                <a:latin typeface="Times New Roman" pitchFamily="18" charset="0"/>
                <a:cs typeface="Times New Roman" pitchFamily="18" charset="0"/>
              </a:rPr>
              <a:t>25</a:t>
            </a:r>
            <a:r>
              <a:rPr lang="en-US" sz="3600" dirty="0" smtClean="0">
                <a:latin typeface="Times New Roman" pitchFamily="18" charset="0"/>
                <a:cs typeface="Times New Roman" pitchFamily="18" charset="0"/>
              </a:rPr>
              <a:t> And they slew a bullock, and brought the child to Eli.</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138447" y="775952"/>
            <a:ext cx="4788795" cy="6040644"/>
            <a:chOff x="164205" y="304800"/>
            <a:chExt cx="4990563" cy="6254217"/>
          </a:xfrm>
        </p:grpSpPr>
        <p:pic>
          <p:nvPicPr>
            <p:cNvPr id="65538" name="Picture 2" descr="http://effata.dk/bibelbilleder/billederne/David_og_Goliat.jpg"/>
            <p:cNvPicPr>
              <a:picLocks noChangeAspect="1" noChangeArrowheads="1"/>
            </p:cNvPicPr>
            <p:nvPr/>
          </p:nvPicPr>
          <p:blipFill>
            <a:blip r:embed="rId2" cstate="print">
              <a:clrChange>
                <a:clrFrom>
                  <a:srgbClr val="FAEDDA"/>
                </a:clrFrom>
                <a:clrTo>
                  <a:srgbClr val="FAEDDA">
                    <a:alpha val="0"/>
                  </a:srgbClr>
                </a:clrTo>
              </a:clrChange>
              <a:lum bright="-20000" contrast="40000"/>
            </a:blip>
            <a:srcRect/>
            <a:stretch>
              <a:fillRect/>
            </a:stretch>
          </p:blipFill>
          <p:spPr bwMode="auto">
            <a:xfrm>
              <a:off x="164205" y="304800"/>
              <a:ext cx="4952998" cy="6248400"/>
            </a:xfrm>
            <a:prstGeom prst="rect">
              <a:avLst/>
            </a:prstGeom>
            <a:noFill/>
          </p:spPr>
        </p:pic>
        <p:sp>
          <p:nvSpPr>
            <p:cNvPr id="4" name="TextBox 3"/>
            <p:cNvSpPr txBox="1"/>
            <p:nvPr/>
          </p:nvSpPr>
          <p:spPr>
            <a:xfrm>
              <a:off x="2057756" y="6300756"/>
              <a:ext cx="3097012" cy="258261"/>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6" name="TextBox 5"/>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#19</a:t>
            </a:r>
            <a:endParaRPr lang="en-US" sz="4800" b="1" dirty="0">
              <a:solidFill>
                <a:srgbClr val="C00000"/>
              </a:solidFill>
            </a:endParaRPr>
          </a:p>
        </p:txBody>
      </p:sp>
      <p:sp>
        <p:nvSpPr>
          <p:cNvPr id="7" name="Text Box 12"/>
          <p:cNvSpPr txBox="1">
            <a:spLocks noChangeArrowheads="1"/>
          </p:cNvSpPr>
          <p:nvPr/>
        </p:nvSpPr>
        <p:spPr bwMode="auto">
          <a:xfrm>
            <a:off x="5371563" y="1893195"/>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16</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17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18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Samuel 19</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B</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9933"/>
            <a:ext cx="8915400" cy="6541984"/>
          </a:xfrm>
          <a:prstGeom prst="rect">
            <a:avLst/>
          </a:prstGeom>
          <a:solidFill>
            <a:srgbClr val="FFFF66"/>
          </a:solidFill>
          <a:ln w="76200">
            <a:solidFill>
              <a:srgbClr val="C00000"/>
            </a:solidFill>
          </a:ln>
        </p:spPr>
        <p:txBody>
          <a:bodyPr wrap="square" rtlCol="0">
            <a:spAutoFit/>
          </a:bodyPr>
          <a:lstStyle/>
          <a:p>
            <a:pPr algn="just">
              <a:lnSpc>
                <a:spcPts val="4600"/>
              </a:lnSpc>
            </a:pPr>
            <a:r>
              <a:rPr lang="en-US" sz="3600" b="1" u="sng" dirty="0" smtClean="0">
                <a:latin typeface="Times New Roman" pitchFamily="18" charset="0"/>
                <a:cs typeface="Times New Roman" pitchFamily="18" charset="0"/>
              </a:rPr>
              <a:t>1 Samuel 17:40</a:t>
            </a:r>
            <a:r>
              <a:rPr lang="en-US" sz="3600" dirty="0" smtClean="0">
                <a:latin typeface="Times New Roman" pitchFamily="18" charset="0"/>
                <a:cs typeface="Times New Roman" pitchFamily="18" charset="0"/>
              </a:rPr>
              <a:t> And he took his staff in his hand, and chose him five smooth stones out of the brook, and put them in a shepherd’s bag which he had, even in a scrip; and his sling was in his hand: and he drew near to the Philistine. </a:t>
            </a:r>
            <a:r>
              <a:rPr lang="en-US" sz="3600" baseline="30000" dirty="0" smtClean="0">
                <a:latin typeface="Times New Roman" pitchFamily="18" charset="0"/>
                <a:cs typeface="Times New Roman" pitchFamily="18" charset="0"/>
              </a:rPr>
              <a:t>41</a:t>
            </a:r>
            <a:r>
              <a:rPr lang="en-US" sz="3600" dirty="0" smtClean="0">
                <a:latin typeface="Times New Roman" pitchFamily="18" charset="0"/>
                <a:cs typeface="Times New Roman" pitchFamily="18" charset="0"/>
              </a:rPr>
              <a:t> And the Philistine came on and drew near unto David … </a:t>
            </a:r>
            <a:r>
              <a:rPr lang="en-US" sz="3600" baseline="30000" dirty="0" smtClean="0">
                <a:latin typeface="Times New Roman" pitchFamily="18" charset="0"/>
                <a:cs typeface="Times New Roman" pitchFamily="18" charset="0"/>
              </a:rPr>
              <a:t>49</a:t>
            </a:r>
            <a:r>
              <a:rPr lang="en-US" sz="3600" dirty="0" smtClean="0">
                <a:latin typeface="Times New Roman" pitchFamily="18" charset="0"/>
                <a:cs typeface="Times New Roman" pitchFamily="18" charset="0"/>
              </a:rPr>
              <a:t> And David put his hand in his bag, and took thence a stone, and slang it, and smote the Philistine in his forehead, that the stone sunk into his forehead; and he fell upon his face to the earth.</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125568" y="665412"/>
            <a:ext cx="4864995" cy="6189821"/>
            <a:chOff x="164205" y="304800"/>
            <a:chExt cx="5029200" cy="6272071"/>
          </a:xfrm>
        </p:grpSpPr>
        <p:pic>
          <p:nvPicPr>
            <p:cNvPr id="63492" name="Picture 4" descr="http://effata.dk/bibelbilleder/billederne/Sorger_for_Elias.jpg"/>
            <p:cNvPicPr>
              <a:picLocks noChangeAspect="1" noChangeArrowheads="1"/>
            </p:cNvPicPr>
            <p:nvPr/>
          </p:nvPicPr>
          <p:blipFill>
            <a:blip r:embed="rId2" cstate="print">
              <a:clrChange>
                <a:clrFrom>
                  <a:srgbClr val="F9F4DE"/>
                </a:clrFrom>
                <a:clrTo>
                  <a:srgbClr val="F9F4DE">
                    <a:alpha val="0"/>
                  </a:srgbClr>
                </a:clrTo>
              </a:clrChange>
              <a:lum bright="-10000" contrast="40000"/>
            </a:blip>
            <a:srcRect/>
            <a:stretch>
              <a:fillRect/>
            </a:stretch>
          </p:blipFill>
          <p:spPr bwMode="auto">
            <a:xfrm>
              <a:off x="164205" y="304800"/>
              <a:ext cx="5029200" cy="6248400"/>
            </a:xfrm>
            <a:prstGeom prst="rect">
              <a:avLst/>
            </a:prstGeom>
            <a:noFill/>
          </p:spPr>
        </p:pic>
        <p:sp>
          <p:nvSpPr>
            <p:cNvPr id="5" name="TextBox 4"/>
            <p:cNvSpPr txBox="1"/>
            <p:nvPr/>
          </p:nvSpPr>
          <p:spPr>
            <a:xfrm>
              <a:off x="2200072" y="6327378"/>
              <a:ext cx="2954697" cy="249493"/>
            </a:xfrm>
            <a:prstGeom prst="rect">
              <a:avLst/>
            </a:prstGeom>
            <a:noFill/>
          </p:spPr>
          <p:txBody>
            <a:bodyPr wrap="square" rtlCol="0">
              <a:spAutoFit/>
            </a:bodyPr>
            <a:lstStyle/>
            <a:p>
              <a:r>
                <a:rPr lang="en-US" sz="1000" dirty="0" smtClean="0"/>
                <a:t>www.effata.dk/bibelbilleder/en_vis.asp?mater=25</a:t>
              </a:r>
              <a:endParaRPr lang="en-US" sz="1000" dirty="0"/>
            </a:p>
          </p:txBody>
        </p:sp>
      </p:grpSp>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#20</a:t>
            </a:r>
            <a:endParaRPr lang="en-US" sz="4800" b="1" dirty="0">
              <a:solidFill>
                <a:srgbClr val="C00000"/>
              </a:solidFill>
            </a:endParaRPr>
          </a:p>
        </p:txBody>
      </p:sp>
      <p:sp>
        <p:nvSpPr>
          <p:cNvPr id="8" name="Text Box 12"/>
          <p:cNvSpPr txBox="1">
            <a:spLocks noChangeArrowheads="1"/>
          </p:cNvSpPr>
          <p:nvPr/>
        </p:nvSpPr>
        <p:spPr bwMode="auto">
          <a:xfrm>
            <a:off x="5371563" y="1893195"/>
            <a:ext cx="340539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Kings 17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1 Kings 18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2 Kings 4</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2 Kings 5</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A</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9933"/>
            <a:ext cx="8915400" cy="6545061"/>
          </a:xfrm>
          <a:prstGeom prst="rect">
            <a:avLst/>
          </a:prstGeom>
          <a:solidFill>
            <a:srgbClr val="FFFF66"/>
          </a:solidFill>
          <a:ln w="76200">
            <a:solidFill>
              <a:srgbClr val="C00000"/>
            </a:solidFill>
          </a:ln>
        </p:spPr>
        <p:txBody>
          <a:bodyPr wrap="square" rtlCol="0">
            <a:spAutoFit/>
          </a:bodyPr>
          <a:lstStyle/>
          <a:p>
            <a:pPr algn="just">
              <a:lnSpc>
                <a:spcPts val="4600"/>
              </a:lnSpc>
            </a:pPr>
            <a:r>
              <a:rPr lang="en-US" sz="3700" b="1" u="sng" dirty="0" smtClean="0">
                <a:solidFill>
                  <a:srgbClr val="680000"/>
                </a:solidFill>
                <a:latin typeface="Times New Roman" pitchFamily="18" charset="0"/>
                <a:cs typeface="Times New Roman" pitchFamily="18" charset="0"/>
              </a:rPr>
              <a:t>1 Kings 17:8</a:t>
            </a:r>
            <a:r>
              <a:rPr lang="en-US" sz="3700" dirty="0" smtClean="0">
                <a:solidFill>
                  <a:srgbClr val="680000"/>
                </a:solidFill>
                <a:latin typeface="Times New Roman" pitchFamily="18" charset="0"/>
                <a:cs typeface="Times New Roman" pitchFamily="18" charset="0"/>
              </a:rPr>
              <a:t> And the word of the LORD came unto (Elijah), saying, </a:t>
            </a:r>
            <a:r>
              <a:rPr lang="en-US" sz="3700" baseline="30000" dirty="0" smtClean="0">
                <a:solidFill>
                  <a:srgbClr val="680000"/>
                </a:solidFill>
                <a:latin typeface="Times New Roman" pitchFamily="18" charset="0"/>
                <a:cs typeface="Times New Roman" pitchFamily="18" charset="0"/>
              </a:rPr>
              <a:t>9</a:t>
            </a:r>
            <a:r>
              <a:rPr lang="en-US" sz="3700" dirty="0" smtClean="0">
                <a:solidFill>
                  <a:srgbClr val="680000"/>
                </a:solidFill>
                <a:latin typeface="Times New Roman" pitchFamily="18" charset="0"/>
                <a:cs typeface="Times New Roman" pitchFamily="18" charset="0"/>
              </a:rPr>
              <a:t> Arise, get thee to </a:t>
            </a:r>
            <a:r>
              <a:rPr lang="en-US" sz="3700" dirty="0" err="1" smtClean="0">
                <a:solidFill>
                  <a:srgbClr val="680000"/>
                </a:solidFill>
                <a:latin typeface="Times New Roman" pitchFamily="18" charset="0"/>
                <a:cs typeface="Times New Roman" pitchFamily="18" charset="0"/>
              </a:rPr>
              <a:t>Zarephath</a:t>
            </a:r>
            <a:r>
              <a:rPr lang="en-US" sz="3700" dirty="0" smtClean="0">
                <a:solidFill>
                  <a:srgbClr val="680000"/>
                </a:solidFill>
                <a:latin typeface="Times New Roman" pitchFamily="18" charset="0"/>
                <a:cs typeface="Times New Roman" pitchFamily="18" charset="0"/>
              </a:rPr>
              <a:t>, which </a:t>
            </a:r>
            <a:r>
              <a:rPr lang="en-US" sz="3700" dirty="0" err="1" smtClean="0">
                <a:solidFill>
                  <a:srgbClr val="680000"/>
                </a:solidFill>
                <a:latin typeface="Times New Roman" pitchFamily="18" charset="0"/>
                <a:cs typeface="Times New Roman" pitchFamily="18" charset="0"/>
              </a:rPr>
              <a:t>belongeth</a:t>
            </a:r>
            <a:r>
              <a:rPr lang="en-US" sz="3700" dirty="0" smtClean="0">
                <a:solidFill>
                  <a:srgbClr val="680000"/>
                </a:solidFill>
                <a:latin typeface="Times New Roman" pitchFamily="18" charset="0"/>
                <a:cs typeface="Times New Roman" pitchFamily="18" charset="0"/>
              </a:rPr>
              <a:t> to </a:t>
            </a:r>
            <a:r>
              <a:rPr lang="en-US" sz="3700" dirty="0" err="1" smtClean="0">
                <a:solidFill>
                  <a:srgbClr val="680000"/>
                </a:solidFill>
                <a:latin typeface="Times New Roman" pitchFamily="18" charset="0"/>
                <a:cs typeface="Times New Roman" pitchFamily="18" charset="0"/>
              </a:rPr>
              <a:t>Zidon</a:t>
            </a:r>
            <a:r>
              <a:rPr lang="en-US" sz="3700" dirty="0" smtClean="0">
                <a:solidFill>
                  <a:srgbClr val="680000"/>
                </a:solidFill>
                <a:latin typeface="Times New Roman" pitchFamily="18" charset="0"/>
                <a:cs typeface="Times New Roman" pitchFamily="18" charset="0"/>
              </a:rPr>
              <a:t>, and dwell there: behold, I have commanded a widow woman there to sustain thee. </a:t>
            </a:r>
            <a:r>
              <a:rPr lang="en-US" sz="3700" baseline="30000" dirty="0" smtClean="0">
                <a:solidFill>
                  <a:srgbClr val="680000"/>
                </a:solidFill>
                <a:latin typeface="Times New Roman" pitchFamily="18" charset="0"/>
                <a:cs typeface="Times New Roman" pitchFamily="18" charset="0"/>
              </a:rPr>
              <a:t>10</a:t>
            </a:r>
            <a:r>
              <a:rPr lang="en-US" sz="3700" dirty="0" smtClean="0">
                <a:solidFill>
                  <a:srgbClr val="680000"/>
                </a:solidFill>
                <a:latin typeface="Times New Roman" pitchFamily="18" charset="0"/>
                <a:cs typeface="Times New Roman" pitchFamily="18" charset="0"/>
              </a:rPr>
              <a:t> So he arose and went to </a:t>
            </a:r>
            <a:r>
              <a:rPr lang="en-US" sz="3700" dirty="0" err="1" smtClean="0">
                <a:solidFill>
                  <a:srgbClr val="680000"/>
                </a:solidFill>
                <a:latin typeface="Times New Roman" pitchFamily="18" charset="0"/>
                <a:cs typeface="Times New Roman" pitchFamily="18" charset="0"/>
              </a:rPr>
              <a:t>Zarephath</a:t>
            </a:r>
            <a:r>
              <a:rPr lang="en-US" sz="3700" dirty="0" smtClean="0">
                <a:solidFill>
                  <a:srgbClr val="680000"/>
                </a:solidFill>
                <a:latin typeface="Times New Roman" pitchFamily="18" charset="0"/>
                <a:cs typeface="Times New Roman" pitchFamily="18" charset="0"/>
              </a:rPr>
              <a:t>. And when he came to the gate of the city, behold, the widow woman was there gathering of sticks: and he called to her, and said, Fetch me, I pray thee, a little water in a vessel, that I   may drink.</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151326" y="814591"/>
            <a:ext cx="3962400" cy="5913438"/>
            <a:chOff x="144" y="432"/>
            <a:chExt cx="2496" cy="3725"/>
          </a:xfrm>
        </p:grpSpPr>
        <p:pic>
          <p:nvPicPr>
            <p:cNvPr id="8194" name="Picture 2" descr="Jesus.BlindMan.01"/>
            <p:cNvPicPr>
              <a:picLocks noChangeAspect="1" noChangeArrowheads="1"/>
            </p:cNvPicPr>
            <p:nvPr/>
          </p:nvPicPr>
          <p:blipFill>
            <a:blip r:embed="rId2" cstate="print">
              <a:lum contrast="10000"/>
            </a:blip>
            <a:srcRect/>
            <a:stretch>
              <a:fillRect/>
            </a:stretch>
          </p:blipFill>
          <p:spPr bwMode="auto">
            <a:xfrm>
              <a:off x="144" y="432"/>
              <a:ext cx="2482" cy="3723"/>
            </a:xfrm>
            <a:prstGeom prst="rect">
              <a:avLst/>
            </a:prstGeom>
            <a:noFill/>
          </p:spPr>
        </p:pic>
        <p:sp>
          <p:nvSpPr>
            <p:cNvPr id="8201" name="Text Box 9"/>
            <p:cNvSpPr txBox="1">
              <a:spLocks noChangeArrowheads="1"/>
            </p:cNvSpPr>
            <p:nvPr/>
          </p:nvSpPr>
          <p:spPr bwMode="auto">
            <a:xfrm>
              <a:off x="192" y="3984"/>
              <a:ext cx="2448" cy="173"/>
            </a:xfrm>
            <a:prstGeom prst="rect">
              <a:avLst/>
            </a:prstGeom>
            <a:noFill/>
            <a:ln w="9525">
              <a:noFill/>
              <a:miter lim="800000"/>
              <a:headEnd/>
              <a:tailEnd/>
            </a:ln>
            <a:effectLst/>
          </p:spPr>
          <p:txBody>
            <a:bodyPr>
              <a:spAutoFit/>
            </a:bodyPr>
            <a:lstStyle/>
            <a:p>
              <a:pPr algn="r">
                <a:spcBef>
                  <a:spcPct val="50000"/>
                </a:spcBef>
              </a:pPr>
              <a:r>
                <a:rPr lang="en-US" sz="1200">
                  <a:solidFill>
                    <a:srgbClr val="000000"/>
                  </a:solidFill>
                  <a:latin typeface="Tahoma" pitchFamily="34" charset="0"/>
                  <a:cs typeface="Tahoma" pitchFamily="34" charset="0"/>
                </a:rPr>
                <a:t>www.drsmdavis.com/content/  Jes_heals_man.jpg</a:t>
              </a:r>
              <a:r>
                <a:rPr lang="en-US" sz="1200"/>
                <a:t> </a:t>
              </a:r>
            </a:p>
          </p:txBody>
        </p:sp>
      </p:grpSp>
      <p:sp>
        <p:nvSpPr>
          <p:cNvPr id="8204" name="Text Box 12"/>
          <p:cNvSpPr txBox="1">
            <a:spLocks noChangeArrowheads="1"/>
          </p:cNvSpPr>
          <p:nvPr/>
        </p:nvSpPr>
        <p:spPr bwMode="auto">
          <a:xfrm>
            <a:off x="4419600" y="1889125"/>
            <a:ext cx="4495800" cy="3444875"/>
          </a:xfrm>
          <a:prstGeom prst="rect">
            <a:avLst/>
          </a:prstGeom>
          <a:noFill/>
          <a:ln w="9525">
            <a:noFill/>
            <a:miter lim="800000"/>
            <a:headEnd/>
            <a:tailEnd/>
          </a:ln>
          <a:effectLst/>
        </p:spPr>
        <p:txBody>
          <a:bodyPr>
            <a:spAutoFit/>
          </a:bodyPr>
          <a:lstStyle/>
          <a:p>
            <a:pPr>
              <a:spcBef>
                <a:spcPct val="50000"/>
              </a:spcBef>
            </a:pPr>
            <a:r>
              <a:rPr lang="en-US" sz="4000" b="1" dirty="0">
                <a:solidFill>
                  <a:srgbClr val="FF0000"/>
                </a:solidFill>
                <a:latin typeface="Tahoma" pitchFamily="34" charset="0"/>
                <a:cs typeface="Tahoma" pitchFamily="34" charset="0"/>
              </a:rPr>
              <a:t>A.</a:t>
            </a:r>
            <a:r>
              <a:rPr lang="en-US" sz="4000" dirty="0">
                <a:solidFill>
                  <a:srgbClr val="000000"/>
                </a:solidFill>
                <a:latin typeface="Tahoma" pitchFamily="34" charset="0"/>
                <a:cs typeface="Tahoma" pitchFamily="34" charset="0"/>
              </a:rPr>
              <a:t>	</a:t>
            </a:r>
            <a:r>
              <a:rPr lang="en-US" sz="4000" dirty="0">
                <a:latin typeface="Tahoma" pitchFamily="34" charset="0"/>
                <a:cs typeface="Tahoma" pitchFamily="34" charset="0"/>
              </a:rPr>
              <a:t>Matthew 8:2-3</a:t>
            </a:r>
          </a:p>
          <a:p>
            <a:pPr>
              <a:spcBef>
                <a:spcPct val="50000"/>
              </a:spcBef>
            </a:pPr>
            <a:r>
              <a:rPr lang="en-US" sz="4000" b="1" dirty="0">
                <a:solidFill>
                  <a:srgbClr val="FF0000"/>
                </a:solidFill>
                <a:latin typeface="Tahoma" pitchFamily="34" charset="0"/>
                <a:cs typeface="Tahoma" pitchFamily="34" charset="0"/>
              </a:rPr>
              <a:t>B.</a:t>
            </a:r>
            <a:r>
              <a:rPr lang="en-US" sz="4000" dirty="0">
                <a:solidFill>
                  <a:srgbClr val="000000"/>
                </a:solidFill>
                <a:latin typeface="Tahoma" pitchFamily="34" charset="0"/>
                <a:cs typeface="Tahoma" pitchFamily="34" charset="0"/>
              </a:rPr>
              <a:t>	</a:t>
            </a:r>
            <a:r>
              <a:rPr lang="en-US" sz="4000" dirty="0">
                <a:latin typeface="Tahoma" pitchFamily="34" charset="0"/>
                <a:cs typeface="Tahoma" pitchFamily="34" charset="0"/>
              </a:rPr>
              <a:t>Mark 2:3</a:t>
            </a:r>
          </a:p>
          <a:p>
            <a:pPr>
              <a:spcBef>
                <a:spcPct val="50000"/>
              </a:spcBef>
            </a:pPr>
            <a:r>
              <a:rPr lang="en-US" sz="4000" b="1" dirty="0">
                <a:solidFill>
                  <a:srgbClr val="FF0000"/>
                </a:solidFill>
                <a:latin typeface="Tahoma" pitchFamily="34" charset="0"/>
                <a:cs typeface="Tahoma" pitchFamily="34" charset="0"/>
              </a:rPr>
              <a:t>C.</a:t>
            </a:r>
            <a:r>
              <a:rPr lang="en-US" sz="4000" dirty="0">
                <a:solidFill>
                  <a:srgbClr val="000000"/>
                </a:solidFill>
                <a:latin typeface="Tahoma" pitchFamily="34" charset="0"/>
                <a:cs typeface="Tahoma" pitchFamily="34" charset="0"/>
              </a:rPr>
              <a:t>	</a:t>
            </a:r>
            <a:r>
              <a:rPr lang="en-US" sz="4000" dirty="0">
                <a:latin typeface="Tahoma" pitchFamily="34" charset="0"/>
                <a:cs typeface="Tahoma" pitchFamily="34" charset="0"/>
              </a:rPr>
              <a:t>Mark 7:32</a:t>
            </a:r>
          </a:p>
          <a:p>
            <a:pPr>
              <a:spcBef>
                <a:spcPct val="50000"/>
              </a:spcBef>
            </a:pPr>
            <a:r>
              <a:rPr lang="en-US" sz="4000" b="1" dirty="0">
                <a:solidFill>
                  <a:srgbClr val="FF0000"/>
                </a:solidFill>
                <a:latin typeface="Tahoma" pitchFamily="34" charset="0"/>
                <a:cs typeface="Tahoma" pitchFamily="34" charset="0"/>
              </a:rPr>
              <a:t>D.</a:t>
            </a:r>
            <a:r>
              <a:rPr lang="en-US" sz="4000" dirty="0">
                <a:solidFill>
                  <a:srgbClr val="000000"/>
                </a:solidFill>
                <a:latin typeface="Tahoma" pitchFamily="34" charset="0"/>
                <a:cs typeface="Tahoma" pitchFamily="34" charset="0"/>
              </a:rPr>
              <a:t>	</a:t>
            </a:r>
            <a:r>
              <a:rPr lang="en-US" sz="4000" dirty="0">
                <a:latin typeface="Tahoma" pitchFamily="34" charset="0"/>
                <a:cs typeface="Tahoma" pitchFamily="34" charset="0"/>
              </a:rPr>
              <a:t>Luke 4:18</a:t>
            </a:r>
            <a:r>
              <a:rPr lang="en-US" sz="4000" dirty="0"/>
              <a:t> </a:t>
            </a:r>
          </a:p>
        </p:txBody>
      </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wipe(up)">
                                      <p:cBhvr>
                                        <p:cTn id="7"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2646"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D</a:t>
            </a:r>
          </a:p>
        </p:txBody>
      </p:sp>
      <p:grpSp>
        <p:nvGrpSpPr>
          <p:cNvPr id="2" name="Group 2"/>
          <p:cNvGrpSpPr>
            <a:grpSpLocks/>
          </p:cNvGrpSpPr>
          <p:nvPr/>
        </p:nvGrpSpPr>
        <p:grpSpPr bwMode="auto">
          <a:xfrm>
            <a:off x="457200" y="457200"/>
            <a:ext cx="8382000" cy="6048375"/>
            <a:chOff x="288" y="288"/>
            <a:chExt cx="5280" cy="3810"/>
          </a:xfrm>
        </p:grpSpPr>
        <p:sp>
          <p:nvSpPr>
            <p:cNvPr id="11264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1264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1264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12647" name="Text Box 7"/>
          <p:cNvSpPr txBox="1">
            <a:spLocks noChangeArrowheads="1"/>
          </p:cNvSpPr>
          <p:nvPr/>
        </p:nvSpPr>
        <p:spPr bwMode="auto">
          <a:xfrm>
            <a:off x="228600" y="178158"/>
            <a:ext cx="8729663" cy="6488956"/>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6300"/>
              </a:lnSpc>
            </a:pPr>
            <a:r>
              <a:rPr lang="en-US" sz="4500" b="1" u="sng" dirty="0" smtClean="0">
                <a:solidFill>
                  <a:srgbClr val="00004C"/>
                </a:solidFill>
                <a:latin typeface="Times New Roman" pitchFamily="18" charset="0"/>
                <a:cs typeface="Times New Roman" pitchFamily="18" charset="0"/>
              </a:rPr>
              <a:t>Luke 4:18</a:t>
            </a:r>
            <a:r>
              <a:rPr lang="en-US" sz="4500" b="1" dirty="0" smtClean="0">
                <a:solidFill>
                  <a:srgbClr val="00004C"/>
                </a:solidFill>
                <a:latin typeface="Times New Roman" pitchFamily="18" charset="0"/>
                <a:cs typeface="Times New Roman" pitchFamily="18" charset="0"/>
              </a:rPr>
              <a:t>  </a:t>
            </a:r>
            <a:r>
              <a:rPr lang="en-US" sz="4500" dirty="0" smtClean="0">
                <a:solidFill>
                  <a:srgbClr val="00004C"/>
                </a:solidFill>
                <a:latin typeface="Times New Roman" pitchFamily="18" charset="0"/>
                <a:cs typeface="Times New Roman" pitchFamily="18" charset="0"/>
              </a:rPr>
              <a:t>The Spirit of the Lord is upon me, because he hath anointed me to preach the gospel to the poor; he hath sent me to heal the brokenhearted, to preach deliverance to the captives, and recovering of sight to the blind, to set at liberty them that are bruised …</a:t>
            </a:r>
          </a:p>
        </p:txBody>
      </p:sp>
      <p:sp>
        <p:nvSpPr>
          <p:cNvPr id="11264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ppt_w</p:attrName>
                                        </p:attrNameLst>
                                      </p:cBhvr>
                                      <p:tavLst>
                                        <p:tav tm="0">
                                          <p:val>
                                            <p:strVal val="4*#ppt_w"/>
                                          </p:val>
                                        </p:tav>
                                        <p:tav tm="100000">
                                          <p:val>
                                            <p:strVal val="#ppt_w"/>
                                          </p:val>
                                        </p:tav>
                                      </p:tavLst>
                                    </p:anim>
                                    <p:anim calcmode="lin" valueType="num">
                                      <p:cBhvr>
                                        <p:cTn id="8" dur="500" fill="hold"/>
                                        <p:tgtEl>
                                          <p:spTgt spid="11264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647"/>
                                        </p:tgtEl>
                                        <p:attrNameLst>
                                          <p:attrName>style.visibility</p:attrName>
                                        </p:attrNameLst>
                                      </p:cBhvr>
                                      <p:to>
                                        <p:strVal val="visible"/>
                                      </p:to>
                                    </p:set>
                                    <p:animEffect transition="in" filter="wipe(up)">
                                      <p:cBhvr>
                                        <p:cTn id="16" dur="500"/>
                                        <p:tgtEl>
                                          <p:spTgt spid="11264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2648"/>
                                        </p:tgtEl>
                                        <p:attrNameLst>
                                          <p:attrName>style.visibility</p:attrName>
                                        </p:attrNameLst>
                                      </p:cBhvr>
                                      <p:to>
                                        <p:strVal val="visible"/>
                                      </p:to>
                                    </p:set>
                                    <p:animEffect transition="in" filter="dissolve">
                                      <p:cBhvr>
                                        <p:cTn id="21"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P spid="112647" grpId="0" animBg="1" autoUpdateAnimBg="0"/>
      <p:bldP spid="112648"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109320" y="892658"/>
            <a:ext cx="4664776" cy="5687045"/>
            <a:chOff x="2857" y="579"/>
            <a:chExt cx="2802" cy="3417"/>
          </a:xfrm>
        </p:grpSpPr>
        <p:pic>
          <p:nvPicPr>
            <p:cNvPr id="113670" name="Picture 6" descr="Jesus.Jairus.01"/>
            <p:cNvPicPr>
              <a:picLocks noChangeAspect="1" noChangeArrowheads="1"/>
            </p:cNvPicPr>
            <p:nvPr/>
          </p:nvPicPr>
          <p:blipFill>
            <a:blip r:embed="rId2" cstate="print">
              <a:clrChange>
                <a:clrFrom>
                  <a:srgbClr val="E2DCC4"/>
                </a:clrFrom>
                <a:clrTo>
                  <a:srgbClr val="E2DCC4">
                    <a:alpha val="0"/>
                  </a:srgbClr>
                </a:clrTo>
              </a:clrChange>
              <a:lum contrast="40000"/>
            </a:blip>
            <a:srcRect/>
            <a:stretch>
              <a:fillRect/>
            </a:stretch>
          </p:blipFill>
          <p:spPr bwMode="auto">
            <a:xfrm>
              <a:off x="2857" y="579"/>
              <a:ext cx="2802" cy="3405"/>
            </a:xfrm>
            <a:prstGeom prst="rect">
              <a:avLst/>
            </a:prstGeom>
            <a:noFill/>
          </p:spPr>
        </p:pic>
        <p:sp>
          <p:nvSpPr>
            <p:cNvPr id="113673" name="Text Box 9"/>
            <p:cNvSpPr txBox="1">
              <a:spLocks noChangeArrowheads="1"/>
            </p:cNvSpPr>
            <p:nvPr/>
          </p:nvSpPr>
          <p:spPr bwMode="auto">
            <a:xfrm>
              <a:off x="2880" y="3823"/>
              <a:ext cx="2736" cy="173"/>
            </a:xfrm>
            <a:prstGeom prst="rect">
              <a:avLst/>
            </a:prstGeom>
            <a:noFill/>
            <a:ln w="9525">
              <a:noFill/>
              <a:miter lim="800000"/>
              <a:headEnd/>
              <a:tailEnd/>
            </a:ln>
            <a:effectLst/>
          </p:spPr>
          <p:txBody>
            <a:bodyPr>
              <a:spAutoFit/>
            </a:bodyPr>
            <a:lstStyle/>
            <a:p>
              <a:pPr algn="r">
                <a:spcBef>
                  <a:spcPct val="50000"/>
                </a:spcBef>
              </a:pPr>
              <a:r>
                <a:rPr lang="en-US" sz="1200">
                  <a:solidFill>
                    <a:srgbClr val="000000"/>
                  </a:solidFill>
                  <a:latin typeface="Tahoma" pitchFamily="34" charset="0"/>
                  <a:cs typeface="Tahoma" pitchFamily="34" charset="0"/>
                </a:rPr>
                <a:t>www.effata.dk/bibelbilleder/en_vis.asp?mater=33</a:t>
              </a:r>
              <a:r>
                <a:rPr lang="en-US" sz="1200"/>
                <a:t> </a:t>
              </a:r>
            </a:p>
          </p:txBody>
        </p:sp>
      </p:grpSp>
      <p:sp>
        <p:nvSpPr>
          <p:cNvPr id="113676" name="Text Box 12"/>
          <p:cNvSpPr txBox="1">
            <a:spLocks noChangeArrowheads="1"/>
          </p:cNvSpPr>
          <p:nvPr/>
        </p:nvSpPr>
        <p:spPr bwMode="auto">
          <a:xfrm>
            <a:off x="4780660" y="1905000"/>
            <a:ext cx="4381500" cy="3444875"/>
          </a:xfrm>
          <a:prstGeom prst="rect">
            <a:avLst/>
          </a:prstGeom>
          <a:noFill/>
          <a:ln w="9525">
            <a:noFill/>
            <a:miter lim="800000"/>
            <a:headEnd/>
            <a:tailEnd/>
          </a:ln>
          <a:effectLst/>
        </p:spPr>
        <p:txBody>
          <a:bodyPr>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5:22-23</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7:11-15</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5:8</a:t>
            </a: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11:43-44</a:t>
            </a:r>
            <a:r>
              <a:rPr lang="en-US" sz="4000" dirty="0">
                <a:latin typeface="Tahoma" pitchFamily="34" charset="0"/>
                <a:cs typeface="Tahoma" pitchFamily="34" charset="0"/>
              </a:rPr>
              <a:t> </a:t>
            </a:r>
          </a:p>
        </p:txBody>
      </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#2</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76"/>
                                        </p:tgtEl>
                                        <p:attrNameLst>
                                          <p:attrName>style.visibility</p:attrName>
                                        </p:attrNameLst>
                                      </p:cBhvr>
                                      <p:to>
                                        <p:strVal val="visible"/>
                                      </p:to>
                                    </p:set>
                                    <p:animEffect transition="in" filter="wipe(up)">
                                      <p:cBhvr>
                                        <p:cTn id="7" dur="500"/>
                                        <p:tgtEl>
                                          <p:spTgt spid="113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14691"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14692"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14693"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14694"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A</a:t>
            </a:r>
          </a:p>
        </p:txBody>
      </p:sp>
      <p:sp>
        <p:nvSpPr>
          <p:cNvPr id="114695" name="Text Box 7"/>
          <p:cNvSpPr txBox="1">
            <a:spLocks noChangeArrowheads="1"/>
          </p:cNvSpPr>
          <p:nvPr/>
        </p:nvSpPr>
        <p:spPr bwMode="auto">
          <a:xfrm>
            <a:off x="228600" y="178904"/>
            <a:ext cx="8729663" cy="6508385"/>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5600"/>
              </a:lnSpc>
            </a:pPr>
            <a:r>
              <a:rPr lang="en-US" sz="4400" b="1" u="sng" dirty="0" smtClean="0">
                <a:solidFill>
                  <a:srgbClr val="00004C"/>
                </a:solidFill>
                <a:latin typeface="Times New Roman" pitchFamily="18" charset="0"/>
                <a:cs typeface="Times New Roman" pitchFamily="18" charset="0"/>
              </a:rPr>
              <a:t>Mark 5:22</a:t>
            </a:r>
            <a:r>
              <a:rPr lang="en-US" sz="4400" dirty="0" smtClean="0">
                <a:solidFill>
                  <a:srgbClr val="00004C"/>
                </a:solidFill>
                <a:latin typeface="Times New Roman" pitchFamily="18" charset="0"/>
                <a:cs typeface="Times New Roman" pitchFamily="18" charset="0"/>
              </a:rPr>
              <a:t>  And, behold, there cometh one of the rulers of the synagogue, Jairus by name; and when he saw him, he fell at his feet, </a:t>
            </a:r>
            <a:r>
              <a:rPr lang="en-US" sz="4400" baseline="30000" dirty="0" smtClean="0">
                <a:solidFill>
                  <a:srgbClr val="00004C"/>
                </a:solidFill>
                <a:latin typeface="Times New Roman" pitchFamily="18" charset="0"/>
                <a:cs typeface="Times New Roman" pitchFamily="18" charset="0"/>
              </a:rPr>
              <a:t>23</a:t>
            </a:r>
            <a:r>
              <a:rPr lang="en-US" sz="4400" dirty="0" smtClean="0">
                <a:solidFill>
                  <a:srgbClr val="00004C"/>
                </a:solidFill>
                <a:latin typeface="Times New Roman" pitchFamily="18" charset="0"/>
                <a:cs typeface="Times New Roman" pitchFamily="18" charset="0"/>
              </a:rPr>
              <a:t> And besought him greatly, saying, My little daughter lieth at the point of death: I pray thee, come and lay thy hands on her, that she may be healed; and she shall live.</a:t>
            </a:r>
          </a:p>
        </p:txBody>
      </p:sp>
      <p:sp>
        <p:nvSpPr>
          <p:cNvPr id="114696"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 fill="hold"/>
                                        <p:tgtEl>
                                          <p:spTgt spid="114694"/>
                                        </p:tgtEl>
                                        <p:attrNameLst>
                                          <p:attrName>ppt_w</p:attrName>
                                        </p:attrNameLst>
                                      </p:cBhvr>
                                      <p:tavLst>
                                        <p:tav tm="0">
                                          <p:val>
                                            <p:strVal val="4*#ppt_w"/>
                                          </p:val>
                                        </p:tav>
                                        <p:tav tm="100000">
                                          <p:val>
                                            <p:strVal val="#ppt_w"/>
                                          </p:val>
                                        </p:tav>
                                      </p:tavLst>
                                    </p:anim>
                                    <p:anim calcmode="lin" valueType="num">
                                      <p:cBhvr>
                                        <p:cTn id="8" dur="500" fill="hold"/>
                                        <p:tgtEl>
                                          <p:spTgt spid="114694"/>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4695"/>
                                        </p:tgtEl>
                                        <p:attrNameLst>
                                          <p:attrName>style.visibility</p:attrName>
                                        </p:attrNameLst>
                                      </p:cBhvr>
                                      <p:to>
                                        <p:strVal val="visible"/>
                                      </p:to>
                                    </p:set>
                                    <p:animEffect transition="in" filter="wipe(up)">
                                      <p:cBhvr>
                                        <p:cTn id="16" dur="500"/>
                                        <p:tgtEl>
                                          <p:spTgt spid="11469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4696"/>
                                        </p:tgtEl>
                                        <p:attrNameLst>
                                          <p:attrName>style.visibility</p:attrName>
                                        </p:attrNameLst>
                                      </p:cBhvr>
                                      <p:to>
                                        <p:strVal val="visible"/>
                                      </p:to>
                                    </p:set>
                                    <p:animEffect transition="in" filter="dissolve">
                                      <p:cBhvr>
                                        <p:cTn id="21" dur="500"/>
                                        <p:tgtEl>
                                          <p:spTgt spid="11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P spid="114695" grpId="0" animBg="1" autoUpdateAnimBg="0"/>
      <p:bldP spid="11469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769650" y="671796"/>
            <a:ext cx="5334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 action="ppaction://hlinksldjump"/>
              </a:rPr>
              <a:t>1</a:t>
            </a:r>
            <a:endParaRPr lang="en-US" sz="3600" b="1" dirty="0">
              <a:latin typeface="Tahoma" pitchFamily="34" charset="0"/>
            </a:endParaRPr>
          </a:p>
        </p:txBody>
      </p:sp>
      <p:sp>
        <p:nvSpPr>
          <p:cNvPr id="4107" name="Text Box 11">
            <a:hlinkClick r:id="rId3" action="ppaction://hlinksldjump"/>
          </p:cNvPr>
          <p:cNvSpPr txBox="1">
            <a:spLocks noChangeArrowheads="1"/>
          </p:cNvSpPr>
          <p:nvPr/>
        </p:nvSpPr>
        <p:spPr bwMode="auto">
          <a:xfrm>
            <a:off x="2498438" y="652746"/>
            <a:ext cx="6858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3" action="ppaction://hlinksldjump"/>
              </a:rPr>
              <a:t>2</a:t>
            </a:r>
            <a:endParaRPr lang="en-US" sz="3600" b="1" dirty="0">
              <a:latin typeface="Tahoma" pitchFamily="34" charset="0"/>
            </a:endParaRPr>
          </a:p>
        </p:txBody>
      </p:sp>
      <p:sp>
        <p:nvSpPr>
          <p:cNvPr id="4110" name="Text Box 14"/>
          <p:cNvSpPr txBox="1">
            <a:spLocks noChangeArrowheads="1"/>
          </p:cNvSpPr>
          <p:nvPr/>
        </p:nvSpPr>
        <p:spPr bwMode="auto">
          <a:xfrm>
            <a:off x="4224907" y="667033"/>
            <a:ext cx="6858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4" action="ppaction://hlinksldjump"/>
              </a:rPr>
              <a:t>3</a:t>
            </a:r>
            <a:endParaRPr lang="en-US" sz="3600" b="1" dirty="0">
              <a:latin typeface="Tahoma" pitchFamily="34" charset="0"/>
            </a:endParaRPr>
          </a:p>
        </p:txBody>
      </p:sp>
      <p:sp>
        <p:nvSpPr>
          <p:cNvPr id="4112" name="Text Box 16"/>
          <p:cNvSpPr txBox="1">
            <a:spLocks noChangeArrowheads="1"/>
          </p:cNvSpPr>
          <p:nvPr/>
        </p:nvSpPr>
        <p:spPr bwMode="auto">
          <a:xfrm>
            <a:off x="6006992" y="671796"/>
            <a:ext cx="6096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5" action="ppaction://hlinksldjump"/>
              </a:rPr>
              <a:t>4</a:t>
            </a:r>
            <a:endParaRPr lang="en-US" sz="3600" b="1" dirty="0">
              <a:latin typeface="Tahoma" pitchFamily="34" charset="0"/>
            </a:endParaRPr>
          </a:p>
        </p:txBody>
      </p:sp>
      <p:sp>
        <p:nvSpPr>
          <p:cNvPr id="4114" name="Text Box 18"/>
          <p:cNvSpPr txBox="1">
            <a:spLocks noChangeArrowheads="1"/>
          </p:cNvSpPr>
          <p:nvPr/>
        </p:nvSpPr>
        <p:spPr bwMode="auto">
          <a:xfrm>
            <a:off x="7739133" y="652746"/>
            <a:ext cx="585788"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6" action="ppaction://hlinksldjump"/>
              </a:rPr>
              <a:t>5</a:t>
            </a:r>
            <a:endParaRPr lang="en-US" sz="3600" b="1" dirty="0">
              <a:latin typeface="Tahoma" pitchFamily="34" charset="0"/>
            </a:endParaRPr>
          </a:p>
        </p:txBody>
      </p:sp>
      <p:sp>
        <p:nvSpPr>
          <p:cNvPr id="4126" name="Text Box 30"/>
          <p:cNvSpPr txBox="1">
            <a:spLocks noChangeArrowheads="1"/>
          </p:cNvSpPr>
          <p:nvPr/>
        </p:nvSpPr>
        <p:spPr bwMode="auto">
          <a:xfrm>
            <a:off x="609134" y="1290921"/>
            <a:ext cx="8382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7" action="ppaction://hlinksldjump"/>
              </a:rPr>
              <a:t>6</a:t>
            </a:r>
            <a:endParaRPr lang="en-US" sz="3600" b="1" dirty="0">
              <a:latin typeface="Tahoma" pitchFamily="34" charset="0"/>
            </a:endParaRPr>
          </a:p>
        </p:txBody>
      </p:sp>
      <p:sp>
        <p:nvSpPr>
          <p:cNvPr id="4129" name="Text Box 33"/>
          <p:cNvSpPr txBox="1">
            <a:spLocks noChangeArrowheads="1"/>
          </p:cNvSpPr>
          <p:nvPr/>
        </p:nvSpPr>
        <p:spPr bwMode="auto">
          <a:xfrm>
            <a:off x="2323634" y="1271871"/>
            <a:ext cx="8382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8" action="ppaction://hlinksldjump"/>
              </a:rPr>
              <a:t>7</a:t>
            </a:r>
            <a:endParaRPr lang="en-US" sz="3600" b="1" dirty="0">
              <a:latin typeface="Tahoma" pitchFamily="34" charset="0"/>
            </a:endParaRPr>
          </a:p>
        </p:txBody>
      </p:sp>
      <p:sp>
        <p:nvSpPr>
          <p:cNvPr id="4131" name="Text Box 35"/>
          <p:cNvSpPr txBox="1">
            <a:spLocks noChangeArrowheads="1"/>
          </p:cNvSpPr>
          <p:nvPr/>
        </p:nvSpPr>
        <p:spPr bwMode="auto">
          <a:xfrm>
            <a:off x="4038134" y="1252821"/>
            <a:ext cx="8382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9" action="ppaction://hlinksldjump"/>
              </a:rPr>
              <a:t>8</a:t>
            </a:r>
            <a:endParaRPr lang="en-US" sz="3600" b="1" dirty="0">
              <a:latin typeface="Tahoma" pitchFamily="34" charset="0"/>
            </a:endParaRPr>
          </a:p>
        </p:txBody>
      </p:sp>
      <p:sp>
        <p:nvSpPr>
          <p:cNvPr id="4133" name="Text Box 37"/>
          <p:cNvSpPr txBox="1">
            <a:spLocks noChangeArrowheads="1"/>
          </p:cNvSpPr>
          <p:nvPr/>
        </p:nvSpPr>
        <p:spPr bwMode="auto">
          <a:xfrm>
            <a:off x="5819309" y="1252821"/>
            <a:ext cx="9144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10" action="ppaction://hlinksldjump"/>
              </a:rPr>
              <a:t>9</a:t>
            </a:r>
            <a:endParaRPr lang="en-US" sz="3600" b="1" dirty="0">
              <a:latin typeface="Tahoma" pitchFamily="34" charset="0"/>
            </a:endParaRPr>
          </a:p>
        </p:txBody>
      </p:sp>
      <p:sp>
        <p:nvSpPr>
          <p:cNvPr id="4135" name="Text Box 39"/>
          <p:cNvSpPr txBox="1">
            <a:spLocks noChangeArrowheads="1"/>
          </p:cNvSpPr>
          <p:nvPr/>
        </p:nvSpPr>
        <p:spPr bwMode="auto">
          <a:xfrm>
            <a:off x="7543334" y="1238533"/>
            <a:ext cx="9144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11" action="ppaction://hlinksldjump"/>
              </a:rPr>
              <a:t>10</a:t>
            </a:r>
            <a:endParaRPr lang="en-US" sz="3600" b="1" dirty="0">
              <a:latin typeface="Tahoma" pitchFamily="34" charset="0"/>
            </a:endParaRPr>
          </a:p>
        </p:txBody>
      </p:sp>
      <p:sp>
        <p:nvSpPr>
          <p:cNvPr id="67" name="TextBox 66"/>
          <p:cNvSpPr txBox="1"/>
          <p:nvPr/>
        </p:nvSpPr>
        <p:spPr>
          <a:xfrm>
            <a:off x="0" y="-90153"/>
            <a:ext cx="9144000" cy="830997"/>
          </a:xfrm>
          <a:prstGeom prst="rect">
            <a:avLst/>
          </a:prstGeom>
          <a:noFill/>
        </p:spPr>
        <p:txBody>
          <a:bodyPr wrap="square" rtlCol="0">
            <a:spAutoFit/>
          </a:bodyPr>
          <a:lstStyle/>
          <a:p>
            <a:pPr algn="ctr"/>
            <a:r>
              <a:rPr lang="en-US" sz="4800" b="1" u="sng" dirty="0" smtClean="0">
                <a:solidFill>
                  <a:srgbClr val="C00000"/>
                </a:solidFill>
              </a:rPr>
              <a:t>Old Testament </a:t>
            </a:r>
            <a:endParaRPr lang="en-US" sz="4800" b="1" u="sng" dirty="0">
              <a:solidFill>
                <a:srgbClr val="C00000"/>
              </a:solidFill>
            </a:endParaRPr>
          </a:p>
        </p:txBody>
      </p:sp>
      <p:sp>
        <p:nvSpPr>
          <p:cNvPr id="68" name="Text Box 7"/>
          <p:cNvSpPr txBox="1">
            <a:spLocks noChangeArrowheads="1"/>
          </p:cNvSpPr>
          <p:nvPr/>
        </p:nvSpPr>
        <p:spPr bwMode="auto">
          <a:xfrm>
            <a:off x="622478" y="1906032"/>
            <a:ext cx="794197"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12" action="ppaction://hlinksldjump"/>
              </a:rPr>
              <a:t>11</a:t>
            </a:r>
            <a:endParaRPr lang="en-US" sz="3600" b="1" dirty="0">
              <a:latin typeface="Tahoma" pitchFamily="34" charset="0"/>
            </a:endParaRPr>
          </a:p>
        </p:txBody>
      </p:sp>
      <p:sp>
        <p:nvSpPr>
          <p:cNvPr id="70" name="Text Box 11"/>
          <p:cNvSpPr txBox="1">
            <a:spLocks noChangeArrowheads="1"/>
          </p:cNvSpPr>
          <p:nvPr/>
        </p:nvSpPr>
        <p:spPr bwMode="auto">
          <a:xfrm>
            <a:off x="2354621" y="1886982"/>
            <a:ext cx="800702"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13" action="ppaction://hlinksldjump"/>
              </a:rPr>
              <a:t>12</a:t>
            </a:r>
            <a:endParaRPr lang="en-US" sz="3600" b="1" dirty="0">
              <a:latin typeface="Tahoma" pitchFamily="34" charset="0"/>
            </a:endParaRPr>
          </a:p>
        </p:txBody>
      </p:sp>
      <p:sp>
        <p:nvSpPr>
          <p:cNvPr id="72" name="Text Box 14"/>
          <p:cNvSpPr txBox="1">
            <a:spLocks noChangeArrowheads="1"/>
          </p:cNvSpPr>
          <p:nvPr/>
        </p:nvSpPr>
        <p:spPr bwMode="auto">
          <a:xfrm>
            <a:off x="4081463" y="1901269"/>
            <a:ext cx="780310"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14" action="ppaction://hlinksldjump"/>
              </a:rPr>
              <a:t>13</a:t>
            </a:r>
            <a:endParaRPr lang="en-US" sz="3600" b="1" dirty="0">
              <a:latin typeface="Tahoma" pitchFamily="34" charset="0"/>
            </a:endParaRPr>
          </a:p>
        </p:txBody>
      </p:sp>
      <p:sp>
        <p:nvSpPr>
          <p:cNvPr id="74" name="Text Box 16"/>
          <p:cNvSpPr txBox="1">
            <a:spLocks noChangeArrowheads="1"/>
          </p:cNvSpPr>
          <p:nvPr/>
        </p:nvSpPr>
        <p:spPr bwMode="auto">
          <a:xfrm>
            <a:off x="5901811" y="1906032"/>
            <a:ext cx="789835"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15" action="ppaction://hlinksldjump"/>
              </a:rPr>
              <a:t>14</a:t>
            </a:r>
            <a:endParaRPr lang="en-US" sz="3600" b="1" dirty="0">
              <a:latin typeface="Tahoma" pitchFamily="34" charset="0"/>
            </a:endParaRPr>
          </a:p>
        </p:txBody>
      </p:sp>
      <p:sp>
        <p:nvSpPr>
          <p:cNvPr id="76" name="Text Box 18"/>
          <p:cNvSpPr txBox="1">
            <a:spLocks noChangeArrowheads="1"/>
          </p:cNvSpPr>
          <p:nvPr/>
        </p:nvSpPr>
        <p:spPr bwMode="auto">
          <a:xfrm>
            <a:off x="7633952" y="1886982"/>
            <a:ext cx="823173"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16" action="ppaction://hlinksldjump"/>
              </a:rPr>
              <a:t>15</a:t>
            </a:r>
            <a:endParaRPr lang="en-US" sz="3600" b="1" dirty="0">
              <a:latin typeface="Tahoma" pitchFamily="34" charset="0"/>
            </a:endParaRPr>
          </a:p>
        </p:txBody>
      </p:sp>
      <p:sp>
        <p:nvSpPr>
          <p:cNvPr id="78" name="Text Box 30"/>
          <p:cNvSpPr txBox="1">
            <a:spLocks noChangeArrowheads="1"/>
          </p:cNvSpPr>
          <p:nvPr/>
        </p:nvSpPr>
        <p:spPr bwMode="auto">
          <a:xfrm>
            <a:off x="619865" y="2525157"/>
            <a:ext cx="8382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17" action="ppaction://hlinksldjump"/>
              </a:rPr>
              <a:t>16</a:t>
            </a:r>
            <a:endParaRPr lang="en-US" sz="3600" b="1" dirty="0">
              <a:latin typeface="Tahoma" pitchFamily="34" charset="0"/>
            </a:endParaRPr>
          </a:p>
        </p:txBody>
      </p:sp>
      <p:sp>
        <p:nvSpPr>
          <p:cNvPr id="80" name="Text Box 33"/>
          <p:cNvSpPr txBox="1">
            <a:spLocks noChangeArrowheads="1"/>
          </p:cNvSpPr>
          <p:nvPr/>
        </p:nvSpPr>
        <p:spPr bwMode="auto">
          <a:xfrm>
            <a:off x="2347244" y="2506107"/>
            <a:ext cx="8382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18" action="ppaction://hlinksldjump"/>
              </a:rPr>
              <a:t>17</a:t>
            </a:r>
            <a:endParaRPr lang="en-US" sz="3600" b="1" dirty="0">
              <a:latin typeface="Tahoma" pitchFamily="34" charset="0"/>
            </a:endParaRPr>
          </a:p>
        </p:txBody>
      </p:sp>
      <p:sp>
        <p:nvSpPr>
          <p:cNvPr id="82" name="Text Box 35"/>
          <p:cNvSpPr txBox="1">
            <a:spLocks noChangeArrowheads="1"/>
          </p:cNvSpPr>
          <p:nvPr/>
        </p:nvSpPr>
        <p:spPr bwMode="auto">
          <a:xfrm>
            <a:off x="4048865" y="2487057"/>
            <a:ext cx="8382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19" action="ppaction://hlinksldjump"/>
              </a:rPr>
              <a:t>18</a:t>
            </a:r>
            <a:endParaRPr lang="en-US" sz="3600" b="1" dirty="0">
              <a:latin typeface="Tahoma" pitchFamily="34" charset="0"/>
            </a:endParaRPr>
          </a:p>
        </p:txBody>
      </p:sp>
      <p:sp>
        <p:nvSpPr>
          <p:cNvPr id="84" name="Text Box 37"/>
          <p:cNvSpPr txBox="1">
            <a:spLocks noChangeArrowheads="1"/>
          </p:cNvSpPr>
          <p:nvPr/>
        </p:nvSpPr>
        <p:spPr bwMode="auto">
          <a:xfrm>
            <a:off x="5881556" y="2487057"/>
            <a:ext cx="9144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0" action="ppaction://hlinksldjump"/>
              </a:rPr>
              <a:t>19</a:t>
            </a:r>
            <a:endParaRPr lang="en-US" sz="3600" b="1" dirty="0">
              <a:latin typeface="Tahoma" pitchFamily="34" charset="0"/>
            </a:endParaRPr>
          </a:p>
        </p:txBody>
      </p:sp>
      <p:sp>
        <p:nvSpPr>
          <p:cNvPr id="86" name="Text Box 39"/>
          <p:cNvSpPr txBox="1">
            <a:spLocks noChangeArrowheads="1"/>
          </p:cNvSpPr>
          <p:nvPr/>
        </p:nvSpPr>
        <p:spPr bwMode="auto">
          <a:xfrm>
            <a:off x="7631339" y="2472769"/>
            <a:ext cx="9144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1" action="ppaction://hlinksldjump"/>
              </a:rPr>
              <a:t>20</a:t>
            </a:r>
            <a:endParaRPr lang="en-US" sz="3600" b="1" dirty="0">
              <a:latin typeface="Tahoma" pitchFamily="34" charset="0"/>
            </a:endParaRPr>
          </a:p>
        </p:txBody>
      </p:sp>
      <p:sp>
        <p:nvSpPr>
          <p:cNvPr id="88" name="TextBox 87"/>
          <p:cNvSpPr txBox="1"/>
          <p:nvPr/>
        </p:nvSpPr>
        <p:spPr>
          <a:xfrm>
            <a:off x="0" y="2980383"/>
            <a:ext cx="9144000" cy="830997"/>
          </a:xfrm>
          <a:prstGeom prst="rect">
            <a:avLst/>
          </a:prstGeom>
          <a:noFill/>
        </p:spPr>
        <p:txBody>
          <a:bodyPr wrap="square" rtlCol="0">
            <a:spAutoFit/>
          </a:bodyPr>
          <a:lstStyle/>
          <a:p>
            <a:pPr algn="ctr"/>
            <a:r>
              <a:rPr lang="en-US" sz="4800" b="1" u="sng" dirty="0" smtClean="0">
                <a:solidFill>
                  <a:srgbClr val="000066"/>
                </a:solidFill>
              </a:rPr>
              <a:t>Gospels</a:t>
            </a:r>
            <a:endParaRPr lang="en-US" sz="4800" b="1" u="sng" dirty="0">
              <a:solidFill>
                <a:srgbClr val="000066"/>
              </a:solidFill>
            </a:endParaRPr>
          </a:p>
        </p:txBody>
      </p:sp>
      <p:sp>
        <p:nvSpPr>
          <p:cNvPr id="50" name="Text Box 7"/>
          <p:cNvSpPr txBox="1">
            <a:spLocks noChangeArrowheads="1"/>
          </p:cNvSpPr>
          <p:nvPr/>
        </p:nvSpPr>
        <p:spPr bwMode="auto">
          <a:xfrm>
            <a:off x="767502" y="3721971"/>
            <a:ext cx="5334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2" action="ppaction://hlinksldjump"/>
              </a:rPr>
              <a:t>1</a:t>
            </a:r>
            <a:endParaRPr lang="en-US" sz="3600" b="1" dirty="0">
              <a:latin typeface="Tahoma" pitchFamily="34" charset="0"/>
            </a:endParaRPr>
          </a:p>
        </p:txBody>
      </p:sp>
      <p:sp>
        <p:nvSpPr>
          <p:cNvPr id="51" name="Text Box 11">
            <a:hlinkClick r:id="rId3" action="ppaction://hlinksldjump"/>
          </p:cNvPr>
          <p:cNvSpPr txBox="1">
            <a:spLocks noChangeArrowheads="1"/>
          </p:cNvSpPr>
          <p:nvPr/>
        </p:nvSpPr>
        <p:spPr bwMode="auto">
          <a:xfrm>
            <a:off x="2496290" y="3702921"/>
            <a:ext cx="6858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3" action="ppaction://hlinksldjump"/>
              </a:rPr>
              <a:t>2</a:t>
            </a:r>
            <a:endParaRPr lang="en-US" sz="3600" b="1" dirty="0">
              <a:latin typeface="Tahoma" pitchFamily="34" charset="0"/>
            </a:endParaRPr>
          </a:p>
        </p:txBody>
      </p:sp>
      <p:sp>
        <p:nvSpPr>
          <p:cNvPr id="52" name="Text Box 14"/>
          <p:cNvSpPr txBox="1">
            <a:spLocks noChangeArrowheads="1"/>
          </p:cNvSpPr>
          <p:nvPr/>
        </p:nvSpPr>
        <p:spPr bwMode="auto">
          <a:xfrm>
            <a:off x="4222759" y="3717208"/>
            <a:ext cx="6858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4" action="ppaction://hlinksldjump"/>
              </a:rPr>
              <a:t>3</a:t>
            </a:r>
            <a:endParaRPr lang="en-US" sz="3600" b="1" dirty="0">
              <a:latin typeface="Tahoma" pitchFamily="34" charset="0"/>
            </a:endParaRPr>
          </a:p>
        </p:txBody>
      </p:sp>
      <p:sp>
        <p:nvSpPr>
          <p:cNvPr id="53" name="Text Box 16"/>
          <p:cNvSpPr txBox="1">
            <a:spLocks noChangeArrowheads="1"/>
          </p:cNvSpPr>
          <p:nvPr/>
        </p:nvSpPr>
        <p:spPr bwMode="auto">
          <a:xfrm>
            <a:off x="6004844" y="3721971"/>
            <a:ext cx="6096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5" action="ppaction://hlinksldjump"/>
              </a:rPr>
              <a:t>4</a:t>
            </a:r>
            <a:endParaRPr lang="en-US" sz="3600" b="1" dirty="0">
              <a:latin typeface="Tahoma" pitchFamily="34" charset="0"/>
            </a:endParaRPr>
          </a:p>
        </p:txBody>
      </p:sp>
      <p:sp>
        <p:nvSpPr>
          <p:cNvPr id="54" name="Text Box 18"/>
          <p:cNvSpPr txBox="1">
            <a:spLocks noChangeArrowheads="1"/>
          </p:cNvSpPr>
          <p:nvPr/>
        </p:nvSpPr>
        <p:spPr bwMode="auto">
          <a:xfrm>
            <a:off x="7736985" y="3702921"/>
            <a:ext cx="585788"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26" action="ppaction://hlinksldjump"/>
              </a:rPr>
              <a:t>5</a:t>
            </a:r>
            <a:endParaRPr lang="en-US" sz="3600" b="1" dirty="0">
              <a:latin typeface="Tahoma" pitchFamily="34" charset="0"/>
            </a:endParaRPr>
          </a:p>
        </p:txBody>
      </p:sp>
      <p:sp>
        <p:nvSpPr>
          <p:cNvPr id="55" name="Text Box 30"/>
          <p:cNvSpPr txBox="1">
            <a:spLocks noChangeArrowheads="1"/>
          </p:cNvSpPr>
          <p:nvPr/>
        </p:nvSpPr>
        <p:spPr bwMode="auto">
          <a:xfrm>
            <a:off x="606986" y="4341096"/>
            <a:ext cx="8382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27" action="ppaction://hlinksldjump"/>
              </a:rPr>
              <a:t>6</a:t>
            </a:r>
            <a:endParaRPr lang="en-US" sz="3600" b="1" dirty="0">
              <a:latin typeface="Tahoma" pitchFamily="34" charset="0"/>
            </a:endParaRPr>
          </a:p>
        </p:txBody>
      </p:sp>
      <p:sp>
        <p:nvSpPr>
          <p:cNvPr id="56" name="Text Box 33"/>
          <p:cNvSpPr txBox="1">
            <a:spLocks noChangeArrowheads="1"/>
          </p:cNvSpPr>
          <p:nvPr/>
        </p:nvSpPr>
        <p:spPr bwMode="auto">
          <a:xfrm>
            <a:off x="2321486" y="4322046"/>
            <a:ext cx="8382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28" action="ppaction://hlinksldjump"/>
              </a:rPr>
              <a:t>7</a:t>
            </a:r>
            <a:endParaRPr lang="en-US" sz="3600" b="1" dirty="0">
              <a:latin typeface="Tahoma" pitchFamily="34" charset="0"/>
            </a:endParaRPr>
          </a:p>
        </p:txBody>
      </p:sp>
      <p:sp>
        <p:nvSpPr>
          <p:cNvPr id="57" name="Text Box 35"/>
          <p:cNvSpPr txBox="1">
            <a:spLocks noChangeArrowheads="1"/>
          </p:cNvSpPr>
          <p:nvPr/>
        </p:nvSpPr>
        <p:spPr bwMode="auto">
          <a:xfrm>
            <a:off x="4035986" y="4302996"/>
            <a:ext cx="8382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29" action="ppaction://hlinksldjump"/>
              </a:rPr>
              <a:t>8</a:t>
            </a:r>
            <a:endParaRPr lang="en-US" sz="3600" b="1" dirty="0">
              <a:latin typeface="Tahoma" pitchFamily="34" charset="0"/>
            </a:endParaRPr>
          </a:p>
        </p:txBody>
      </p:sp>
      <p:sp>
        <p:nvSpPr>
          <p:cNvPr id="58" name="Text Box 37"/>
          <p:cNvSpPr txBox="1">
            <a:spLocks noChangeArrowheads="1"/>
          </p:cNvSpPr>
          <p:nvPr/>
        </p:nvSpPr>
        <p:spPr bwMode="auto">
          <a:xfrm>
            <a:off x="5817161" y="4302996"/>
            <a:ext cx="9144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30" action="ppaction://hlinksldjump"/>
              </a:rPr>
              <a:t>9</a:t>
            </a:r>
            <a:endParaRPr lang="en-US" sz="3600" b="1" dirty="0">
              <a:latin typeface="Tahoma" pitchFamily="34" charset="0"/>
            </a:endParaRPr>
          </a:p>
        </p:txBody>
      </p:sp>
      <p:sp>
        <p:nvSpPr>
          <p:cNvPr id="59" name="Text Box 39"/>
          <p:cNvSpPr txBox="1">
            <a:spLocks noChangeArrowheads="1"/>
          </p:cNvSpPr>
          <p:nvPr/>
        </p:nvSpPr>
        <p:spPr bwMode="auto">
          <a:xfrm>
            <a:off x="7541186" y="4288708"/>
            <a:ext cx="914400" cy="641350"/>
          </a:xfrm>
          <a:prstGeom prst="rect">
            <a:avLst/>
          </a:prstGeom>
          <a:noFill/>
          <a:ln w="9525">
            <a:noFill/>
            <a:miter lim="800000"/>
            <a:headEnd/>
            <a:tailEnd/>
          </a:ln>
          <a:effectLst/>
        </p:spPr>
        <p:txBody>
          <a:bodyPr>
            <a:spAutoFit/>
          </a:bodyPr>
          <a:lstStyle/>
          <a:p>
            <a:pPr algn="ctr">
              <a:spcBef>
                <a:spcPct val="50000"/>
              </a:spcBef>
            </a:pPr>
            <a:r>
              <a:rPr lang="en-US" sz="3600" b="1" dirty="0" smtClean="0">
                <a:latin typeface="Tahoma" pitchFamily="34" charset="0"/>
                <a:hlinkClick r:id="rId31" action="ppaction://hlinksldjump"/>
              </a:rPr>
              <a:t>10</a:t>
            </a:r>
            <a:endParaRPr lang="en-US" sz="3600" b="1" dirty="0">
              <a:latin typeface="Tahoma" pitchFamily="34" charset="0"/>
            </a:endParaRPr>
          </a:p>
        </p:txBody>
      </p:sp>
      <p:sp>
        <p:nvSpPr>
          <p:cNvPr id="60" name="Text Box 7"/>
          <p:cNvSpPr txBox="1">
            <a:spLocks noChangeArrowheads="1"/>
          </p:cNvSpPr>
          <p:nvPr/>
        </p:nvSpPr>
        <p:spPr bwMode="auto">
          <a:xfrm>
            <a:off x="620330" y="4956207"/>
            <a:ext cx="794197"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32" action="ppaction://hlinksldjump"/>
              </a:rPr>
              <a:t>11</a:t>
            </a:r>
            <a:endParaRPr lang="en-US" sz="3600" b="1" dirty="0">
              <a:latin typeface="Tahoma" pitchFamily="34" charset="0"/>
            </a:endParaRPr>
          </a:p>
        </p:txBody>
      </p:sp>
      <p:sp>
        <p:nvSpPr>
          <p:cNvPr id="61" name="Text Box 11"/>
          <p:cNvSpPr txBox="1">
            <a:spLocks noChangeArrowheads="1"/>
          </p:cNvSpPr>
          <p:nvPr/>
        </p:nvSpPr>
        <p:spPr bwMode="auto">
          <a:xfrm>
            <a:off x="2352473" y="4937157"/>
            <a:ext cx="800702"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33" action="ppaction://hlinksldjump"/>
              </a:rPr>
              <a:t>12</a:t>
            </a:r>
            <a:endParaRPr lang="en-US" sz="3600" b="1" dirty="0">
              <a:latin typeface="Tahoma" pitchFamily="34" charset="0"/>
            </a:endParaRPr>
          </a:p>
        </p:txBody>
      </p:sp>
      <p:sp>
        <p:nvSpPr>
          <p:cNvPr id="62" name="Text Box 14"/>
          <p:cNvSpPr txBox="1">
            <a:spLocks noChangeArrowheads="1"/>
          </p:cNvSpPr>
          <p:nvPr/>
        </p:nvSpPr>
        <p:spPr bwMode="auto">
          <a:xfrm>
            <a:off x="4079315" y="4951444"/>
            <a:ext cx="780310"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34" action="ppaction://hlinksldjump"/>
              </a:rPr>
              <a:t>13</a:t>
            </a:r>
            <a:endParaRPr lang="en-US" sz="3600" b="1" dirty="0">
              <a:latin typeface="Tahoma" pitchFamily="34" charset="0"/>
            </a:endParaRPr>
          </a:p>
        </p:txBody>
      </p:sp>
      <p:sp>
        <p:nvSpPr>
          <p:cNvPr id="63" name="Text Box 16"/>
          <p:cNvSpPr txBox="1">
            <a:spLocks noChangeArrowheads="1"/>
          </p:cNvSpPr>
          <p:nvPr/>
        </p:nvSpPr>
        <p:spPr bwMode="auto">
          <a:xfrm>
            <a:off x="5899663" y="4956207"/>
            <a:ext cx="789835"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35" action="ppaction://hlinksldjump"/>
              </a:rPr>
              <a:t>14</a:t>
            </a:r>
            <a:endParaRPr lang="en-US" sz="3600" b="1" dirty="0">
              <a:latin typeface="Tahoma" pitchFamily="34" charset="0"/>
            </a:endParaRPr>
          </a:p>
        </p:txBody>
      </p:sp>
      <p:sp>
        <p:nvSpPr>
          <p:cNvPr id="64" name="Text Box 18"/>
          <p:cNvSpPr txBox="1">
            <a:spLocks noChangeArrowheads="1"/>
          </p:cNvSpPr>
          <p:nvPr/>
        </p:nvSpPr>
        <p:spPr bwMode="auto">
          <a:xfrm>
            <a:off x="7631804" y="4937157"/>
            <a:ext cx="823173" cy="641350"/>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ahoma" pitchFamily="34" charset="0"/>
                <a:hlinkClick r:id="rId36" action="ppaction://hlinksldjump"/>
              </a:rPr>
              <a:t>15</a:t>
            </a:r>
            <a:endParaRPr lang="en-US" sz="3600" b="1" dirty="0">
              <a:latin typeface="Tahoma" pitchFamily="34" charset="0"/>
            </a:endParaRPr>
          </a:p>
        </p:txBody>
      </p:sp>
      <p:sp>
        <p:nvSpPr>
          <p:cNvPr id="65" name="Text Box 30"/>
          <p:cNvSpPr txBox="1">
            <a:spLocks noChangeArrowheads="1"/>
          </p:cNvSpPr>
          <p:nvPr/>
        </p:nvSpPr>
        <p:spPr bwMode="auto">
          <a:xfrm>
            <a:off x="617717" y="5575332"/>
            <a:ext cx="8382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37" action="ppaction://hlinksldjump"/>
              </a:rPr>
              <a:t>16</a:t>
            </a:r>
            <a:endParaRPr lang="en-US" sz="3600" b="1" dirty="0">
              <a:latin typeface="Tahoma" pitchFamily="34" charset="0"/>
            </a:endParaRPr>
          </a:p>
        </p:txBody>
      </p:sp>
      <p:sp>
        <p:nvSpPr>
          <p:cNvPr id="66" name="Text Box 33"/>
          <p:cNvSpPr txBox="1">
            <a:spLocks noChangeArrowheads="1"/>
          </p:cNvSpPr>
          <p:nvPr/>
        </p:nvSpPr>
        <p:spPr bwMode="auto">
          <a:xfrm>
            <a:off x="2345096" y="5556282"/>
            <a:ext cx="8382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38" action="ppaction://hlinksldjump"/>
              </a:rPr>
              <a:t>17</a:t>
            </a:r>
            <a:endParaRPr lang="en-US" sz="3600" b="1" dirty="0">
              <a:latin typeface="Tahoma" pitchFamily="34" charset="0"/>
            </a:endParaRPr>
          </a:p>
        </p:txBody>
      </p:sp>
      <p:sp>
        <p:nvSpPr>
          <p:cNvPr id="69" name="Text Box 35"/>
          <p:cNvSpPr txBox="1">
            <a:spLocks noChangeArrowheads="1"/>
          </p:cNvSpPr>
          <p:nvPr/>
        </p:nvSpPr>
        <p:spPr bwMode="auto">
          <a:xfrm>
            <a:off x="4046717" y="5537232"/>
            <a:ext cx="8382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39" action="ppaction://hlinksldjump"/>
              </a:rPr>
              <a:t>18</a:t>
            </a:r>
            <a:endParaRPr lang="en-US" sz="3600" b="1" dirty="0">
              <a:latin typeface="Tahoma" pitchFamily="34" charset="0"/>
            </a:endParaRPr>
          </a:p>
        </p:txBody>
      </p:sp>
      <p:sp>
        <p:nvSpPr>
          <p:cNvPr id="71" name="Text Box 37"/>
          <p:cNvSpPr txBox="1">
            <a:spLocks noChangeArrowheads="1"/>
          </p:cNvSpPr>
          <p:nvPr/>
        </p:nvSpPr>
        <p:spPr bwMode="auto">
          <a:xfrm>
            <a:off x="5879408" y="5537232"/>
            <a:ext cx="9144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40" action="ppaction://hlinksldjump"/>
              </a:rPr>
              <a:t>19</a:t>
            </a:r>
            <a:endParaRPr lang="en-US" sz="3600" b="1" dirty="0">
              <a:latin typeface="Tahoma" pitchFamily="34" charset="0"/>
            </a:endParaRPr>
          </a:p>
        </p:txBody>
      </p:sp>
      <p:sp>
        <p:nvSpPr>
          <p:cNvPr id="73" name="Text Box 39"/>
          <p:cNvSpPr txBox="1">
            <a:spLocks noChangeArrowheads="1"/>
          </p:cNvSpPr>
          <p:nvPr/>
        </p:nvSpPr>
        <p:spPr bwMode="auto">
          <a:xfrm>
            <a:off x="7629191" y="5522944"/>
            <a:ext cx="914400" cy="641350"/>
          </a:xfrm>
          <a:prstGeom prst="rect">
            <a:avLst/>
          </a:prstGeom>
          <a:noFill/>
          <a:ln w="9525">
            <a:noFill/>
            <a:miter lim="800000"/>
            <a:headEnd/>
            <a:tailEnd/>
          </a:ln>
          <a:effectLst/>
        </p:spPr>
        <p:txBody>
          <a:bodyPr>
            <a:spAutoFit/>
          </a:bodyPr>
          <a:lstStyle/>
          <a:p>
            <a:pPr>
              <a:spcBef>
                <a:spcPct val="50000"/>
              </a:spcBef>
            </a:pPr>
            <a:r>
              <a:rPr lang="en-US" sz="3600" b="1" dirty="0" smtClean="0">
                <a:latin typeface="Tahoma" pitchFamily="34" charset="0"/>
                <a:hlinkClick r:id="rId41" action="ppaction://hlinksldjump"/>
              </a:rPr>
              <a:t>20</a:t>
            </a:r>
            <a:endParaRPr lang="en-US" sz="3600" b="1" dirty="0">
              <a:latin typeface="Tahoma" pitchFamily="34" charset="0"/>
            </a:endParaRPr>
          </a:p>
        </p:txBody>
      </p:sp>
      <p:sp>
        <p:nvSpPr>
          <p:cNvPr id="75" name="TextBox 74"/>
          <p:cNvSpPr txBox="1"/>
          <p:nvPr/>
        </p:nvSpPr>
        <p:spPr>
          <a:xfrm>
            <a:off x="-2148" y="6073464"/>
            <a:ext cx="9144000" cy="830997"/>
          </a:xfrm>
          <a:prstGeom prst="rect">
            <a:avLst/>
          </a:prstGeom>
          <a:noFill/>
        </p:spPr>
        <p:txBody>
          <a:bodyPr wrap="square" rtlCol="0">
            <a:spAutoFit/>
          </a:bodyPr>
          <a:lstStyle/>
          <a:p>
            <a:pPr algn="ctr"/>
            <a:r>
              <a:rPr lang="en-US" sz="4800" b="1" u="sng" dirty="0" smtClean="0">
                <a:solidFill>
                  <a:srgbClr val="FF0000"/>
                </a:solidFill>
                <a:hlinkClick r:id="rId42" action="ppaction://hlinksldjump"/>
              </a:rPr>
              <a:t>Tie Breakers</a:t>
            </a:r>
            <a:endParaRPr lang="en-US" sz="4800" b="1" u="sng" dirty="0">
              <a:solidFill>
                <a:srgbClr val="FF0000"/>
              </a:solidFill>
            </a:endParaRPr>
          </a:p>
        </p:txBody>
      </p:sp>
    </p:spTree>
  </p:cSld>
  <p:clrMapOvr>
    <a:masterClrMapping/>
  </p:clrMapOvr>
  <p:transition spd="slow">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Group 13"/>
          <p:cNvGrpSpPr>
            <a:grpSpLocks/>
          </p:cNvGrpSpPr>
          <p:nvPr/>
        </p:nvGrpSpPr>
        <p:grpSpPr bwMode="auto">
          <a:xfrm>
            <a:off x="83449" y="1047749"/>
            <a:ext cx="4197004" cy="5260285"/>
            <a:chOff x="111" y="660"/>
            <a:chExt cx="2556" cy="3216"/>
          </a:xfrm>
        </p:grpSpPr>
        <p:pic>
          <p:nvPicPr>
            <p:cNvPr id="115722" name="Picture 10" descr="Jesus.Teach.01"/>
            <p:cNvPicPr>
              <a:picLocks noChangeAspect="1" noChangeArrowheads="1"/>
            </p:cNvPicPr>
            <p:nvPr/>
          </p:nvPicPr>
          <p:blipFill>
            <a:blip r:embed="rId2" cstate="print">
              <a:lum contrast="40000"/>
            </a:blip>
            <a:srcRect/>
            <a:stretch>
              <a:fillRect/>
            </a:stretch>
          </p:blipFill>
          <p:spPr bwMode="auto">
            <a:xfrm>
              <a:off x="111" y="660"/>
              <a:ext cx="2534" cy="3216"/>
            </a:xfrm>
            <a:prstGeom prst="rect">
              <a:avLst/>
            </a:prstGeom>
            <a:noFill/>
          </p:spPr>
        </p:pic>
        <p:sp>
          <p:nvSpPr>
            <p:cNvPr id="115724" name="Text Box 12"/>
            <p:cNvSpPr txBox="1">
              <a:spLocks noChangeArrowheads="1"/>
            </p:cNvSpPr>
            <p:nvPr/>
          </p:nvSpPr>
          <p:spPr bwMode="auto">
            <a:xfrm>
              <a:off x="363" y="3582"/>
              <a:ext cx="2304" cy="288"/>
            </a:xfrm>
            <a:prstGeom prst="rect">
              <a:avLst/>
            </a:prstGeom>
            <a:noFill/>
            <a:ln w="9525">
              <a:noFill/>
              <a:miter lim="800000"/>
              <a:headEnd/>
              <a:tailEnd/>
            </a:ln>
            <a:effectLst/>
          </p:spPr>
          <p:txBody>
            <a:bodyPr>
              <a:spAutoFit/>
            </a:bodyPr>
            <a:lstStyle/>
            <a:p>
              <a:pPr algn="r">
                <a:spcBef>
                  <a:spcPct val="50000"/>
                </a:spcBef>
              </a:pPr>
              <a:r>
                <a:rPr lang="en-US" sz="1200">
                  <a:solidFill>
                    <a:srgbClr val="000000"/>
                  </a:solidFill>
                  <a:latin typeface="Tahoma" pitchFamily="34" charset="0"/>
                  <a:cs typeface="Tahoma" pitchFamily="34" charset="0"/>
                </a:rPr>
                <a:t>www.effata.dk/bibelbilleder/en_vis.asp?mater=32</a:t>
              </a:r>
              <a:r>
                <a:rPr lang="en-US"/>
                <a:t> </a:t>
              </a:r>
            </a:p>
          </p:txBody>
        </p:sp>
      </p:grpSp>
      <p:sp>
        <p:nvSpPr>
          <p:cNvPr id="115727" name="Text Box 15"/>
          <p:cNvSpPr txBox="1">
            <a:spLocks noChangeArrowheads="1"/>
          </p:cNvSpPr>
          <p:nvPr/>
        </p:nvSpPr>
        <p:spPr bwMode="auto">
          <a:xfrm>
            <a:off x="4310224" y="1981200"/>
            <a:ext cx="4833776" cy="3416320"/>
          </a:xfrm>
          <a:prstGeom prst="rect">
            <a:avLst/>
          </a:prstGeom>
          <a:noFill/>
          <a:ln w="9525">
            <a:noFill/>
            <a:miter lim="800000"/>
            <a:headEnd/>
            <a:tailEnd/>
          </a:ln>
          <a:effectLst/>
        </p:spPr>
        <p:txBody>
          <a:bodyPr wrap="square">
            <a:spAutoFit/>
          </a:bodyPr>
          <a:lstStyle/>
          <a:p>
            <a:pPr>
              <a:spcBef>
                <a:spcPct val="50000"/>
              </a:spcBef>
            </a:pPr>
            <a:r>
              <a:rPr lang="en-US" sz="3900" b="1" dirty="0">
                <a:solidFill>
                  <a:srgbClr val="FF0000"/>
                </a:solidFill>
                <a:latin typeface="Tahoma" pitchFamily="34" charset="0"/>
                <a:cs typeface="Times New Roman" pitchFamily="18" charset="0"/>
              </a:rPr>
              <a:t>A.</a:t>
            </a:r>
            <a:r>
              <a:rPr lang="en-US" sz="3900" dirty="0">
                <a:solidFill>
                  <a:srgbClr val="000000"/>
                </a:solidFill>
                <a:latin typeface="Tahoma" pitchFamily="34" charset="0"/>
                <a:cs typeface="Times New Roman" pitchFamily="18" charset="0"/>
              </a:rPr>
              <a:t>	</a:t>
            </a:r>
            <a:r>
              <a:rPr lang="en-US" sz="3900" dirty="0">
                <a:latin typeface="Tahoma" pitchFamily="34" charset="0"/>
                <a:cs typeface="Times New Roman" pitchFamily="18" charset="0"/>
              </a:rPr>
              <a:t>Matthew 8:23-24</a:t>
            </a:r>
          </a:p>
          <a:p>
            <a:pPr>
              <a:spcBef>
                <a:spcPct val="50000"/>
              </a:spcBef>
            </a:pPr>
            <a:r>
              <a:rPr lang="en-US" sz="3900" b="1" dirty="0">
                <a:solidFill>
                  <a:srgbClr val="FF0000"/>
                </a:solidFill>
                <a:latin typeface="Tahoma" pitchFamily="34" charset="0"/>
                <a:cs typeface="Times New Roman" pitchFamily="18" charset="0"/>
              </a:rPr>
              <a:t>B.</a:t>
            </a:r>
            <a:r>
              <a:rPr lang="en-US" sz="3900" dirty="0">
                <a:solidFill>
                  <a:srgbClr val="000000"/>
                </a:solidFill>
                <a:latin typeface="Tahoma" pitchFamily="34" charset="0"/>
                <a:cs typeface="Times New Roman" pitchFamily="18" charset="0"/>
              </a:rPr>
              <a:t>	</a:t>
            </a:r>
            <a:r>
              <a:rPr lang="en-US" sz="3900" dirty="0">
                <a:latin typeface="Tahoma" pitchFamily="34" charset="0"/>
                <a:cs typeface="Times New Roman" pitchFamily="18" charset="0"/>
              </a:rPr>
              <a:t>Matthew 13:2</a:t>
            </a:r>
          </a:p>
          <a:p>
            <a:pPr>
              <a:spcBef>
                <a:spcPct val="50000"/>
              </a:spcBef>
            </a:pPr>
            <a:r>
              <a:rPr lang="en-US" sz="3900" b="1" dirty="0">
                <a:solidFill>
                  <a:srgbClr val="FF0000"/>
                </a:solidFill>
                <a:latin typeface="Tahoma" pitchFamily="34" charset="0"/>
                <a:cs typeface="Times New Roman" pitchFamily="18" charset="0"/>
              </a:rPr>
              <a:t>C.</a:t>
            </a:r>
            <a:r>
              <a:rPr lang="en-US" sz="3900" dirty="0">
                <a:solidFill>
                  <a:srgbClr val="000000"/>
                </a:solidFill>
                <a:latin typeface="Tahoma" pitchFamily="34" charset="0"/>
                <a:cs typeface="Times New Roman" pitchFamily="18" charset="0"/>
              </a:rPr>
              <a:t>	</a:t>
            </a:r>
            <a:r>
              <a:rPr lang="en-US" sz="3900" dirty="0">
                <a:latin typeface="Tahoma" pitchFamily="34" charset="0"/>
                <a:cs typeface="Times New Roman" pitchFamily="18" charset="0"/>
              </a:rPr>
              <a:t>Mark 1:19</a:t>
            </a:r>
          </a:p>
          <a:p>
            <a:pPr>
              <a:spcBef>
                <a:spcPct val="50000"/>
              </a:spcBef>
            </a:pPr>
            <a:r>
              <a:rPr lang="en-US" sz="3900" b="1" dirty="0">
                <a:solidFill>
                  <a:srgbClr val="FF0000"/>
                </a:solidFill>
                <a:latin typeface="Tahoma" pitchFamily="34" charset="0"/>
                <a:cs typeface="Times New Roman" pitchFamily="18" charset="0"/>
              </a:rPr>
              <a:t>D.</a:t>
            </a:r>
            <a:r>
              <a:rPr lang="en-US" sz="3900" dirty="0">
                <a:solidFill>
                  <a:srgbClr val="000000"/>
                </a:solidFill>
                <a:latin typeface="Tahoma" pitchFamily="34" charset="0"/>
                <a:cs typeface="Times New Roman" pitchFamily="18" charset="0"/>
              </a:rPr>
              <a:t>	</a:t>
            </a:r>
            <a:r>
              <a:rPr lang="en-US" sz="3900" dirty="0">
                <a:latin typeface="Tahoma" pitchFamily="34" charset="0"/>
                <a:cs typeface="Times New Roman" pitchFamily="18" charset="0"/>
              </a:rPr>
              <a:t>John 21:3</a:t>
            </a:r>
            <a:r>
              <a:rPr lang="en-US" sz="4000" dirty="0">
                <a:latin typeface="Tahoma" pitchFamily="34" charset="0"/>
                <a:cs typeface="Tahoma" pitchFamily="34" charset="0"/>
              </a:rPr>
              <a:t> </a:t>
            </a:r>
          </a:p>
        </p:txBody>
      </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#3</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727"/>
                                        </p:tgtEl>
                                        <p:attrNameLst>
                                          <p:attrName>style.visibility</p:attrName>
                                        </p:attrNameLst>
                                      </p:cBhvr>
                                      <p:to>
                                        <p:strVal val="visible"/>
                                      </p:to>
                                    </p:set>
                                    <p:animEffect transition="in" filter="wipe(up)">
                                      <p:cBhvr>
                                        <p:cTn id="7" dur="500"/>
                                        <p:tgtEl>
                                          <p:spTgt spid="11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7" grpId="0" autoUpdateAnimBg="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16739"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16740"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16741"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16742"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B</a:t>
            </a:r>
          </a:p>
        </p:txBody>
      </p:sp>
      <p:sp>
        <p:nvSpPr>
          <p:cNvPr id="116743" name="Text Box 7"/>
          <p:cNvSpPr txBox="1">
            <a:spLocks noChangeArrowheads="1"/>
          </p:cNvSpPr>
          <p:nvPr/>
        </p:nvSpPr>
        <p:spPr bwMode="auto">
          <a:xfrm>
            <a:off x="198780" y="152400"/>
            <a:ext cx="8729663" cy="6469079"/>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7200"/>
              </a:lnSpc>
            </a:pPr>
            <a:r>
              <a:rPr lang="en-US" sz="4800" b="1" u="sng" dirty="0" smtClean="0">
                <a:solidFill>
                  <a:srgbClr val="00004C"/>
                </a:solidFill>
                <a:latin typeface="Times New Roman" pitchFamily="18" charset="0"/>
                <a:cs typeface="Times New Roman" pitchFamily="18" charset="0"/>
              </a:rPr>
              <a:t>Matthew 13:1</a:t>
            </a:r>
            <a:r>
              <a:rPr lang="en-US" sz="4800" dirty="0" smtClean="0">
                <a:solidFill>
                  <a:srgbClr val="00004C"/>
                </a:solidFill>
                <a:latin typeface="Times New Roman" pitchFamily="18" charset="0"/>
                <a:cs typeface="Times New Roman" pitchFamily="18" charset="0"/>
              </a:rPr>
              <a:t> The same day went Jesus out of the house, and sat by the sea side. </a:t>
            </a:r>
            <a:r>
              <a:rPr lang="en-US" sz="4800" baseline="30000" dirty="0" smtClean="0">
                <a:solidFill>
                  <a:srgbClr val="00004C"/>
                </a:solidFill>
                <a:latin typeface="Times New Roman" pitchFamily="18" charset="0"/>
                <a:cs typeface="Times New Roman" pitchFamily="18" charset="0"/>
              </a:rPr>
              <a:t>2</a:t>
            </a:r>
            <a:r>
              <a:rPr lang="en-US" sz="4800" dirty="0" smtClean="0">
                <a:solidFill>
                  <a:srgbClr val="00004C"/>
                </a:solidFill>
                <a:latin typeface="Times New Roman" pitchFamily="18" charset="0"/>
                <a:cs typeface="Times New Roman" pitchFamily="18" charset="0"/>
              </a:rPr>
              <a:t> And great multi-</a:t>
            </a:r>
            <a:r>
              <a:rPr lang="en-US" sz="4800" dirty="0" err="1" smtClean="0">
                <a:solidFill>
                  <a:srgbClr val="00004C"/>
                </a:solidFill>
                <a:latin typeface="Times New Roman" pitchFamily="18" charset="0"/>
                <a:cs typeface="Times New Roman" pitchFamily="18" charset="0"/>
              </a:rPr>
              <a:t>tudes</a:t>
            </a:r>
            <a:r>
              <a:rPr lang="en-US" sz="4800" dirty="0" smtClean="0">
                <a:solidFill>
                  <a:srgbClr val="00004C"/>
                </a:solidFill>
                <a:latin typeface="Times New Roman" pitchFamily="18" charset="0"/>
                <a:cs typeface="Times New Roman" pitchFamily="18" charset="0"/>
              </a:rPr>
              <a:t> were gathered together unto him, so that he went into a ship, and sat; and the whole multitude stood on the shore.</a:t>
            </a:r>
          </a:p>
        </p:txBody>
      </p:sp>
      <p:sp>
        <p:nvSpPr>
          <p:cNvPr id="116744"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p:cTn id="7" dur="500" fill="hold"/>
                                        <p:tgtEl>
                                          <p:spTgt spid="116742"/>
                                        </p:tgtEl>
                                        <p:attrNameLst>
                                          <p:attrName>ppt_w</p:attrName>
                                        </p:attrNameLst>
                                      </p:cBhvr>
                                      <p:tavLst>
                                        <p:tav tm="0">
                                          <p:val>
                                            <p:strVal val="4*#ppt_w"/>
                                          </p:val>
                                        </p:tav>
                                        <p:tav tm="100000">
                                          <p:val>
                                            <p:strVal val="#ppt_w"/>
                                          </p:val>
                                        </p:tav>
                                      </p:tavLst>
                                    </p:anim>
                                    <p:anim calcmode="lin" valueType="num">
                                      <p:cBhvr>
                                        <p:cTn id="8" dur="500" fill="hold"/>
                                        <p:tgtEl>
                                          <p:spTgt spid="116742"/>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6743"/>
                                        </p:tgtEl>
                                        <p:attrNameLst>
                                          <p:attrName>style.visibility</p:attrName>
                                        </p:attrNameLst>
                                      </p:cBhvr>
                                      <p:to>
                                        <p:strVal val="visible"/>
                                      </p:to>
                                    </p:set>
                                    <p:animEffect transition="in" filter="wipe(up)">
                                      <p:cBhvr>
                                        <p:cTn id="16" dur="500"/>
                                        <p:tgtEl>
                                          <p:spTgt spid="11674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6744"/>
                                        </p:tgtEl>
                                        <p:attrNameLst>
                                          <p:attrName>style.visibility</p:attrName>
                                        </p:attrNameLst>
                                      </p:cBhvr>
                                      <p:to>
                                        <p:strVal val="visible"/>
                                      </p:to>
                                    </p:set>
                                    <p:animEffect transition="in" filter="dissolve">
                                      <p:cBhvr>
                                        <p:cTn id="21" dur="500"/>
                                        <p:tgtEl>
                                          <p:spTgt spid="116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3" grpId="0" animBg="1" autoUpdateAnimBg="0"/>
      <p:bldP spid="116744"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Group 14"/>
          <p:cNvGrpSpPr>
            <a:grpSpLocks/>
          </p:cNvGrpSpPr>
          <p:nvPr/>
        </p:nvGrpSpPr>
        <p:grpSpPr bwMode="auto">
          <a:xfrm>
            <a:off x="76200" y="875762"/>
            <a:ext cx="4267200" cy="5847755"/>
            <a:chOff x="3042" y="720"/>
            <a:chExt cx="2631" cy="3223"/>
          </a:xfrm>
        </p:grpSpPr>
        <p:pic>
          <p:nvPicPr>
            <p:cNvPr id="117768" name="Picture 8" descr="Jesus.Teach.02"/>
            <p:cNvPicPr>
              <a:picLocks noChangeAspect="1" noChangeArrowheads="1"/>
            </p:cNvPicPr>
            <p:nvPr/>
          </p:nvPicPr>
          <p:blipFill>
            <a:blip r:embed="rId2" cstate="print">
              <a:lum contrast="40000"/>
            </a:blip>
            <a:srcRect/>
            <a:stretch>
              <a:fillRect/>
            </a:stretch>
          </p:blipFill>
          <p:spPr bwMode="auto">
            <a:xfrm>
              <a:off x="3042" y="720"/>
              <a:ext cx="2631" cy="3120"/>
            </a:xfrm>
            <a:prstGeom prst="rect">
              <a:avLst/>
            </a:prstGeom>
            <a:noFill/>
          </p:spPr>
        </p:pic>
        <p:sp>
          <p:nvSpPr>
            <p:cNvPr id="117771" name="Text Box 11"/>
            <p:cNvSpPr txBox="1">
              <a:spLocks noChangeArrowheads="1"/>
            </p:cNvSpPr>
            <p:nvPr/>
          </p:nvSpPr>
          <p:spPr bwMode="auto">
            <a:xfrm>
              <a:off x="3074" y="3770"/>
              <a:ext cx="2562" cy="173"/>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www.effata.dk/bibelbilleder/en_vis.asp?mater=31</a:t>
              </a:r>
              <a:r>
                <a:rPr lang="en-US" sz="1200" dirty="0"/>
                <a:t> </a:t>
              </a:r>
            </a:p>
          </p:txBody>
        </p:sp>
      </p:grpSp>
      <p:sp>
        <p:nvSpPr>
          <p:cNvPr id="117776" name="Text Box 16"/>
          <p:cNvSpPr txBox="1">
            <a:spLocks noChangeArrowheads="1"/>
          </p:cNvSpPr>
          <p:nvPr/>
        </p:nvSpPr>
        <p:spPr bwMode="auto">
          <a:xfrm>
            <a:off x="4333460" y="1905000"/>
            <a:ext cx="4800600" cy="3325813"/>
          </a:xfrm>
          <a:prstGeom prst="rect">
            <a:avLst/>
          </a:prstGeom>
          <a:noFill/>
          <a:ln w="9525">
            <a:noFill/>
            <a:miter lim="800000"/>
            <a:headEnd/>
            <a:tailEnd/>
          </a:ln>
          <a:effectLst/>
        </p:spPr>
        <p:txBody>
          <a:bodyPr>
            <a:spAutoFit/>
          </a:bodyPr>
          <a:lstStyle/>
          <a:p>
            <a:pPr>
              <a:spcBef>
                <a:spcPct val="50000"/>
              </a:spcBef>
            </a:pPr>
            <a:r>
              <a:rPr lang="en-US" sz="3800" b="1" dirty="0">
                <a:solidFill>
                  <a:srgbClr val="FF0000"/>
                </a:solidFill>
                <a:latin typeface="Tahoma" pitchFamily="34" charset="0"/>
                <a:cs typeface="Times New Roman" pitchFamily="18" charset="0"/>
              </a:rPr>
              <a:t>A.</a:t>
            </a:r>
            <a:r>
              <a:rPr lang="en-US" sz="3800" dirty="0">
                <a:solidFill>
                  <a:srgbClr val="000000"/>
                </a:solidFill>
                <a:latin typeface="Tahoma" pitchFamily="34" charset="0"/>
                <a:cs typeface="Times New Roman" pitchFamily="18" charset="0"/>
              </a:rPr>
              <a:t>	</a:t>
            </a:r>
            <a:r>
              <a:rPr lang="en-US" sz="3800" dirty="0">
                <a:latin typeface="Tahoma" pitchFamily="34" charset="0"/>
                <a:cs typeface="Times New Roman" pitchFamily="18" charset="0"/>
              </a:rPr>
              <a:t>Matthew 7:24-27</a:t>
            </a:r>
          </a:p>
          <a:p>
            <a:pPr>
              <a:spcBef>
                <a:spcPct val="50000"/>
              </a:spcBef>
            </a:pPr>
            <a:r>
              <a:rPr lang="en-US" sz="3800" b="1" dirty="0">
                <a:solidFill>
                  <a:srgbClr val="FF0000"/>
                </a:solidFill>
                <a:latin typeface="Tahoma" pitchFamily="34" charset="0"/>
                <a:cs typeface="Times New Roman" pitchFamily="18" charset="0"/>
              </a:rPr>
              <a:t>B.</a:t>
            </a:r>
            <a:r>
              <a:rPr lang="en-US" sz="3800" dirty="0">
                <a:solidFill>
                  <a:srgbClr val="007098"/>
                </a:solidFill>
                <a:latin typeface="Tahoma" pitchFamily="34" charset="0"/>
                <a:cs typeface="Times New Roman" pitchFamily="18" charset="0"/>
              </a:rPr>
              <a:t>	</a:t>
            </a:r>
            <a:r>
              <a:rPr lang="en-US" sz="3800" dirty="0">
                <a:latin typeface="Tahoma" pitchFamily="34" charset="0"/>
                <a:cs typeface="Times New Roman" pitchFamily="18" charset="0"/>
              </a:rPr>
              <a:t>Matthew 13:3-9</a:t>
            </a:r>
          </a:p>
          <a:p>
            <a:pPr>
              <a:spcBef>
                <a:spcPct val="50000"/>
              </a:spcBef>
            </a:pPr>
            <a:r>
              <a:rPr lang="en-US" sz="3800" b="1" dirty="0">
                <a:solidFill>
                  <a:srgbClr val="FF0000"/>
                </a:solidFill>
                <a:latin typeface="Tahoma" pitchFamily="34" charset="0"/>
                <a:cs typeface="Times New Roman" pitchFamily="18" charset="0"/>
              </a:rPr>
              <a:t>C.</a:t>
            </a:r>
            <a:r>
              <a:rPr lang="en-US" sz="3800" dirty="0">
                <a:solidFill>
                  <a:srgbClr val="000000"/>
                </a:solidFill>
                <a:latin typeface="Tahoma" pitchFamily="34" charset="0"/>
                <a:cs typeface="Times New Roman" pitchFamily="18" charset="0"/>
              </a:rPr>
              <a:t>	</a:t>
            </a:r>
            <a:r>
              <a:rPr lang="en-US" sz="3800" dirty="0">
                <a:latin typeface="Tahoma" pitchFamily="34" charset="0"/>
                <a:cs typeface="Times New Roman" pitchFamily="18" charset="0"/>
              </a:rPr>
              <a:t>Luke 10:30-37</a:t>
            </a:r>
          </a:p>
          <a:p>
            <a:pPr>
              <a:spcBef>
                <a:spcPct val="50000"/>
              </a:spcBef>
            </a:pPr>
            <a:r>
              <a:rPr lang="en-US" sz="3800" b="1" dirty="0">
                <a:solidFill>
                  <a:srgbClr val="FF0000"/>
                </a:solidFill>
                <a:latin typeface="Tahoma" pitchFamily="34" charset="0"/>
                <a:cs typeface="Times New Roman" pitchFamily="18" charset="0"/>
              </a:rPr>
              <a:t>D.</a:t>
            </a:r>
            <a:r>
              <a:rPr lang="en-US" sz="3800" dirty="0">
                <a:solidFill>
                  <a:srgbClr val="007098"/>
                </a:solidFill>
                <a:latin typeface="Tahoma" pitchFamily="34" charset="0"/>
                <a:cs typeface="Times New Roman" pitchFamily="18" charset="0"/>
              </a:rPr>
              <a:t>	</a:t>
            </a:r>
            <a:r>
              <a:rPr lang="en-US" sz="3800" dirty="0">
                <a:latin typeface="Tahoma" pitchFamily="34" charset="0"/>
                <a:cs typeface="Times New Roman" pitchFamily="18" charset="0"/>
              </a:rPr>
              <a:t>Luke 18:9-14</a:t>
            </a:r>
            <a:r>
              <a:rPr lang="en-US" sz="4000" dirty="0">
                <a:latin typeface="Tahoma" pitchFamily="34" charset="0"/>
                <a:cs typeface="Times New Roman" pitchFamily="18" charset="0"/>
              </a:rPr>
              <a:t> </a:t>
            </a:r>
          </a:p>
        </p:txBody>
      </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#4</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7776"/>
                                        </p:tgtEl>
                                        <p:attrNameLst>
                                          <p:attrName>style.visibility</p:attrName>
                                        </p:attrNameLst>
                                      </p:cBhvr>
                                      <p:to>
                                        <p:strVal val="visible"/>
                                      </p:to>
                                    </p:set>
                                    <p:animEffect transition="in" filter="wipe(up)">
                                      <p:cBhvr>
                                        <p:cTn id="7" dur="500"/>
                                        <p:tgtEl>
                                          <p:spTgt spid="117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6" grpId="0" autoUpdateAnimBg="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18787"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18788"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7098">
                      <a:alpha val="50000"/>
                    </a:srgbClr>
                  </a:solidFill>
                  <a:latin typeface="Arial Black"/>
                </a:rPr>
                <a:t>answer is</a:t>
              </a:r>
              <a:endParaRPr lang="en-US" sz="3600" kern="10" dirty="0">
                <a:ln w="9525">
                  <a:noFill/>
                  <a:round/>
                  <a:headEnd/>
                  <a:tailEnd/>
                </a:ln>
                <a:solidFill>
                  <a:srgbClr val="007098">
                    <a:alpha val="50000"/>
                  </a:srgbClr>
                </a:solidFill>
                <a:latin typeface="Arial Black"/>
              </a:endParaRPr>
            </a:p>
          </p:txBody>
        </p:sp>
        <p:sp>
          <p:nvSpPr>
            <p:cNvPr id="118789"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18790"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A</a:t>
            </a:r>
          </a:p>
        </p:txBody>
      </p:sp>
      <p:sp>
        <p:nvSpPr>
          <p:cNvPr id="118791" name="Text Box 7"/>
          <p:cNvSpPr txBox="1">
            <a:spLocks noChangeArrowheads="1"/>
          </p:cNvSpPr>
          <p:nvPr/>
        </p:nvSpPr>
        <p:spPr bwMode="auto">
          <a:xfrm>
            <a:off x="202842" y="269875"/>
            <a:ext cx="8729663" cy="6369501"/>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4100"/>
              </a:lnSpc>
            </a:pPr>
            <a:r>
              <a:rPr lang="en-US" sz="3300" b="1" u="sng" smtClean="0">
                <a:solidFill>
                  <a:srgbClr val="00004C"/>
                </a:solidFill>
                <a:latin typeface="Times New Roman" pitchFamily="18" charset="0"/>
                <a:cs typeface="Times New Roman" pitchFamily="18" charset="0"/>
              </a:rPr>
              <a:t>Matthew 7:24</a:t>
            </a:r>
            <a:r>
              <a:rPr lang="en-US" sz="3300" smtClean="0">
                <a:solidFill>
                  <a:srgbClr val="00004C"/>
                </a:solidFill>
                <a:latin typeface="Times New Roman" pitchFamily="18" charset="0"/>
                <a:cs typeface="Times New Roman" pitchFamily="18" charset="0"/>
              </a:rPr>
              <a:t> Therefore whosoever heareth these sayings of mine, and doeth them, I will liken him unto a wise man, which built his house upon a rock: </a:t>
            </a:r>
            <a:r>
              <a:rPr lang="en-US" sz="3300" baseline="30000" smtClean="0">
                <a:solidFill>
                  <a:srgbClr val="00004C"/>
                </a:solidFill>
                <a:latin typeface="Times New Roman" pitchFamily="18" charset="0"/>
                <a:cs typeface="Times New Roman" pitchFamily="18" charset="0"/>
              </a:rPr>
              <a:t>25</a:t>
            </a:r>
            <a:r>
              <a:rPr lang="en-US" sz="3300" smtClean="0">
                <a:solidFill>
                  <a:srgbClr val="00004C"/>
                </a:solidFill>
                <a:latin typeface="Times New Roman" pitchFamily="18" charset="0"/>
                <a:cs typeface="Times New Roman" pitchFamily="18" charset="0"/>
              </a:rPr>
              <a:t> And the rain descended, and the floods came, and the winds blew, and beat upon that house; and it fell not: for it was founded upon a rock. </a:t>
            </a:r>
            <a:r>
              <a:rPr lang="en-US" sz="3300" baseline="30000" smtClean="0">
                <a:solidFill>
                  <a:srgbClr val="00004C"/>
                </a:solidFill>
                <a:latin typeface="Times New Roman" pitchFamily="18" charset="0"/>
                <a:cs typeface="Times New Roman" pitchFamily="18" charset="0"/>
              </a:rPr>
              <a:t>26</a:t>
            </a:r>
            <a:r>
              <a:rPr lang="en-US" sz="3300" smtClean="0">
                <a:solidFill>
                  <a:srgbClr val="00004C"/>
                </a:solidFill>
                <a:latin typeface="Times New Roman" pitchFamily="18" charset="0"/>
                <a:cs typeface="Times New Roman" pitchFamily="18" charset="0"/>
              </a:rPr>
              <a:t> And every one that heareth these sayings of mine, and doeth them not, shall be likened unto a foolish man, which built his house upon the sand: </a:t>
            </a:r>
            <a:r>
              <a:rPr lang="en-US" sz="3300" baseline="30000" smtClean="0">
                <a:solidFill>
                  <a:srgbClr val="00004C"/>
                </a:solidFill>
                <a:latin typeface="Times New Roman" pitchFamily="18" charset="0"/>
                <a:cs typeface="Times New Roman" pitchFamily="18" charset="0"/>
              </a:rPr>
              <a:t>27</a:t>
            </a:r>
            <a:r>
              <a:rPr lang="en-US" sz="3300" smtClean="0">
                <a:solidFill>
                  <a:srgbClr val="00004C"/>
                </a:solidFill>
                <a:latin typeface="Times New Roman" pitchFamily="18" charset="0"/>
                <a:cs typeface="Times New Roman" pitchFamily="18" charset="0"/>
              </a:rPr>
              <a:t> And the rain descended, and the floods came, and the winds blew, and beat upon that house; and it fell: and great was the fall of it.</a:t>
            </a:r>
            <a:endParaRPr lang="en-US" sz="3300" dirty="0" smtClean="0">
              <a:solidFill>
                <a:srgbClr val="00004C"/>
              </a:solidFill>
              <a:latin typeface="Times New Roman" pitchFamily="18" charset="0"/>
              <a:cs typeface="Times New Roman" pitchFamily="18" charset="0"/>
            </a:endParaRPr>
          </a:p>
        </p:txBody>
      </p:sp>
      <p:sp>
        <p:nvSpPr>
          <p:cNvPr id="118792"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8790"/>
                                        </p:tgtEl>
                                        <p:attrNameLst>
                                          <p:attrName>style.visibility</p:attrName>
                                        </p:attrNameLst>
                                      </p:cBhvr>
                                      <p:to>
                                        <p:strVal val="visible"/>
                                      </p:to>
                                    </p:set>
                                    <p:anim calcmode="lin" valueType="num">
                                      <p:cBhvr>
                                        <p:cTn id="7" dur="500" fill="hold"/>
                                        <p:tgtEl>
                                          <p:spTgt spid="118790"/>
                                        </p:tgtEl>
                                        <p:attrNameLst>
                                          <p:attrName>ppt_w</p:attrName>
                                        </p:attrNameLst>
                                      </p:cBhvr>
                                      <p:tavLst>
                                        <p:tav tm="0">
                                          <p:val>
                                            <p:strVal val="4*#ppt_w"/>
                                          </p:val>
                                        </p:tav>
                                        <p:tav tm="100000">
                                          <p:val>
                                            <p:strVal val="#ppt_w"/>
                                          </p:val>
                                        </p:tav>
                                      </p:tavLst>
                                    </p:anim>
                                    <p:anim calcmode="lin" valueType="num">
                                      <p:cBhvr>
                                        <p:cTn id="8" dur="500" fill="hold"/>
                                        <p:tgtEl>
                                          <p:spTgt spid="118790"/>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8791"/>
                                        </p:tgtEl>
                                        <p:attrNameLst>
                                          <p:attrName>style.visibility</p:attrName>
                                        </p:attrNameLst>
                                      </p:cBhvr>
                                      <p:to>
                                        <p:strVal val="visible"/>
                                      </p:to>
                                    </p:set>
                                    <p:animEffect transition="in" filter="wipe(up)">
                                      <p:cBhvr>
                                        <p:cTn id="16" dur="500"/>
                                        <p:tgtEl>
                                          <p:spTgt spid="11879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8792"/>
                                        </p:tgtEl>
                                        <p:attrNameLst>
                                          <p:attrName>style.visibility</p:attrName>
                                        </p:attrNameLst>
                                      </p:cBhvr>
                                      <p:to>
                                        <p:strVal val="visible"/>
                                      </p:to>
                                    </p:set>
                                    <p:animEffect transition="in" filter="dissolve">
                                      <p:cBhvr>
                                        <p:cTn id="21" dur="5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p:bldP spid="118791" grpId="0" animBg="1" autoUpdateAnimBg="0"/>
      <p:bldP spid="118792"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3" name="Group 12"/>
          <p:cNvGrpSpPr>
            <a:grpSpLocks/>
          </p:cNvGrpSpPr>
          <p:nvPr/>
        </p:nvGrpSpPr>
        <p:grpSpPr bwMode="auto">
          <a:xfrm>
            <a:off x="128588" y="800637"/>
            <a:ext cx="4519612" cy="5867399"/>
            <a:chOff x="81" y="622"/>
            <a:chExt cx="2657" cy="3278"/>
          </a:xfrm>
        </p:grpSpPr>
        <p:pic>
          <p:nvPicPr>
            <p:cNvPr id="121864" name="Picture 8" descr="bronden"/>
            <p:cNvPicPr>
              <a:picLocks noChangeAspect="1" noChangeArrowheads="1"/>
            </p:cNvPicPr>
            <p:nvPr/>
          </p:nvPicPr>
          <p:blipFill>
            <a:blip r:embed="rId2" cstate="print">
              <a:clrChange>
                <a:clrFrom>
                  <a:srgbClr val="CCCCCC"/>
                </a:clrFrom>
                <a:clrTo>
                  <a:srgbClr val="CCCCCC">
                    <a:alpha val="0"/>
                  </a:srgbClr>
                </a:clrTo>
              </a:clrChange>
              <a:lum contrast="40000"/>
            </a:blip>
            <a:srcRect/>
            <a:stretch>
              <a:fillRect/>
            </a:stretch>
          </p:blipFill>
          <p:spPr bwMode="auto">
            <a:xfrm>
              <a:off x="81" y="622"/>
              <a:ext cx="2657" cy="3278"/>
            </a:xfrm>
            <a:prstGeom prst="rect">
              <a:avLst/>
            </a:prstGeom>
            <a:noFill/>
          </p:spPr>
        </p:pic>
        <p:sp>
          <p:nvSpPr>
            <p:cNvPr id="121867" name="Text Box 11"/>
            <p:cNvSpPr txBox="1">
              <a:spLocks noChangeArrowheads="1"/>
            </p:cNvSpPr>
            <p:nvPr/>
          </p:nvSpPr>
          <p:spPr bwMode="auto">
            <a:xfrm>
              <a:off x="240" y="3715"/>
              <a:ext cx="2448" cy="173"/>
            </a:xfrm>
            <a:prstGeom prst="rect">
              <a:avLst/>
            </a:prstGeom>
            <a:noFill/>
            <a:ln w="9525">
              <a:noFill/>
              <a:miter lim="800000"/>
              <a:headEnd/>
              <a:tailEnd/>
            </a:ln>
            <a:effectLst/>
          </p:spPr>
          <p:txBody>
            <a:bodyPr>
              <a:spAutoFit/>
            </a:bodyPr>
            <a:lstStyle/>
            <a:p>
              <a:pPr algn="r">
                <a:spcBef>
                  <a:spcPct val="50000"/>
                </a:spcBef>
              </a:pPr>
              <a:r>
                <a:rPr lang="en-US" sz="1200">
                  <a:solidFill>
                    <a:srgbClr val="000000"/>
                  </a:solidFill>
                  <a:latin typeface="Tahoma" pitchFamily="34" charset="0"/>
                  <a:cs typeface="Tahoma" pitchFamily="34" charset="0"/>
                </a:rPr>
                <a:t>www.effata.dk/bibelbilleder/en_vis.asp?mater=34</a:t>
              </a:r>
              <a:r>
                <a:rPr lang="en-US" sz="1200"/>
                <a:t> </a:t>
              </a:r>
            </a:p>
          </p:txBody>
        </p:sp>
      </p:grpSp>
      <p:sp>
        <p:nvSpPr>
          <p:cNvPr id="121870" name="Text Box 14"/>
          <p:cNvSpPr txBox="1">
            <a:spLocks noChangeArrowheads="1"/>
          </p:cNvSpPr>
          <p:nvPr/>
        </p:nvSpPr>
        <p:spPr bwMode="auto">
          <a:xfrm>
            <a:off x="4807044" y="1981200"/>
            <a:ext cx="4401355" cy="3444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9:20</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7:25-26</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7:37-38</a:t>
            </a: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4:5-7 </a:t>
            </a:r>
          </a:p>
        </p:txBody>
      </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#5</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wipe(up)">
                                      <p:cBhvr>
                                        <p:cTn id="7" dur="5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utoUpdateAnimBg="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2288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2288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2288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22886"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D</a:t>
            </a:r>
          </a:p>
        </p:txBody>
      </p:sp>
      <p:sp>
        <p:nvSpPr>
          <p:cNvPr id="122887" name="Text Box 7"/>
          <p:cNvSpPr txBox="1">
            <a:spLocks noChangeArrowheads="1"/>
          </p:cNvSpPr>
          <p:nvPr/>
        </p:nvSpPr>
        <p:spPr bwMode="auto">
          <a:xfrm>
            <a:off x="185738" y="178904"/>
            <a:ext cx="8758237" cy="6496330"/>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5600"/>
              </a:lnSpc>
            </a:pPr>
            <a:r>
              <a:rPr lang="en-US" sz="4000" b="1" u="sng" dirty="0" smtClean="0">
                <a:solidFill>
                  <a:srgbClr val="00004C"/>
                </a:solidFill>
                <a:latin typeface="Times New Roman" pitchFamily="18" charset="0"/>
                <a:cs typeface="Times New Roman" pitchFamily="18" charset="0"/>
              </a:rPr>
              <a:t>John 4:5</a:t>
            </a:r>
            <a:r>
              <a:rPr lang="en-US" sz="4000" dirty="0" smtClean="0">
                <a:solidFill>
                  <a:srgbClr val="00004C"/>
                </a:solidFill>
                <a:latin typeface="Times New Roman" pitchFamily="18" charset="0"/>
                <a:cs typeface="Times New Roman" pitchFamily="18" charset="0"/>
              </a:rPr>
              <a:t> Then cometh he to a city of Samaria, which is called Sychar, near to the parcel of ground that Jacob gave to his son Joseph. </a:t>
            </a:r>
            <a:r>
              <a:rPr lang="en-US" sz="4000" baseline="30000" dirty="0" smtClean="0">
                <a:solidFill>
                  <a:srgbClr val="00004C"/>
                </a:solidFill>
                <a:latin typeface="Times New Roman" pitchFamily="18" charset="0"/>
                <a:cs typeface="Times New Roman" pitchFamily="18" charset="0"/>
              </a:rPr>
              <a:t>6</a:t>
            </a:r>
            <a:r>
              <a:rPr lang="en-US" sz="4000" dirty="0" smtClean="0">
                <a:solidFill>
                  <a:srgbClr val="00004C"/>
                </a:solidFill>
                <a:latin typeface="Times New Roman" pitchFamily="18" charset="0"/>
                <a:cs typeface="Times New Roman" pitchFamily="18" charset="0"/>
              </a:rPr>
              <a:t> Now Jacob’s well was there. Jesus therefore, being wearied with his journey, sat thus on the well: and it was about the sixth hour. </a:t>
            </a:r>
            <a:r>
              <a:rPr lang="en-US" sz="4000" baseline="30000" dirty="0" smtClean="0">
                <a:solidFill>
                  <a:srgbClr val="00004C"/>
                </a:solidFill>
                <a:latin typeface="Times New Roman" pitchFamily="18" charset="0"/>
                <a:cs typeface="Times New Roman" pitchFamily="18" charset="0"/>
              </a:rPr>
              <a:t>7</a:t>
            </a:r>
            <a:r>
              <a:rPr lang="en-US" sz="4000" dirty="0" smtClean="0">
                <a:solidFill>
                  <a:srgbClr val="00004C"/>
                </a:solidFill>
                <a:latin typeface="Times New Roman" pitchFamily="18" charset="0"/>
                <a:cs typeface="Times New Roman" pitchFamily="18" charset="0"/>
              </a:rPr>
              <a:t> There cometh a woman of Samaria to draw water: Jesus saith unto her, Give me to drink.</a:t>
            </a:r>
          </a:p>
        </p:txBody>
      </p:sp>
      <p:sp>
        <p:nvSpPr>
          <p:cNvPr id="12288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2886"/>
                                        </p:tgtEl>
                                        <p:attrNameLst>
                                          <p:attrName>style.visibility</p:attrName>
                                        </p:attrNameLst>
                                      </p:cBhvr>
                                      <p:to>
                                        <p:strVal val="visible"/>
                                      </p:to>
                                    </p:set>
                                    <p:anim calcmode="lin" valueType="num">
                                      <p:cBhvr>
                                        <p:cTn id="7" dur="500" fill="hold"/>
                                        <p:tgtEl>
                                          <p:spTgt spid="122886"/>
                                        </p:tgtEl>
                                        <p:attrNameLst>
                                          <p:attrName>ppt_w</p:attrName>
                                        </p:attrNameLst>
                                      </p:cBhvr>
                                      <p:tavLst>
                                        <p:tav tm="0">
                                          <p:val>
                                            <p:strVal val="4*#ppt_w"/>
                                          </p:val>
                                        </p:tav>
                                        <p:tav tm="100000">
                                          <p:val>
                                            <p:strVal val="#ppt_w"/>
                                          </p:val>
                                        </p:tav>
                                      </p:tavLst>
                                    </p:anim>
                                    <p:anim calcmode="lin" valueType="num">
                                      <p:cBhvr>
                                        <p:cTn id="8" dur="500" fill="hold"/>
                                        <p:tgtEl>
                                          <p:spTgt spid="12288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2887"/>
                                        </p:tgtEl>
                                        <p:attrNameLst>
                                          <p:attrName>style.visibility</p:attrName>
                                        </p:attrNameLst>
                                      </p:cBhvr>
                                      <p:to>
                                        <p:strVal val="visible"/>
                                      </p:to>
                                    </p:set>
                                    <p:animEffect transition="in" filter="wipe(up)">
                                      <p:cBhvr>
                                        <p:cTn id="16" dur="500"/>
                                        <p:tgtEl>
                                          <p:spTgt spid="12288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2888"/>
                                        </p:tgtEl>
                                        <p:attrNameLst>
                                          <p:attrName>style.visibility</p:attrName>
                                        </p:attrNameLst>
                                      </p:cBhvr>
                                      <p:to>
                                        <p:strVal val="visible"/>
                                      </p:to>
                                    </p:set>
                                    <p:animEffect transition="in" filter="dissolve">
                                      <p:cBhvr>
                                        <p:cTn id="21" dur="500"/>
                                        <p:tgtEl>
                                          <p:spTgt spid="12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87" grpId="0" animBg="1" autoUpdateAnimBg="0"/>
      <p:bldP spid="122888"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116440" y="841512"/>
            <a:ext cx="4316412" cy="5943600"/>
            <a:chOff x="2993" y="614"/>
            <a:chExt cx="2579" cy="3300"/>
          </a:xfrm>
        </p:grpSpPr>
        <p:pic>
          <p:nvPicPr>
            <p:cNvPr id="119816" name="Picture 8" descr="de_vise_mand_fra_osterland"/>
            <p:cNvPicPr>
              <a:picLocks noChangeAspect="1" noChangeArrowheads="1"/>
            </p:cNvPicPr>
            <p:nvPr/>
          </p:nvPicPr>
          <p:blipFill>
            <a:blip r:embed="rId2" cstate="print">
              <a:lum contrast="40000"/>
            </a:blip>
            <a:srcRect r="3443"/>
            <a:stretch>
              <a:fillRect/>
            </a:stretch>
          </p:blipFill>
          <p:spPr bwMode="auto">
            <a:xfrm>
              <a:off x="2993" y="614"/>
              <a:ext cx="2565" cy="3292"/>
            </a:xfrm>
            <a:prstGeom prst="rect">
              <a:avLst/>
            </a:prstGeom>
            <a:noFill/>
          </p:spPr>
        </p:pic>
        <p:sp>
          <p:nvSpPr>
            <p:cNvPr id="119819" name="Text Box 11"/>
            <p:cNvSpPr txBox="1">
              <a:spLocks noChangeArrowheads="1"/>
            </p:cNvSpPr>
            <p:nvPr/>
          </p:nvSpPr>
          <p:spPr bwMode="auto">
            <a:xfrm>
              <a:off x="3172" y="3681"/>
              <a:ext cx="2400" cy="233"/>
            </a:xfrm>
            <a:prstGeom prst="rect">
              <a:avLst/>
            </a:prstGeom>
            <a:noFill/>
            <a:ln w="9525">
              <a:noFill/>
              <a:miter lim="800000"/>
              <a:headEnd/>
              <a:tailEnd/>
            </a:ln>
            <a:effectLst/>
          </p:spPr>
          <p:txBody>
            <a:bodyPr wrap="square">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www.effata.dk/bibelbilleder/en_vis.asp?mater=25</a:t>
              </a:r>
              <a:r>
                <a:rPr lang="en-US" dirty="0"/>
                <a:t> </a:t>
              </a:r>
            </a:p>
          </p:txBody>
        </p:sp>
      </p:grpSp>
      <p:sp>
        <p:nvSpPr>
          <p:cNvPr id="119821" name="Text Box 13"/>
          <p:cNvSpPr txBox="1">
            <a:spLocks noChangeArrowheads="1"/>
          </p:cNvSpPr>
          <p:nvPr/>
        </p:nvSpPr>
        <p:spPr bwMode="auto">
          <a:xfrm>
            <a:off x="4489174" y="1978025"/>
            <a:ext cx="4731026" cy="3203575"/>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FF0000"/>
                </a:solidFill>
                <a:latin typeface="Tahoma" pitchFamily="34" charset="0"/>
                <a:cs typeface="Times New Roman" pitchFamily="18" charset="0"/>
              </a:rPr>
              <a:t>A.</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Matthew 1:18</a:t>
            </a:r>
          </a:p>
          <a:p>
            <a:pPr>
              <a:spcBef>
                <a:spcPct val="50000"/>
              </a:spcBef>
            </a:pPr>
            <a:r>
              <a:rPr lang="en-US" sz="3600" b="1" dirty="0">
                <a:solidFill>
                  <a:srgbClr val="FF0000"/>
                </a:solidFill>
                <a:latin typeface="Tahoma" pitchFamily="34" charset="0"/>
                <a:cs typeface="Times New Roman" pitchFamily="18" charset="0"/>
              </a:rPr>
              <a:t>B.</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Matthew 2:1-2,11</a:t>
            </a:r>
          </a:p>
          <a:p>
            <a:pPr>
              <a:spcBef>
                <a:spcPct val="50000"/>
              </a:spcBef>
            </a:pPr>
            <a:r>
              <a:rPr lang="en-US" sz="3600" b="1" dirty="0">
                <a:solidFill>
                  <a:srgbClr val="FF0000"/>
                </a:solidFill>
                <a:latin typeface="Tahoma" pitchFamily="34" charset="0"/>
                <a:cs typeface="Times New Roman" pitchFamily="18" charset="0"/>
              </a:rPr>
              <a:t>C.</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Luke 2:15-16</a:t>
            </a:r>
          </a:p>
          <a:p>
            <a:pPr>
              <a:spcBef>
                <a:spcPct val="50000"/>
              </a:spcBef>
            </a:pPr>
            <a:r>
              <a:rPr lang="en-US" sz="3600" b="1" dirty="0">
                <a:solidFill>
                  <a:srgbClr val="FF0000"/>
                </a:solidFill>
                <a:latin typeface="Tahoma" pitchFamily="34" charset="0"/>
                <a:cs typeface="Times New Roman" pitchFamily="18" charset="0"/>
              </a:rPr>
              <a:t>D.</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Luke 2:25-32</a:t>
            </a:r>
            <a:r>
              <a:rPr lang="en-US" sz="4000" dirty="0">
                <a:latin typeface="Tahoma" pitchFamily="34" charset="0"/>
                <a:cs typeface="Times New Roman" pitchFamily="18" charset="0"/>
              </a:rPr>
              <a:t>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#6</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wipe(up)">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utoUpdateAnimBg="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20835"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20836"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20837"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20838"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B</a:t>
            </a:r>
          </a:p>
        </p:txBody>
      </p:sp>
      <p:sp>
        <p:nvSpPr>
          <p:cNvPr id="120839" name="Text Box 7"/>
          <p:cNvSpPr txBox="1">
            <a:spLocks noChangeArrowheads="1"/>
          </p:cNvSpPr>
          <p:nvPr/>
        </p:nvSpPr>
        <p:spPr bwMode="auto">
          <a:xfrm>
            <a:off x="228600" y="230865"/>
            <a:ext cx="8729663" cy="6440225"/>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4500"/>
              </a:lnSpc>
            </a:pPr>
            <a:r>
              <a:rPr lang="en-US" sz="4000" b="1" u="sng" dirty="0" smtClean="0">
                <a:solidFill>
                  <a:srgbClr val="00004C"/>
                </a:solidFill>
                <a:latin typeface="Times New Roman" pitchFamily="18" charset="0"/>
                <a:cs typeface="Times New Roman" pitchFamily="18" charset="0"/>
              </a:rPr>
              <a:t>Matthew 2:1</a:t>
            </a:r>
            <a:r>
              <a:rPr lang="en-US" sz="4000" dirty="0" smtClean="0">
                <a:solidFill>
                  <a:srgbClr val="00004C"/>
                </a:solidFill>
                <a:latin typeface="Times New Roman" pitchFamily="18" charset="0"/>
                <a:cs typeface="Times New Roman" pitchFamily="18" charset="0"/>
              </a:rPr>
              <a:t>  Now when Jesus was born in Bethlehem of Judaea in the days of Herod the king, behold, there came    wise men from the east to Jerusalem,                </a:t>
            </a:r>
            <a:r>
              <a:rPr lang="en-US" sz="4000" baseline="30000" dirty="0" smtClean="0">
                <a:solidFill>
                  <a:srgbClr val="00004C"/>
                </a:solidFill>
                <a:latin typeface="Times New Roman" pitchFamily="18" charset="0"/>
                <a:cs typeface="Times New Roman" pitchFamily="18" charset="0"/>
              </a:rPr>
              <a:t>2</a:t>
            </a:r>
            <a:r>
              <a:rPr lang="en-US" sz="4000" dirty="0" smtClean="0">
                <a:solidFill>
                  <a:srgbClr val="00004C"/>
                </a:solidFill>
                <a:latin typeface="Times New Roman" pitchFamily="18" charset="0"/>
                <a:cs typeface="Times New Roman" pitchFamily="18" charset="0"/>
              </a:rPr>
              <a:t>  Saying, Where is he that is born King of the Jews? for we have seen his star in the east, and are come to worship him … </a:t>
            </a:r>
            <a:r>
              <a:rPr lang="en-US" sz="4000" baseline="30000" dirty="0" smtClean="0">
                <a:solidFill>
                  <a:srgbClr val="00004C"/>
                </a:solidFill>
                <a:latin typeface="Times New Roman" pitchFamily="18" charset="0"/>
                <a:cs typeface="Times New Roman" pitchFamily="18" charset="0"/>
              </a:rPr>
              <a:t>11</a:t>
            </a:r>
            <a:r>
              <a:rPr lang="en-US" sz="4000" dirty="0" smtClean="0">
                <a:solidFill>
                  <a:srgbClr val="00004C"/>
                </a:solidFill>
                <a:latin typeface="Times New Roman" pitchFamily="18" charset="0"/>
                <a:cs typeface="Times New Roman" pitchFamily="18" charset="0"/>
              </a:rPr>
              <a:t> And when they were come into the house, they saw the young child with Mary his mother, and fell down, and worshipped him …</a:t>
            </a:r>
            <a:endParaRPr lang="en-US" sz="4000" dirty="0">
              <a:solidFill>
                <a:srgbClr val="00004C"/>
              </a:solidFill>
              <a:latin typeface="Times New Roman" pitchFamily="18" charset="0"/>
              <a:cs typeface="Times New Roman" pitchFamily="18" charset="0"/>
            </a:endParaRPr>
          </a:p>
        </p:txBody>
      </p:sp>
      <p:sp>
        <p:nvSpPr>
          <p:cNvPr id="120840"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anim calcmode="lin" valueType="num">
                                      <p:cBhvr>
                                        <p:cTn id="7" dur="500" fill="hold"/>
                                        <p:tgtEl>
                                          <p:spTgt spid="120838"/>
                                        </p:tgtEl>
                                        <p:attrNameLst>
                                          <p:attrName>ppt_w</p:attrName>
                                        </p:attrNameLst>
                                      </p:cBhvr>
                                      <p:tavLst>
                                        <p:tav tm="0">
                                          <p:val>
                                            <p:strVal val="4*#ppt_w"/>
                                          </p:val>
                                        </p:tav>
                                        <p:tav tm="100000">
                                          <p:val>
                                            <p:strVal val="#ppt_w"/>
                                          </p:val>
                                        </p:tav>
                                      </p:tavLst>
                                    </p:anim>
                                    <p:anim calcmode="lin" valueType="num">
                                      <p:cBhvr>
                                        <p:cTn id="8" dur="500" fill="hold"/>
                                        <p:tgtEl>
                                          <p:spTgt spid="120838"/>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0839"/>
                                        </p:tgtEl>
                                        <p:attrNameLst>
                                          <p:attrName>style.visibility</p:attrName>
                                        </p:attrNameLst>
                                      </p:cBhvr>
                                      <p:to>
                                        <p:strVal val="visible"/>
                                      </p:to>
                                    </p:set>
                                    <p:animEffect transition="in" filter="wipe(up)">
                                      <p:cBhvr>
                                        <p:cTn id="16" dur="500"/>
                                        <p:tgtEl>
                                          <p:spTgt spid="12083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0840"/>
                                        </p:tgtEl>
                                        <p:attrNameLst>
                                          <p:attrName>style.visibility</p:attrName>
                                        </p:attrNameLst>
                                      </p:cBhvr>
                                      <p:to>
                                        <p:strVal val="visible"/>
                                      </p:to>
                                    </p:set>
                                    <p:animEffect transition="in" filter="dissolve">
                                      <p:cBhvr>
                                        <p:cTn id="21" dur="5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P spid="120839" grpId="0" animBg="1" autoUpdateAnimBg="0"/>
      <p:bldP spid="120840"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103119" y="834887"/>
            <a:ext cx="4561647" cy="5950021"/>
            <a:chOff x="90" y="648"/>
            <a:chExt cx="2715" cy="3301"/>
          </a:xfrm>
        </p:grpSpPr>
        <p:pic>
          <p:nvPicPr>
            <p:cNvPr id="123915" name="Picture 11" descr="fodvaskningen"/>
            <p:cNvPicPr>
              <a:picLocks noChangeAspect="1" noChangeArrowheads="1"/>
            </p:cNvPicPr>
            <p:nvPr/>
          </p:nvPicPr>
          <p:blipFill>
            <a:blip r:embed="rId2" cstate="print">
              <a:lum contrast="40000"/>
            </a:blip>
            <a:srcRect r="2832"/>
            <a:stretch>
              <a:fillRect/>
            </a:stretch>
          </p:blipFill>
          <p:spPr bwMode="auto">
            <a:xfrm>
              <a:off x="90" y="648"/>
              <a:ext cx="2715" cy="3240"/>
            </a:xfrm>
            <a:prstGeom prst="rect">
              <a:avLst/>
            </a:prstGeom>
            <a:noFill/>
          </p:spPr>
        </p:pic>
        <p:sp>
          <p:nvSpPr>
            <p:cNvPr id="123918" name="Text Box 14"/>
            <p:cNvSpPr txBox="1">
              <a:spLocks noChangeArrowheads="1"/>
            </p:cNvSpPr>
            <p:nvPr/>
          </p:nvSpPr>
          <p:spPr bwMode="auto">
            <a:xfrm>
              <a:off x="304" y="3776"/>
              <a:ext cx="2496" cy="173"/>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www.effata.dk/bibelbilleder/en_vis.asp?mater=51</a:t>
              </a:r>
              <a:r>
                <a:rPr lang="en-US" sz="1200" dirty="0"/>
                <a:t> </a:t>
              </a:r>
            </a:p>
          </p:txBody>
        </p:sp>
      </p:grpSp>
      <p:sp>
        <p:nvSpPr>
          <p:cNvPr id="123920" name="Text Box 16"/>
          <p:cNvSpPr txBox="1">
            <a:spLocks noChangeArrowheads="1"/>
          </p:cNvSpPr>
          <p:nvPr/>
        </p:nvSpPr>
        <p:spPr bwMode="auto">
          <a:xfrm>
            <a:off x="4681328" y="1981200"/>
            <a:ext cx="4489174" cy="3444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32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10:14</a:t>
            </a:r>
          </a:p>
          <a:p>
            <a:pPr>
              <a:spcBef>
                <a:spcPct val="50000"/>
              </a:spcBef>
            </a:pPr>
            <a:r>
              <a:rPr lang="en-US" sz="4000" b="1" dirty="0">
                <a:solidFill>
                  <a:srgbClr val="FF0000"/>
                </a:solidFill>
                <a:latin typeface="Tahoma" pitchFamily="34" charset="0"/>
                <a:cs typeface="Times New Roman" pitchFamily="18" charset="0"/>
              </a:rPr>
              <a:t>B.</a:t>
            </a:r>
            <a:r>
              <a:rPr lang="en-US" sz="32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5:22</a:t>
            </a:r>
          </a:p>
          <a:p>
            <a:pPr>
              <a:spcBef>
                <a:spcPct val="50000"/>
              </a:spcBef>
            </a:pPr>
            <a:r>
              <a:rPr lang="en-US" sz="4000" b="1" dirty="0">
                <a:solidFill>
                  <a:srgbClr val="FF0000"/>
                </a:solidFill>
                <a:latin typeface="Tahoma" pitchFamily="34" charset="0"/>
                <a:cs typeface="Times New Roman" pitchFamily="18" charset="0"/>
              </a:rPr>
              <a:t>C.</a:t>
            </a:r>
            <a:r>
              <a:rPr lang="en-US" sz="32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7:37-38</a:t>
            </a:r>
          </a:p>
          <a:p>
            <a:pPr>
              <a:spcBef>
                <a:spcPct val="50000"/>
              </a:spcBef>
            </a:pPr>
            <a:r>
              <a:rPr lang="en-US" sz="4000" b="1" dirty="0">
                <a:solidFill>
                  <a:srgbClr val="FF0000"/>
                </a:solidFill>
                <a:latin typeface="Tahoma" pitchFamily="34" charset="0"/>
                <a:cs typeface="Times New Roman" pitchFamily="18" charset="0"/>
              </a:rPr>
              <a:t>D.</a:t>
            </a:r>
            <a:r>
              <a:rPr lang="en-US" sz="32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13:4-5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#7</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920"/>
                                        </p:tgtEl>
                                        <p:attrNameLst>
                                          <p:attrName>style.visibility</p:attrName>
                                        </p:attrNameLst>
                                      </p:cBhvr>
                                      <p:to>
                                        <p:strVal val="visible"/>
                                      </p:to>
                                    </p:set>
                                    <p:animEffect transition="in" filter="wipe(up)">
                                      <p:cBhvr>
                                        <p:cTn id="7" dur="500"/>
                                        <p:tgtEl>
                                          <p:spTgt spid="123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0" grpId="0"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24931"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24932"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24933"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24934"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D</a:t>
            </a:r>
          </a:p>
        </p:txBody>
      </p:sp>
      <p:sp>
        <p:nvSpPr>
          <p:cNvPr id="124935" name="Text Box 7"/>
          <p:cNvSpPr txBox="1">
            <a:spLocks noChangeArrowheads="1"/>
          </p:cNvSpPr>
          <p:nvPr/>
        </p:nvSpPr>
        <p:spPr bwMode="auto">
          <a:xfrm>
            <a:off x="186983" y="301488"/>
            <a:ext cx="8758237" cy="6299160"/>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6100"/>
              </a:lnSpc>
            </a:pPr>
            <a:r>
              <a:rPr lang="en-US" sz="4800" b="1" u="sng" dirty="0" smtClean="0">
                <a:solidFill>
                  <a:srgbClr val="00004C"/>
                </a:solidFill>
                <a:latin typeface="Times New Roman" pitchFamily="18" charset="0"/>
                <a:cs typeface="Times New Roman" pitchFamily="18" charset="0"/>
              </a:rPr>
              <a:t>John 13:4</a:t>
            </a:r>
            <a:r>
              <a:rPr lang="en-US" sz="4800" dirty="0" smtClean="0">
                <a:solidFill>
                  <a:srgbClr val="00004C"/>
                </a:solidFill>
                <a:latin typeface="Times New Roman" pitchFamily="18" charset="0"/>
                <a:cs typeface="Times New Roman" pitchFamily="18" charset="0"/>
              </a:rPr>
              <a:t> He riseth from supper, and laid aside his garments; and took a towel, and girded himself.   </a:t>
            </a:r>
            <a:r>
              <a:rPr lang="en-US" sz="4800" baseline="30000" dirty="0" smtClean="0">
                <a:solidFill>
                  <a:srgbClr val="00004C"/>
                </a:solidFill>
                <a:latin typeface="Times New Roman" pitchFamily="18" charset="0"/>
                <a:cs typeface="Times New Roman" pitchFamily="18" charset="0"/>
              </a:rPr>
              <a:t>5</a:t>
            </a:r>
            <a:r>
              <a:rPr lang="en-US" sz="4800" dirty="0" smtClean="0">
                <a:solidFill>
                  <a:srgbClr val="00004C"/>
                </a:solidFill>
                <a:latin typeface="Times New Roman" pitchFamily="18" charset="0"/>
                <a:cs typeface="Times New Roman" pitchFamily="18" charset="0"/>
              </a:rPr>
              <a:t> After that he </a:t>
            </a:r>
            <a:r>
              <a:rPr lang="en-US" sz="4800" dirty="0" err="1" smtClean="0">
                <a:solidFill>
                  <a:srgbClr val="00004C"/>
                </a:solidFill>
                <a:latin typeface="Times New Roman" pitchFamily="18" charset="0"/>
                <a:cs typeface="Times New Roman" pitchFamily="18" charset="0"/>
              </a:rPr>
              <a:t>poureth</a:t>
            </a:r>
            <a:r>
              <a:rPr lang="en-US" sz="4800" dirty="0" smtClean="0">
                <a:solidFill>
                  <a:srgbClr val="00004C"/>
                </a:solidFill>
                <a:latin typeface="Times New Roman" pitchFamily="18" charset="0"/>
                <a:cs typeface="Times New Roman" pitchFamily="18" charset="0"/>
              </a:rPr>
              <a:t> water into a </a:t>
            </a:r>
            <a:r>
              <a:rPr lang="en-US" sz="4800" dirty="0" err="1" smtClean="0">
                <a:solidFill>
                  <a:srgbClr val="00004C"/>
                </a:solidFill>
                <a:latin typeface="Times New Roman" pitchFamily="18" charset="0"/>
                <a:cs typeface="Times New Roman" pitchFamily="18" charset="0"/>
              </a:rPr>
              <a:t>bason</a:t>
            </a:r>
            <a:r>
              <a:rPr lang="en-US" sz="4800" dirty="0" smtClean="0">
                <a:solidFill>
                  <a:srgbClr val="00004C"/>
                </a:solidFill>
                <a:latin typeface="Times New Roman" pitchFamily="18" charset="0"/>
                <a:cs typeface="Times New Roman" pitchFamily="18" charset="0"/>
              </a:rPr>
              <a:t>, and began to wash the disciples’ feet, and to wipe them with the towel wherewith he was girded.</a:t>
            </a:r>
          </a:p>
        </p:txBody>
      </p:sp>
      <p:sp>
        <p:nvSpPr>
          <p:cNvPr id="124936"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 calcmode="lin" valueType="num">
                                      <p:cBhvr>
                                        <p:cTn id="7" dur="500" fill="hold"/>
                                        <p:tgtEl>
                                          <p:spTgt spid="124934"/>
                                        </p:tgtEl>
                                        <p:attrNameLst>
                                          <p:attrName>ppt_w</p:attrName>
                                        </p:attrNameLst>
                                      </p:cBhvr>
                                      <p:tavLst>
                                        <p:tav tm="0">
                                          <p:val>
                                            <p:strVal val="4*#ppt_w"/>
                                          </p:val>
                                        </p:tav>
                                        <p:tav tm="100000">
                                          <p:val>
                                            <p:strVal val="#ppt_w"/>
                                          </p:val>
                                        </p:tav>
                                      </p:tavLst>
                                    </p:anim>
                                    <p:anim calcmode="lin" valueType="num">
                                      <p:cBhvr>
                                        <p:cTn id="8" dur="500" fill="hold"/>
                                        <p:tgtEl>
                                          <p:spTgt spid="124934"/>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4935"/>
                                        </p:tgtEl>
                                        <p:attrNameLst>
                                          <p:attrName>style.visibility</p:attrName>
                                        </p:attrNameLst>
                                      </p:cBhvr>
                                      <p:to>
                                        <p:strVal val="visible"/>
                                      </p:to>
                                    </p:set>
                                    <p:animEffect transition="in" filter="wipe(up)">
                                      <p:cBhvr>
                                        <p:cTn id="16" dur="500"/>
                                        <p:tgtEl>
                                          <p:spTgt spid="1249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4936"/>
                                        </p:tgtEl>
                                        <p:attrNameLst>
                                          <p:attrName>style.visibility</p:attrName>
                                        </p:attrNameLst>
                                      </p:cBhvr>
                                      <p:to>
                                        <p:strVal val="visible"/>
                                      </p:to>
                                    </p:set>
                                    <p:animEffect transition="in" filter="dissolve">
                                      <p:cBhvr>
                                        <p:cTn id="21"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animBg="1" autoUpdateAnimBg="0"/>
      <p:bldP spid="12493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13573" y="707451"/>
            <a:ext cx="4868478" cy="5988053"/>
            <a:chOff x="213573" y="445395"/>
            <a:chExt cx="4868478" cy="5988053"/>
          </a:xfrm>
        </p:grpSpPr>
        <p:pic>
          <p:nvPicPr>
            <p:cNvPr id="20482" name="Picture 2" descr="http://effata.dk/bibelbilleder/billederne/Arken_bygges.jpg"/>
            <p:cNvPicPr>
              <a:picLocks noChangeAspect="1" noChangeArrowheads="1"/>
            </p:cNvPicPr>
            <p:nvPr/>
          </p:nvPicPr>
          <p:blipFill>
            <a:blip r:embed="rId2" cstate="print">
              <a:clrChange>
                <a:clrFrom>
                  <a:srgbClr val="FCF5E3"/>
                </a:clrFrom>
                <a:clrTo>
                  <a:srgbClr val="FCF5E3">
                    <a:alpha val="0"/>
                  </a:srgbClr>
                </a:clrTo>
              </a:clrChange>
              <a:lum contrast="40000"/>
            </a:blip>
            <a:srcRect/>
            <a:stretch>
              <a:fillRect/>
            </a:stretch>
          </p:blipFill>
          <p:spPr bwMode="auto">
            <a:xfrm>
              <a:off x="213573" y="445395"/>
              <a:ext cx="4868478" cy="5943600"/>
            </a:xfrm>
            <a:prstGeom prst="rect">
              <a:avLst/>
            </a:prstGeom>
            <a:noFill/>
          </p:spPr>
        </p:pic>
        <p:sp>
          <p:nvSpPr>
            <p:cNvPr id="5" name="TextBox 4"/>
            <p:cNvSpPr txBox="1"/>
            <p:nvPr/>
          </p:nvSpPr>
          <p:spPr>
            <a:xfrm>
              <a:off x="2125017" y="6187227"/>
              <a:ext cx="2895600" cy="246221"/>
            </a:xfrm>
            <a:prstGeom prst="rect">
              <a:avLst/>
            </a:prstGeom>
            <a:noFill/>
          </p:spPr>
          <p:txBody>
            <a:bodyPr wrap="square" rtlCol="0">
              <a:spAutoFit/>
            </a:bodyPr>
            <a:lstStyle/>
            <a:p>
              <a:r>
                <a:rPr lang="en-US" sz="1000" dirty="0" smtClean="0"/>
                <a:t>http://effatha.dk/bibelbilleder/en_vis.asp?mater=4</a:t>
              </a:r>
              <a:endParaRPr lang="en-US" sz="1000" dirty="0"/>
            </a:p>
          </p:txBody>
        </p:sp>
      </p:grpSp>
      <p:sp>
        <p:nvSpPr>
          <p:cNvPr id="10" name="TextBox 9"/>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#1</a:t>
            </a:r>
            <a:endParaRPr lang="en-US" sz="4800" b="1" dirty="0">
              <a:solidFill>
                <a:srgbClr val="C00000"/>
              </a:solidFill>
            </a:endParaRPr>
          </a:p>
        </p:txBody>
      </p:sp>
      <p:sp>
        <p:nvSpPr>
          <p:cNvPr id="11" name="Text Box 12"/>
          <p:cNvSpPr txBox="1">
            <a:spLocks noChangeArrowheads="1"/>
          </p:cNvSpPr>
          <p:nvPr/>
        </p:nvSpPr>
        <p:spPr bwMode="auto">
          <a:xfrm>
            <a:off x="5105400" y="1877094"/>
            <a:ext cx="38862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2-3</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6-9</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10-11</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12-13</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102704" y="993086"/>
            <a:ext cx="4351853" cy="5772150"/>
            <a:chOff x="3044" y="684"/>
            <a:chExt cx="2626" cy="3390"/>
          </a:xfrm>
        </p:grpSpPr>
        <p:pic>
          <p:nvPicPr>
            <p:cNvPr id="125960" name="Picture 8" descr="forklarelsen"/>
            <p:cNvPicPr>
              <a:picLocks noChangeAspect="1" noChangeArrowheads="1"/>
            </p:cNvPicPr>
            <p:nvPr/>
          </p:nvPicPr>
          <p:blipFill>
            <a:blip r:embed="rId2" cstate="print">
              <a:clrChange>
                <a:clrFrom>
                  <a:srgbClr val="FFF3E0"/>
                </a:clrFrom>
                <a:clrTo>
                  <a:srgbClr val="FFF3E0">
                    <a:alpha val="0"/>
                  </a:srgbClr>
                </a:clrTo>
              </a:clrChange>
              <a:lum bright="-10000" contrast="20000"/>
            </a:blip>
            <a:srcRect/>
            <a:stretch>
              <a:fillRect/>
            </a:stretch>
          </p:blipFill>
          <p:spPr bwMode="auto">
            <a:xfrm>
              <a:off x="3044" y="684"/>
              <a:ext cx="2626" cy="3231"/>
            </a:xfrm>
            <a:prstGeom prst="rect">
              <a:avLst/>
            </a:prstGeom>
            <a:noFill/>
          </p:spPr>
        </p:pic>
        <p:sp>
          <p:nvSpPr>
            <p:cNvPr id="125963" name="Text Box 11"/>
            <p:cNvSpPr txBox="1">
              <a:spLocks noChangeArrowheads="1"/>
            </p:cNvSpPr>
            <p:nvPr/>
          </p:nvSpPr>
          <p:spPr bwMode="auto">
            <a:xfrm>
              <a:off x="3156" y="3786"/>
              <a:ext cx="2496" cy="288"/>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www.effata.dk/bibelbilleder/en_vis.asp?mater=44</a:t>
              </a:r>
              <a:r>
                <a:rPr lang="en-US" dirty="0"/>
                <a:t> </a:t>
              </a:r>
            </a:p>
          </p:txBody>
        </p:sp>
      </p:grpSp>
      <p:sp>
        <p:nvSpPr>
          <p:cNvPr id="125965" name="Text Box 13"/>
          <p:cNvSpPr txBox="1">
            <a:spLocks noChangeArrowheads="1"/>
          </p:cNvSpPr>
          <p:nvPr/>
        </p:nvSpPr>
        <p:spPr bwMode="auto">
          <a:xfrm>
            <a:off x="4495800" y="1978025"/>
            <a:ext cx="4757530" cy="3477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a:t>
            </a:r>
            <a:r>
              <a:rPr lang="en-US" sz="4000" dirty="0" smtClean="0">
                <a:latin typeface="Tahoma" pitchFamily="34" charset="0"/>
                <a:cs typeface="Times New Roman" pitchFamily="18" charset="0"/>
              </a:rPr>
              <a:t>17:1-3</a:t>
            </a:r>
            <a:endParaRPr lang="en-US" sz="4000" dirty="0">
              <a:latin typeface="Tahoma" pitchFamily="34" charset="0"/>
              <a:cs typeface="Times New Roman" pitchFamily="18" charset="0"/>
            </a:endParaRP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6:46</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4:5</a:t>
            </a: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6:15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#8</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5965"/>
                                        </p:tgtEl>
                                        <p:attrNameLst>
                                          <p:attrName>style.visibility</p:attrName>
                                        </p:attrNameLst>
                                      </p:cBhvr>
                                      <p:to>
                                        <p:strVal val="visible"/>
                                      </p:to>
                                    </p:set>
                                    <p:animEffect transition="in" filter="wipe(up)">
                                      <p:cBhvr>
                                        <p:cTn id="7" dur="500"/>
                                        <p:tgtEl>
                                          <p:spTgt spid="12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5" grpId="0"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26979"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26980"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26981"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26982"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A</a:t>
            </a:r>
          </a:p>
        </p:txBody>
      </p:sp>
      <p:sp>
        <p:nvSpPr>
          <p:cNvPr id="126983" name="Text Box 7"/>
          <p:cNvSpPr txBox="1">
            <a:spLocks noChangeArrowheads="1"/>
          </p:cNvSpPr>
          <p:nvPr/>
        </p:nvSpPr>
        <p:spPr bwMode="auto">
          <a:xfrm>
            <a:off x="228600" y="245994"/>
            <a:ext cx="8729663" cy="6396175"/>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5500"/>
              </a:lnSpc>
            </a:pPr>
            <a:r>
              <a:rPr lang="en-US" sz="4400" b="1" u="sng" dirty="0" smtClean="0">
                <a:solidFill>
                  <a:srgbClr val="00004C"/>
                </a:solidFill>
                <a:latin typeface="Times New Roman" pitchFamily="18" charset="0"/>
                <a:cs typeface="Times New Roman" pitchFamily="18" charset="0"/>
              </a:rPr>
              <a:t>Matthew 17:1</a:t>
            </a:r>
            <a:r>
              <a:rPr lang="en-US" sz="4400" dirty="0" smtClean="0">
                <a:solidFill>
                  <a:srgbClr val="00004C"/>
                </a:solidFill>
                <a:latin typeface="Times New Roman" pitchFamily="18" charset="0"/>
                <a:cs typeface="Times New Roman" pitchFamily="18" charset="0"/>
              </a:rPr>
              <a:t> And after six days Jesus taketh Peter, James, and John his brother, and bringeth them up into an high mountain apart, </a:t>
            </a:r>
            <a:r>
              <a:rPr lang="en-US" sz="4400" baseline="30000" dirty="0" smtClean="0">
                <a:solidFill>
                  <a:srgbClr val="00004C"/>
                </a:solidFill>
                <a:latin typeface="Times New Roman" pitchFamily="18" charset="0"/>
                <a:cs typeface="Times New Roman" pitchFamily="18" charset="0"/>
              </a:rPr>
              <a:t>2</a:t>
            </a:r>
            <a:r>
              <a:rPr lang="en-US" sz="4400" dirty="0" smtClean="0">
                <a:solidFill>
                  <a:srgbClr val="00004C"/>
                </a:solidFill>
                <a:latin typeface="Times New Roman" pitchFamily="18" charset="0"/>
                <a:cs typeface="Times New Roman" pitchFamily="18" charset="0"/>
              </a:rPr>
              <a:t> And was transfigured before them: and his face did shine as the sun, and his raiment was white as the light. </a:t>
            </a:r>
            <a:r>
              <a:rPr lang="en-US" sz="4400" baseline="30000" dirty="0" smtClean="0">
                <a:solidFill>
                  <a:srgbClr val="00004C"/>
                </a:solidFill>
                <a:latin typeface="Times New Roman" pitchFamily="18" charset="0"/>
                <a:cs typeface="Times New Roman" pitchFamily="18" charset="0"/>
              </a:rPr>
              <a:t>3</a:t>
            </a:r>
            <a:r>
              <a:rPr lang="en-US" sz="4400" dirty="0" smtClean="0">
                <a:solidFill>
                  <a:srgbClr val="00004C"/>
                </a:solidFill>
                <a:latin typeface="Times New Roman" pitchFamily="18" charset="0"/>
                <a:cs typeface="Times New Roman" pitchFamily="18" charset="0"/>
              </a:rPr>
              <a:t> And, behold, there appeared unto them Moses and Elias talking with him. </a:t>
            </a:r>
          </a:p>
        </p:txBody>
      </p:sp>
      <p:sp>
        <p:nvSpPr>
          <p:cNvPr id="126984"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anim calcmode="lin" valueType="num">
                                      <p:cBhvr>
                                        <p:cTn id="7" dur="500" fill="hold"/>
                                        <p:tgtEl>
                                          <p:spTgt spid="126982"/>
                                        </p:tgtEl>
                                        <p:attrNameLst>
                                          <p:attrName>ppt_w</p:attrName>
                                        </p:attrNameLst>
                                      </p:cBhvr>
                                      <p:tavLst>
                                        <p:tav tm="0">
                                          <p:val>
                                            <p:strVal val="4*#ppt_w"/>
                                          </p:val>
                                        </p:tav>
                                        <p:tav tm="100000">
                                          <p:val>
                                            <p:strVal val="#ppt_w"/>
                                          </p:val>
                                        </p:tav>
                                      </p:tavLst>
                                    </p:anim>
                                    <p:anim calcmode="lin" valueType="num">
                                      <p:cBhvr>
                                        <p:cTn id="8" dur="500" fill="hold"/>
                                        <p:tgtEl>
                                          <p:spTgt spid="126982"/>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6983"/>
                                        </p:tgtEl>
                                        <p:attrNameLst>
                                          <p:attrName>style.visibility</p:attrName>
                                        </p:attrNameLst>
                                      </p:cBhvr>
                                      <p:to>
                                        <p:strVal val="visible"/>
                                      </p:to>
                                    </p:set>
                                    <p:animEffect transition="in" filter="wipe(up)">
                                      <p:cBhvr>
                                        <p:cTn id="16" dur="500"/>
                                        <p:tgtEl>
                                          <p:spTgt spid="12698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6984"/>
                                        </p:tgtEl>
                                        <p:attrNameLst>
                                          <p:attrName>style.visibility</p:attrName>
                                        </p:attrNameLst>
                                      </p:cBhvr>
                                      <p:to>
                                        <p:strVal val="visible"/>
                                      </p:to>
                                    </p:set>
                                    <p:animEffect transition="in" filter="dissolve">
                                      <p:cBhvr>
                                        <p:cTn id="21" dur="500"/>
                                        <p:tgtEl>
                                          <p:spTgt spid="126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6983" grpId="0" animBg="1" autoUpdateAnimBg="0"/>
      <p:bldP spid="126984"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146396" y="861390"/>
            <a:ext cx="4413099" cy="5894594"/>
            <a:chOff x="159" y="624"/>
            <a:chExt cx="2602" cy="3436"/>
          </a:xfrm>
        </p:grpSpPr>
        <p:pic>
          <p:nvPicPr>
            <p:cNvPr id="128008" name="Picture 8" descr="fortabte_son_hjem"/>
            <p:cNvPicPr>
              <a:picLocks noChangeAspect="1" noChangeArrowheads="1"/>
            </p:cNvPicPr>
            <p:nvPr/>
          </p:nvPicPr>
          <p:blipFill>
            <a:blip r:embed="rId2" cstate="print">
              <a:lum contrast="40000"/>
            </a:blip>
            <a:srcRect l="2356"/>
            <a:stretch>
              <a:fillRect/>
            </a:stretch>
          </p:blipFill>
          <p:spPr bwMode="auto">
            <a:xfrm>
              <a:off x="159" y="624"/>
              <a:ext cx="2594" cy="3312"/>
            </a:xfrm>
            <a:prstGeom prst="rect">
              <a:avLst/>
            </a:prstGeom>
            <a:noFill/>
          </p:spPr>
        </p:pic>
        <p:sp>
          <p:nvSpPr>
            <p:cNvPr id="128010" name="Text Box 10"/>
            <p:cNvSpPr txBox="1">
              <a:spLocks noChangeArrowheads="1"/>
            </p:cNvSpPr>
            <p:nvPr/>
          </p:nvSpPr>
          <p:spPr bwMode="auto">
            <a:xfrm>
              <a:off x="457" y="3772"/>
              <a:ext cx="2304" cy="288"/>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www.effata.dk/bibelbilleder/en_vis.asp?mater=39</a:t>
              </a:r>
              <a:r>
                <a:rPr lang="en-US" dirty="0"/>
                <a:t> </a:t>
              </a:r>
            </a:p>
          </p:txBody>
        </p:sp>
      </p:grpSp>
      <p:sp>
        <p:nvSpPr>
          <p:cNvPr id="128013" name="Text Box 13"/>
          <p:cNvSpPr txBox="1">
            <a:spLocks noChangeArrowheads="1"/>
          </p:cNvSpPr>
          <p:nvPr/>
        </p:nvSpPr>
        <p:spPr bwMode="auto">
          <a:xfrm>
            <a:off x="4668076" y="1981200"/>
            <a:ext cx="4422913" cy="3444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10:30-37</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15:3-7</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15:11-32</a:t>
            </a: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16:19-31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#9</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013"/>
                                        </p:tgtEl>
                                        <p:attrNameLst>
                                          <p:attrName>style.visibility</p:attrName>
                                        </p:attrNameLst>
                                      </p:cBhvr>
                                      <p:to>
                                        <p:strVal val="visible"/>
                                      </p:to>
                                    </p:set>
                                    <p:animEffect transition="in" filter="wipe(up)">
                                      <p:cBhvr>
                                        <p:cTn id="7" dur="500"/>
                                        <p:tgtEl>
                                          <p:spTgt spid="128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3" grpId="0"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29027"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29028"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29029"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29030"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C</a:t>
            </a:r>
          </a:p>
        </p:txBody>
      </p:sp>
      <p:sp>
        <p:nvSpPr>
          <p:cNvPr id="129031" name="Text Box 7"/>
          <p:cNvSpPr txBox="1">
            <a:spLocks noChangeArrowheads="1"/>
          </p:cNvSpPr>
          <p:nvPr/>
        </p:nvSpPr>
        <p:spPr bwMode="auto">
          <a:xfrm>
            <a:off x="127552" y="192156"/>
            <a:ext cx="8867775" cy="6494085"/>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r>
              <a:rPr lang="en-US" sz="3200" b="1" u="sng" dirty="0" smtClean="0">
                <a:solidFill>
                  <a:srgbClr val="00004C"/>
                </a:solidFill>
                <a:latin typeface="Times New Roman" pitchFamily="18" charset="0"/>
                <a:cs typeface="Times New Roman" pitchFamily="18" charset="0"/>
              </a:rPr>
              <a:t>Luke 15:11</a:t>
            </a:r>
            <a:r>
              <a:rPr lang="en-US" sz="3200" dirty="0" smtClean="0">
                <a:solidFill>
                  <a:srgbClr val="00004C"/>
                </a:solidFill>
                <a:latin typeface="Times New Roman" pitchFamily="18" charset="0"/>
                <a:cs typeface="Times New Roman" pitchFamily="18" charset="0"/>
              </a:rPr>
              <a:t> And he said, A certain man had two sons: </a:t>
            </a:r>
            <a:r>
              <a:rPr lang="en-US" sz="3200" baseline="30000" dirty="0" smtClean="0">
                <a:solidFill>
                  <a:srgbClr val="00004C"/>
                </a:solidFill>
                <a:latin typeface="Times New Roman" pitchFamily="18" charset="0"/>
                <a:cs typeface="Times New Roman" pitchFamily="18" charset="0"/>
              </a:rPr>
              <a:t>12</a:t>
            </a:r>
            <a:r>
              <a:rPr lang="en-US" sz="3200" dirty="0" smtClean="0">
                <a:solidFill>
                  <a:srgbClr val="00004C"/>
                </a:solidFill>
                <a:latin typeface="Times New Roman" pitchFamily="18" charset="0"/>
                <a:cs typeface="Times New Roman" pitchFamily="18" charset="0"/>
              </a:rPr>
              <a:t> And the younger of them said to his father, Father, give me the portion of goods that falleth to me. And he divided unto them his living. </a:t>
            </a:r>
            <a:r>
              <a:rPr lang="en-US" sz="3200" baseline="30000" dirty="0" smtClean="0">
                <a:solidFill>
                  <a:srgbClr val="00004C"/>
                </a:solidFill>
                <a:latin typeface="Times New Roman" pitchFamily="18" charset="0"/>
                <a:cs typeface="Times New Roman" pitchFamily="18" charset="0"/>
              </a:rPr>
              <a:t>13</a:t>
            </a:r>
            <a:r>
              <a:rPr lang="en-US" sz="3200" dirty="0" smtClean="0">
                <a:solidFill>
                  <a:srgbClr val="00004C"/>
                </a:solidFill>
                <a:latin typeface="Times New Roman" pitchFamily="18" charset="0"/>
                <a:cs typeface="Times New Roman" pitchFamily="18" charset="0"/>
              </a:rPr>
              <a:t> And not many days after the younger son gathered all together, and took his journey into a far country, and there wasted his substance with riotous living. …    </a:t>
            </a:r>
            <a:r>
              <a:rPr lang="en-US" sz="3200" baseline="30000" dirty="0" smtClean="0">
                <a:solidFill>
                  <a:srgbClr val="00004C"/>
                </a:solidFill>
                <a:latin typeface="Times New Roman" pitchFamily="18" charset="0"/>
                <a:cs typeface="Times New Roman" pitchFamily="18" charset="0"/>
              </a:rPr>
              <a:t>20</a:t>
            </a:r>
            <a:r>
              <a:rPr lang="en-US" sz="3200" dirty="0" smtClean="0">
                <a:solidFill>
                  <a:srgbClr val="00004C"/>
                </a:solidFill>
                <a:latin typeface="Times New Roman" pitchFamily="18" charset="0"/>
                <a:cs typeface="Times New Roman" pitchFamily="18" charset="0"/>
              </a:rPr>
              <a:t> And he arose, and came to his father. But when he was yet a great way off, his father saw him, and had compassion, and ran, and fell on his neck, and kissed him. … </a:t>
            </a:r>
            <a:r>
              <a:rPr lang="en-US" sz="3200" baseline="30000" dirty="0" smtClean="0">
                <a:solidFill>
                  <a:srgbClr val="00004C"/>
                </a:solidFill>
                <a:latin typeface="Times New Roman" pitchFamily="18" charset="0"/>
                <a:cs typeface="Times New Roman" pitchFamily="18" charset="0"/>
              </a:rPr>
              <a:t>32</a:t>
            </a:r>
            <a:r>
              <a:rPr lang="en-US" sz="3200" dirty="0" smtClean="0">
                <a:solidFill>
                  <a:srgbClr val="00004C"/>
                </a:solidFill>
                <a:latin typeface="Times New Roman" pitchFamily="18" charset="0"/>
                <a:cs typeface="Times New Roman" pitchFamily="18" charset="0"/>
              </a:rPr>
              <a:t> It was meet that we should make merry, and be glad: for this thy brother was dead, and is alive again; and was lost, and is found.</a:t>
            </a:r>
          </a:p>
        </p:txBody>
      </p:sp>
      <p:sp>
        <p:nvSpPr>
          <p:cNvPr id="129032"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9030"/>
                                        </p:tgtEl>
                                        <p:attrNameLst>
                                          <p:attrName>style.visibility</p:attrName>
                                        </p:attrNameLst>
                                      </p:cBhvr>
                                      <p:to>
                                        <p:strVal val="visible"/>
                                      </p:to>
                                    </p:set>
                                    <p:anim calcmode="lin" valueType="num">
                                      <p:cBhvr>
                                        <p:cTn id="7" dur="500" fill="hold"/>
                                        <p:tgtEl>
                                          <p:spTgt spid="129030"/>
                                        </p:tgtEl>
                                        <p:attrNameLst>
                                          <p:attrName>ppt_w</p:attrName>
                                        </p:attrNameLst>
                                      </p:cBhvr>
                                      <p:tavLst>
                                        <p:tav tm="0">
                                          <p:val>
                                            <p:strVal val="4*#ppt_w"/>
                                          </p:val>
                                        </p:tav>
                                        <p:tav tm="100000">
                                          <p:val>
                                            <p:strVal val="#ppt_w"/>
                                          </p:val>
                                        </p:tav>
                                      </p:tavLst>
                                    </p:anim>
                                    <p:anim calcmode="lin" valueType="num">
                                      <p:cBhvr>
                                        <p:cTn id="8" dur="500" fill="hold"/>
                                        <p:tgtEl>
                                          <p:spTgt spid="129030"/>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9031"/>
                                        </p:tgtEl>
                                        <p:attrNameLst>
                                          <p:attrName>style.visibility</p:attrName>
                                        </p:attrNameLst>
                                      </p:cBhvr>
                                      <p:to>
                                        <p:strVal val="visible"/>
                                      </p:to>
                                    </p:set>
                                    <p:animEffect transition="in" filter="wipe(up)">
                                      <p:cBhvr>
                                        <p:cTn id="16" dur="500"/>
                                        <p:tgtEl>
                                          <p:spTgt spid="12903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9032"/>
                                        </p:tgtEl>
                                        <p:attrNameLst>
                                          <p:attrName>style.visibility</p:attrName>
                                        </p:attrNameLst>
                                      </p:cBhvr>
                                      <p:to>
                                        <p:strVal val="visible"/>
                                      </p:to>
                                    </p:set>
                                    <p:animEffect transition="in" filter="dissolve">
                                      <p:cBhvr>
                                        <p:cTn id="21" dur="5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P spid="129031" grpId="0" animBg="1" autoUpdateAnimBg="0"/>
      <p:bldP spid="129032"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112644" y="838200"/>
            <a:ext cx="4419600" cy="5867400"/>
            <a:chOff x="3146" y="660"/>
            <a:chExt cx="2551" cy="3330"/>
          </a:xfrm>
        </p:grpSpPr>
        <p:pic>
          <p:nvPicPr>
            <p:cNvPr id="130056" name="Picture 8" descr="indtoget"/>
            <p:cNvPicPr>
              <a:picLocks noChangeAspect="1" noChangeArrowheads="1"/>
            </p:cNvPicPr>
            <p:nvPr/>
          </p:nvPicPr>
          <p:blipFill>
            <a:blip r:embed="rId2" cstate="print">
              <a:lum contrast="40000"/>
            </a:blip>
            <a:srcRect/>
            <a:stretch>
              <a:fillRect/>
            </a:stretch>
          </p:blipFill>
          <p:spPr bwMode="auto">
            <a:xfrm>
              <a:off x="3146" y="660"/>
              <a:ext cx="2524" cy="3288"/>
            </a:xfrm>
            <a:prstGeom prst="rect">
              <a:avLst/>
            </a:prstGeom>
            <a:noFill/>
          </p:spPr>
        </p:pic>
        <p:sp>
          <p:nvSpPr>
            <p:cNvPr id="130058" name="Text Box 10"/>
            <p:cNvSpPr txBox="1">
              <a:spLocks noChangeArrowheads="1"/>
            </p:cNvSpPr>
            <p:nvPr/>
          </p:nvSpPr>
          <p:spPr bwMode="auto">
            <a:xfrm>
              <a:off x="3201" y="3702"/>
              <a:ext cx="2496" cy="288"/>
            </a:xfrm>
            <a:prstGeom prst="rect">
              <a:avLst/>
            </a:prstGeom>
            <a:noFill/>
            <a:ln w="9525">
              <a:noFill/>
              <a:miter lim="800000"/>
              <a:headEnd/>
              <a:tailEnd/>
            </a:ln>
            <a:effectLst/>
          </p:spPr>
          <p:txBody>
            <a:bodyPr>
              <a:spAutoFit/>
            </a:bodyPr>
            <a:lstStyle/>
            <a:p>
              <a:pPr algn="r">
                <a:spcBef>
                  <a:spcPct val="50000"/>
                </a:spcBef>
              </a:pPr>
              <a:r>
                <a:rPr lang="en-US" sz="1200">
                  <a:solidFill>
                    <a:srgbClr val="000000"/>
                  </a:solidFill>
                  <a:latin typeface="Tahoma" pitchFamily="34" charset="0"/>
                  <a:cs typeface="Tahoma" pitchFamily="34" charset="0"/>
                </a:rPr>
                <a:t>www.effata.dk/bibelbilleder/en_vis.asp?mater=50</a:t>
              </a:r>
              <a:r>
                <a:rPr lang="en-US"/>
                <a:t> </a:t>
              </a:r>
            </a:p>
          </p:txBody>
        </p:sp>
      </p:grpSp>
      <p:sp>
        <p:nvSpPr>
          <p:cNvPr id="130060" name="Text Box 12"/>
          <p:cNvSpPr txBox="1">
            <a:spLocks noChangeArrowheads="1"/>
          </p:cNvSpPr>
          <p:nvPr/>
        </p:nvSpPr>
        <p:spPr bwMode="auto">
          <a:xfrm>
            <a:off x="4495800" y="1978025"/>
            <a:ext cx="4704522" cy="3444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21:6-9</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11:15</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2:13-16</a:t>
            </a: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John 7:14-15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#10</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0060"/>
                                        </p:tgtEl>
                                        <p:attrNameLst>
                                          <p:attrName>style.visibility</p:attrName>
                                        </p:attrNameLst>
                                      </p:cBhvr>
                                      <p:to>
                                        <p:strVal val="visible"/>
                                      </p:to>
                                    </p:set>
                                    <p:animEffect transition="in" filter="wipe(up)">
                                      <p:cBhvr>
                                        <p:cTn id="7" dur="500"/>
                                        <p:tgtEl>
                                          <p:spTgt spid="130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31075"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31076"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31077"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31078"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A</a:t>
            </a:r>
          </a:p>
        </p:txBody>
      </p:sp>
      <p:sp>
        <p:nvSpPr>
          <p:cNvPr id="131079" name="Text Box 7"/>
          <p:cNvSpPr txBox="1">
            <a:spLocks noChangeArrowheads="1"/>
          </p:cNvSpPr>
          <p:nvPr/>
        </p:nvSpPr>
        <p:spPr bwMode="auto">
          <a:xfrm>
            <a:off x="202096" y="172143"/>
            <a:ext cx="8729663" cy="6541984"/>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4600"/>
              </a:lnSpc>
            </a:pPr>
            <a:r>
              <a:rPr lang="en-US" sz="3600" b="1" u="sng" dirty="0" smtClean="0">
                <a:solidFill>
                  <a:srgbClr val="00004C"/>
                </a:solidFill>
                <a:latin typeface="Times New Roman" pitchFamily="18" charset="0"/>
                <a:cs typeface="Times New Roman" pitchFamily="18" charset="0"/>
              </a:rPr>
              <a:t>Matthew 21:6</a:t>
            </a:r>
            <a:r>
              <a:rPr lang="en-US" sz="3600" dirty="0" smtClean="0">
                <a:solidFill>
                  <a:srgbClr val="00004C"/>
                </a:solidFill>
                <a:latin typeface="Times New Roman" pitchFamily="18" charset="0"/>
                <a:cs typeface="Times New Roman" pitchFamily="18" charset="0"/>
              </a:rPr>
              <a:t> And the disciples went, and did as Jesus commanded them, </a:t>
            </a:r>
            <a:r>
              <a:rPr lang="en-US" sz="3600" baseline="30000" dirty="0" smtClean="0">
                <a:solidFill>
                  <a:srgbClr val="00004C"/>
                </a:solidFill>
                <a:latin typeface="Times New Roman" pitchFamily="18" charset="0"/>
                <a:cs typeface="Times New Roman" pitchFamily="18" charset="0"/>
              </a:rPr>
              <a:t>7</a:t>
            </a:r>
            <a:r>
              <a:rPr lang="en-US" sz="3600" dirty="0" smtClean="0">
                <a:solidFill>
                  <a:srgbClr val="00004C"/>
                </a:solidFill>
                <a:latin typeface="Times New Roman" pitchFamily="18" charset="0"/>
                <a:cs typeface="Times New Roman" pitchFamily="18" charset="0"/>
              </a:rPr>
              <a:t> And brought the ass, and the colt, and put on them their clothes, and they set him thereon. </a:t>
            </a:r>
            <a:r>
              <a:rPr lang="en-US" sz="3600" baseline="30000" dirty="0" smtClean="0">
                <a:solidFill>
                  <a:srgbClr val="00004C"/>
                </a:solidFill>
                <a:latin typeface="Times New Roman" pitchFamily="18" charset="0"/>
                <a:cs typeface="Times New Roman" pitchFamily="18" charset="0"/>
              </a:rPr>
              <a:t>8</a:t>
            </a:r>
            <a:r>
              <a:rPr lang="en-US" sz="3600" dirty="0" smtClean="0">
                <a:solidFill>
                  <a:srgbClr val="00004C"/>
                </a:solidFill>
                <a:latin typeface="Times New Roman" pitchFamily="18" charset="0"/>
                <a:cs typeface="Times New Roman" pitchFamily="18" charset="0"/>
              </a:rPr>
              <a:t> And a very great multitude spread their garments in the way; others cut down branches from the trees, and </a:t>
            </a:r>
            <a:r>
              <a:rPr lang="en-US" sz="3600" dirty="0" err="1" smtClean="0">
                <a:solidFill>
                  <a:srgbClr val="00004C"/>
                </a:solidFill>
                <a:latin typeface="Times New Roman" pitchFamily="18" charset="0"/>
                <a:cs typeface="Times New Roman" pitchFamily="18" charset="0"/>
              </a:rPr>
              <a:t>strawed</a:t>
            </a:r>
            <a:r>
              <a:rPr lang="en-US" sz="3600" dirty="0" smtClean="0">
                <a:solidFill>
                  <a:srgbClr val="00004C"/>
                </a:solidFill>
                <a:latin typeface="Times New Roman" pitchFamily="18" charset="0"/>
                <a:cs typeface="Times New Roman" pitchFamily="18" charset="0"/>
              </a:rPr>
              <a:t> them in the way. </a:t>
            </a:r>
            <a:r>
              <a:rPr lang="en-US" sz="3600" baseline="30000" dirty="0" smtClean="0">
                <a:solidFill>
                  <a:srgbClr val="00004C"/>
                </a:solidFill>
                <a:latin typeface="Times New Roman" pitchFamily="18" charset="0"/>
                <a:cs typeface="Times New Roman" pitchFamily="18" charset="0"/>
              </a:rPr>
              <a:t>9</a:t>
            </a:r>
            <a:r>
              <a:rPr lang="en-US" sz="3600" dirty="0" smtClean="0">
                <a:solidFill>
                  <a:srgbClr val="00004C"/>
                </a:solidFill>
                <a:latin typeface="Times New Roman" pitchFamily="18" charset="0"/>
                <a:cs typeface="Times New Roman" pitchFamily="18" charset="0"/>
              </a:rPr>
              <a:t> And the multi-</a:t>
            </a:r>
            <a:r>
              <a:rPr lang="en-US" sz="3600" dirty="0" err="1" smtClean="0">
                <a:solidFill>
                  <a:srgbClr val="00004C"/>
                </a:solidFill>
                <a:latin typeface="Times New Roman" pitchFamily="18" charset="0"/>
                <a:cs typeface="Times New Roman" pitchFamily="18" charset="0"/>
              </a:rPr>
              <a:t>tudes</a:t>
            </a:r>
            <a:r>
              <a:rPr lang="en-US" sz="3600" dirty="0" smtClean="0">
                <a:solidFill>
                  <a:srgbClr val="00004C"/>
                </a:solidFill>
                <a:latin typeface="Times New Roman" pitchFamily="18" charset="0"/>
                <a:cs typeface="Times New Roman" pitchFamily="18" charset="0"/>
              </a:rPr>
              <a:t> that went before, and that followed, cried, saying, Hosanna to the Son of David: Blessed is he that cometh in the name of the Lord; Hosanna in the highest.</a:t>
            </a:r>
          </a:p>
        </p:txBody>
      </p:sp>
      <p:sp>
        <p:nvSpPr>
          <p:cNvPr id="131080"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anim calcmode="lin" valueType="num">
                                      <p:cBhvr>
                                        <p:cTn id="7" dur="500" fill="hold"/>
                                        <p:tgtEl>
                                          <p:spTgt spid="131078"/>
                                        </p:tgtEl>
                                        <p:attrNameLst>
                                          <p:attrName>ppt_w</p:attrName>
                                        </p:attrNameLst>
                                      </p:cBhvr>
                                      <p:tavLst>
                                        <p:tav tm="0">
                                          <p:val>
                                            <p:strVal val="4*#ppt_w"/>
                                          </p:val>
                                        </p:tav>
                                        <p:tav tm="100000">
                                          <p:val>
                                            <p:strVal val="#ppt_w"/>
                                          </p:val>
                                        </p:tav>
                                      </p:tavLst>
                                    </p:anim>
                                    <p:anim calcmode="lin" valueType="num">
                                      <p:cBhvr>
                                        <p:cTn id="8" dur="500" fill="hold"/>
                                        <p:tgtEl>
                                          <p:spTgt spid="131078"/>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1079"/>
                                        </p:tgtEl>
                                        <p:attrNameLst>
                                          <p:attrName>style.visibility</p:attrName>
                                        </p:attrNameLst>
                                      </p:cBhvr>
                                      <p:to>
                                        <p:strVal val="visible"/>
                                      </p:to>
                                    </p:set>
                                    <p:animEffect transition="in" filter="wipe(up)">
                                      <p:cBhvr>
                                        <p:cTn id="16" dur="500"/>
                                        <p:tgtEl>
                                          <p:spTgt spid="13107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1080"/>
                                        </p:tgtEl>
                                        <p:attrNameLst>
                                          <p:attrName>style.visibility</p:attrName>
                                        </p:attrNameLst>
                                      </p:cBhvr>
                                      <p:to>
                                        <p:strVal val="visible"/>
                                      </p:to>
                                    </p:set>
                                    <p:animEffect transition="in" filter="dissolve">
                                      <p:cBhvr>
                                        <p:cTn id="21" dur="5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P spid="131079" grpId="0" animBg="1" autoUpdateAnimBg="0"/>
      <p:bldP spid="131080"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3"/>
          <p:cNvGrpSpPr>
            <a:grpSpLocks/>
          </p:cNvGrpSpPr>
          <p:nvPr/>
        </p:nvGrpSpPr>
        <p:grpSpPr bwMode="auto">
          <a:xfrm>
            <a:off x="138826" y="903845"/>
            <a:ext cx="4269133" cy="5649355"/>
            <a:chOff x="73" y="679"/>
            <a:chExt cx="2527" cy="3279"/>
          </a:xfrm>
        </p:grpSpPr>
        <p:pic>
          <p:nvPicPr>
            <p:cNvPr id="132104" name="Picture 8" descr="jesu_fodsel"/>
            <p:cNvPicPr>
              <a:picLocks noChangeAspect="1" noChangeArrowheads="1"/>
            </p:cNvPicPr>
            <p:nvPr/>
          </p:nvPicPr>
          <p:blipFill>
            <a:blip r:embed="rId2" cstate="print">
              <a:lum contrast="40000"/>
            </a:blip>
            <a:srcRect l="3371" r="5337"/>
            <a:stretch>
              <a:fillRect/>
            </a:stretch>
          </p:blipFill>
          <p:spPr bwMode="auto">
            <a:xfrm>
              <a:off x="73" y="679"/>
              <a:ext cx="2491" cy="3279"/>
            </a:xfrm>
            <a:prstGeom prst="rect">
              <a:avLst/>
            </a:prstGeom>
            <a:noFill/>
          </p:spPr>
        </p:pic>
        <p:sp>
          <p:nvSpPr>
            <p:cNvPr id="132106" name="Text Box 10"/>
            <p:cNvSpPr txBox="1">
              <a:spLocks noChangeArrowheads="1"/>
            </p:cNvSpPr>
            <p:nvPr/>
          </p:nvSpPr>
          <p:spPr bwMode="auto">
            <a:xfrm>
              <a:off x="352" y="3730"/>
              <a:ext cx="2248" cy="225"/>
            </a:xfrm>
            <a:prstGeom prst="rect">
              <a:avLst/>
            </a:prstGeom>
            <a:noFill/>
            <a:ln w="9525">
              <a:noFill/>
              <a:miter lim="800000"/>
              <a:headEnd/>
              <a:tailEnd/>
            </a:ln>
            <a:effectLst/>
          </p:spPr>
          <p:txBody>
            <a:bodyPr wrap="square">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www.effata.dk/bibelbilleder/en_vis.asp?mater=23</a:t>
              </a:r>
              <a:r>
                <a:rPr lang="en-US" dirty="0"/>
                <a:t> </a:t>
              </a:r>
            </a:p>
          </p:txBody>
        </p:sp>
      </p:grpSp>
      <p:sp>
        <p:nvSpPr>
          <p:cNvPr id="132110" name="Text Box 14"/>
          <p:cNvSpPr txBox="1">
            <a:spLocks noChangeArrowheads="1"/>
          </p:cNvSpPr>
          <p:nvPr/>
        </p:nvSpPr>
        <p:spPr bwMode="auto">
          <a:xfrm>
            <a:off x="4419600" y="1994452"/>
            <a:ext cx="4671391" cy="3444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18:2-3</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10:13</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a:t>
            </a:r>
            <a:r>
              <a:rPr lang="en-US" sz="4000" dirty="0" smtClean="0">
                <a:latin typeface="Tahoma" pitchFamily="34" charset="0"/>
                <a:cs typeface="Times New Roman" pitchFamily="18" charset="0"/>
              </a:rPr>
              <a:t>2:11-12</a:t>
            </a:r>
            <a:endParaRPr lang="en-US" sz="4000" dirty="0">
              <a:latin typeface="Tahoma" pitchFamily="34" charset="0"/>
              <a:cs typeface="Times New Roman" pitchFamily="18" charset="0"/>
            </a:endParaRP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18:16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#11</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2110"/>
                                        </p:tgtEl>
                                        <p:attrNameLst>
                                          <p:attrName>style.visibility</p:attrName>
                                        </p:attrNameLst>
                                      </p:cBhvr>
                                      <p:to>
                                        <p:strVal val="visible"/>
                                      </p:to>
                                    </p:set>
                                    <p:animEffect transition="in" filter="wipe(up)">
                                      <p:cBhvr>
                                        <p:cTn id="7" dur="5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0" grpId="0" autoUpdateAnimBg="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3312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3312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3312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33126"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C</a:t>
            </a:r>
          </a:p>
        </p:txBody>
      </p:sp>
      <p:sp>
        <p:nvSpPr>
          <p:cNvPr id="133127" name="Text Box 7"/>
          <p:cNvSpPr txBox="1">
            <a:spLocks noChangeArrowheads="1"/>
          </p:cNvSpPr>
          <p:nvPr/>
        </p:nvSpPr>
        <p:spPr bwMode="auto">
          <a:xfrm>
            <a:off x="157163" y="309494"/>
            <a:ext cx="8824912" cy="6295954"/>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7000"/>
              </a:lnSpc>
            </a:pPr>
            <a:r>
              <a:rPr lang="en-US" sz="4800" b="1" u="sng" dirty="0" smtClean="0">
                <a:solidFill>
                  <a:srgbClr val="00004C"/>
                </a:solidFill>
                <a:latin typeface="Times New Roman" pitchFamily="18" charset="0"/>
                <a:cs typeface="Times New Roman" pitchFamily="18" charset="0"/>
              </a:rPr>
              <a:t>Luke 2:11</a:t>
            </a:r>
            <a:r>
              <a:rPr lang="en-US" sz="4800" dirty="0" smtClean="0">
                <a:solidFill>
                  <a:srgbClr val="00004C"/>
                </a:solidFill>
                <a:latin typeface="Times New Roman" pitchFamily="18" charset="0"/>
                <a:cs typeface="Times New Roman" pitchFamily="18" charset="0"/>
              </a:rPr>
              <a:t>  For unto you is born this day in the city of David a Saviour, which is Christ the Lord. </a:t>
            </a:r>
            <a:r>
              <a:rPr lang="en-US" sz="4800" baseline="30000" dirty="0" smtClean="0">
                <a:solidFill>
                  <a:srgbClr val="00004C"/>
                </a:solidFill>
                <a:latin typeface="Times New Roman" pitchFamily="18" charset="0"/>
                <a:cs typeface="Times New Roman" pitchFamily="18" charset="0"/>
              </a:rPr>
              <a:t>12</a:t>
            </a:r>
            <a:r>
              <a:rPr lang="en-US" sz="4800" dirty="0" smtClean="0">
                <a:solidFill>
                  <a:srgbClr val="00004C"/>
                </a:solidFill>
                <a:latin typeface="Times New Roman" pitchFamily="18" charset="0"/>
                <a:cs typeface="Times New Roman" pitchFamily="18" charset="0"/>
              </a:rPr>
              <a:t> And this shall be a sign unto you; Ye shall find the babe wrap-</a:t>
            </a:r>
            <a:r>
              <a:rPr lang="en-US" sz="4800" dirty="0" err="1" smtClean="0">
                <a:solidFill>
                  <a:srgbClr val="00004C"/>
                </a:solidFill>
                <a:latin typeface="Times New Roman" pitchFamily="18" charset="0"/>
                <a:cs typeface="Times New Roman" pitchFamily="18" charset="0"/>
              </a:rPr>
              <a:t>ped</a:t>
            </a:r>
            <a:r>
              <a:rPr lang="en-US" sz="4800" dirty="0" smtClean="0">
                <a:solidFill>
                  <a:srgbClr val="00004C"/>
                </a:solidFill>
                <a:latin typeface="Times New Roman" pitchFamily="18" charset="0"/>
                <a:cs typeface="Times New Roman" pitchFamily="18" charset="0"/>
              </a:rPr>
              <a:t> in swaddling clothes, lying in a manger.</a:t>
            </a:r>
          </a:p>
        </p:txBody>
      </p:sp>
      <p:sp>
        <p:nvSpPr>
          <p:cNvPr id="13312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500" fill="hold"/>
                                        <p:tgtEl>
                                          <p:spTgt spid="133126"/>
                                        </p:tgtEl>
                                        <p:attrNameLst>
                                          <p:attrName>ppt_w</p:attrName>
                                        </p:attrNameLst>
                                      </p:cBhvr>
                                      <p:tavLst>
                                        <p:tav tm="0">
                                          <p:val>
                                            <p:strVal val="4*#ppt_w"/>
                                          </p:val>
                                        </p:tav>
                                        <p:tav tm="100000">
                                          <p:val>
                                            <p:strVal val="#ppt_w"/>
                                          </p:val>
                                        </p:tav>
                                      </p:tavLst>
                                    </p:anim>
                                    <p:anim calcmode="lin" valueType="num">
                                      <p:cBhvr>
                                        <p:cTn id="8" dur="500" fill="hold"/>
                                        <p:tgtEl>
                                          <p:spTgt spid="13312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3127"/>
                                        </p:tgtEl>
                                        <p:attrNameLst>
                                          <p:attrName>style.visibility</p:attrName>
                                        </p:attrNameLst>
                                      </p:cBhvr>
                                      <p:to>
                                        <p:strVal val="visible"/>
                                      </p:to>
                                    </p:set>
                                    <p:animEffect transition="in" filter="wipe(up)">
                                      <p:cBhvr>
                                        <p:cTn id="16" dur="500"/>
                                        <p:tgtEl>
                                          <p:spTgt spid="13312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3128"/>
                                        </p:tgtEl>
                                        <p:attrNameLst>
                                          <p:attrName>style.visibility</p:attrName>
                                        </p:attrNameLst>
                                      </p:cBhvr>
                                      <p:to>
                                        <p:strVal val="visible"/>
                                      </p:to>
                                    </p:set>
                                    <p:animEffect transition="in" filter="dissolve">
                                      <p:cBhvr>
                                        <p:cTn id="21"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P spid="133127" grpId="0" animBg="1" autoUpdateAnimBg="0"/>
      <p:bldP spid="133128" grpId="0" animBg="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152400" y="838200"/>
            <a:ext cx="4450219" cy="5833455"/>
            <a:chOff x="3024" y="672"/>
            <a:chExt cx="2708" cy="3398"/>
          </a:xfrm>
        </p:grpSpPr>
        <p:pic>
          <p:nvPicPr>
            <p:cNvPr id="134152" name="Picture 8" descr="lam"/>
            <p:cNvPicPr>
              <a:picLocks noChangeAspect="1" noChangeArrowheads="1"/>
            </p:cNvPicPr>
            <p:nvPr/>
          </p:nvPicPr>
          <p:blipFill>
            <a:blip r:embed="rId2" cstate="print">
              <a:lum contrast="40000"/>
            </a:blip>
            <a:srcRect/>
            <a:stretch>
              <a:fillRect/>
            </a:stretch>
          </p:blipFill>
          <p:spPr bwMode="auto">
            <a:xfrm>
              <a:off x="3024" y="672"/>
              <a:ext cx="2632" cy="3312"/>
            </a:xfrm>
            <a:prstGeom prst="rect">
              <a:avLst/>
            </a:prstGeom>
            <a:noFill/>
          </p:spPr>
        </p:pic>
        <p:sp>
          <p:nvSpPr>
            <p:cNvPr id="134155" name="Text Box 11"/>
            <p:cNvSpPr txBox="1">
              <a:spLocks noChangeArrowheads="1"/>
            </p:cNvSpPr>
            <p:nvPr/>
          </p:nvSpPr>
          <p:spPr bwMode="auto">
            <a:xfrm>
              <a:off x="3476" y="3897"/>
              <a:ext cx="2256" cy="173"/>
            </a:xfrm>
            <a:prstGeom prst="rect">
              <a:avLst/>
            </a:prstGeom>
            <a:noFill/>
            <a:ln w="9525">
              <a:noFill/>
              <a:miter lim="800000"/>
              <a:headEnd/>
              <a:tailEnd/>
            </a:ln>
            <a:effectLst/>
          </p:spPr>
          <p:txBody>
            <a:bodyPr>
              <a:spAutoFit/>
            </a:bodyPr>
            <a:lstStyle/>
            <a:p>
              <a:pPr>
                <a:spcBef>
                  <a:spcPct val="50000"/>
                </a:spcBef>
              </a:pPr>
              <a:r>
                <a:rPr lang="en-US" sz="1200" dirty="0">
                  <a:solidFill>
                    <a:srgbClr val="000000"/>
                  </a:solidFill>
                  <a:latin typeface="Tahoma" pitchFamily="34" charset="0"/>
                  <a:cs typeface="Tahoma" pitchFamily="34" charset="0"/>
                </a:rPr>
                <a:t>www.effata.dk/bibelbilleder/en_vis.asp?mater=35</a:t>
              </a:r>
              <a:r>
                <a:rPr lang="en-US" sz="1200" dirty="0"/>
                <a:t> </a:t>
              </a:r>
            </a:p>
          </p:txBody>
        </p:sp>
      </p:grpSp>
      <p:sp>
        <p:nvSpPr>
          <p:cNvPr id="134157" name="Text Box 13"/>
          <p:cNvSpPr txBox="1">
            <a:spLocks noChangeArrowheads="1"/>
          </p:cNvSpPr>
          <p:nvPr/>
        </p:nvSpPr>
        <p:spPr bwMode="auto">
          <a:xfrm>
            <a:off x="4641574" y="1981200"/>
            <a:ext cx="4426226" cy="3444875"/>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8:2-3</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2:3-4</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7:32</a:t>
            </a:r>
          </a:p>
          <a:p>
            <a:pPr>
              <a:spcBef>
                <a:spcPct val="50000"/>
              </a:spcBef>
            </a:pPr>
            <a:r>
              <a:rPr lang="en-US" sz="4000" b="1" dirty="0">
                <a:solidFill>
                  <a:srgbClr val="FF0000"/>
                </a:solidFill>
                <a:latin typeface="Tahoma" pitchFamily="34" charset="0"/>
                <a:cs typeface="Times New Roman" pitchFamily="18" charset="0"/>
              </a:rPr>
              <a:t>D.</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4:33-36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#12</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4157"/>
                                        </p:tgtEl>
                                        <p:attrNameLst>
                                          <p:attrName>style.visibility</p:attrName>
                                        </p:attrNameLst>
                                      </p:cBhvr>
                                      <p:to>
                                        <p:strVal val="visible"/>
                                      </p:to>
                                    </p:set>
                                    <p:animEffect transition="in" filter="wipe(up)">
                                      <p:cBhvr>
                                        <p:cTn id="7" dur="500"/>
                                        <p:tgtEl>
                                          <p:spTgt spid="13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7" grpId="0" autoUpdateAnimBg="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35171"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35172"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35173"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35174"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a:ln w="57150">
                  <a:solidFill>
                    <a:srgbClr val="007098"/>
                  </a:solidFill>
                  <a:round/>
                  <a:headEnd/>
                  <a:tailEnd/>
                </a:ln>
                <a:blipFill>
                  <a:blip r:embed="rId2"/>
                  <a:stretch>
                    <a:fillRect/>
                  </a:stretch>
                </a:blipFill>
                <a:latin typeface="Arial Black"/>
              </a:rPr>
              <a:t>B</a:t>
            </a:r>
          </a:p>
        </p:txBody>
      </p:sp>
      <p:sp>
        <p:nvSpPr>
          <p:cNvPr id="135175" name="Text Box 7"/>
          <p:cNvSpPr txBox="1">
            <a:spLocks noChangeArrowheads="1"/>
          </p:cNvSpPr>
          <p:nvPr/>
        </p:nvSpPr>
        <p:spPr bwMode="auto">
          <a:xfrm>
            <a:off x="202096" y="205408"/>
            <a:ext cx="8729663" cy="6463308"/>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r>
              <a:rPr lang="en-US" sz="4600" b="1" u="sng" dirty="0" smtClean="0">
                <a:solidFill>
                  <a:srgbClr val="00004C"/>
                </a:solidFill>
                <a:latin typeface="Times New Roman" pitchFamily="18" charset="0"/>
                <a:cs typeface="Times New Roman" pitchFamily="18" charset="0"/>
              </a:rPr>
              <a:t>Mark 2:3</a:t>
            </a:r>
            <a:r>
              <a:rPr lang="en-US" sz="4600" dirty="0" smtClean="0">
                <a:solidFill>
                  <a:srgbClr val="00004C"/>
                </a:solidFill>
                <a:latin typeface="Times New Roman" pitchFamily="18" charset="0"/>
                <a:cs typeface="Times New Roman" pitchFamily="18" charset="0"/>
              </a:rPr>
              <a:t>  And they come unto him, bringing one sick of the palsy, which was borne of four. </a:t>
            </a:r>
            <a:r>
              <a:rPr lang="en-US" sz="4600" baseline="30000" dirty="0" smtClean="0">
                <a:solidFill>
                  <a:srgbClr val="00004C"/>
                </a:solidFill>
                <a:latin typeface="Times New Roman" pitchFamily="18" charset="0"/>
                <a:cs typeface="Times New Roman" pitchFamily="18" charset="0"/>
              </a:rPr>
              <a:t>4</a:t>
            </a:r>
            <a:r>
              <a:rPr lang="en-US" sz="4600" dirty="0" smtClean="0">
                <a:solidFill>
                  <a:srgbClr val="00004C"/>
                </a:solidFill>
                <a:latin typeface="Times New Roman" pitchFamily="18" charset="0"/>
                <a:cs typeface="Times New Roman" pitchFamily="18" charset="0"/>
              </a:rPr>
              <a:t> And when they could not come nigh unto him for the press, they uncovered the roof where he was: and when they had broken it up, they let down the bed wherein the sick of the palsy lay.</a:t>
            </a:r>
          </a:p>
        </p:txBody>
      </p:sp>
      <p:sp>
        <p:nvSpPr>
          <p:cNvPr id="135176"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p:cTn id="7" dur="500" fill="hold"/>
                                        <p:tgtEl>
                                          <p:spTgt spid="135174"/>
                                        </p:tgtEl>
                                        <p:attrNameLst>
                                          <p:attrName>ppt_w</p:attrName>
                                        </p:attrNameLst>
                                      </p:cBhvr>
                                      <p:tavLst>
                                        <p:tav tm="0">
                                          <p:val>
                                            <p:strVal val="4*#ppt_w"/>
                                          </p:val>
                                        </p:tav>
                                        <p:tav tm="100000">
                                          <p:val>
                                            <p:strVal val="#ppt_w"/>
                                          </p:val>
                                        </p:tav>
                                      </p:tavLst>
                                    </p:anim>
                                    <p:anim calcmode="lin" valueType="num">
                                      <p:cBhvr>
                                        <p:cTn id="8" dur="500" fill="hold"/>
                                        <p:tgtEl>
                                          <p:spTgt spid="135174"/>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5175"/>
                                        </p:tgtEl>
                                        <p:attrNameLst>
                                          <p:attrName>style.visibility</p:attrName>
                                        </p:attrNameLst>
                                      </p:cBhvr>
                                      <p:to>
                                        <p:strVal val="visible"/>
                                      </p:to>
                                    </p:set>
                                    <p:animEffect transition="in" filter="wipe(up)">
                                      <p:cBhvr>
                                        <p:cTn id="16" dur="500"/>
                                        <p:tgtEl>
                                          <p:spTgt spid="13517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5176"/>
                                        </p:tgtEl>
                                        <p:attrNameLst>
                                          <p:attrName>style.visibility</p:attrName>
                                        </p:attrNameLst>
                                      </p:cBhvr>
                                      <p:to>
                                        <p:strVal val="visible"/>
                                      </p:to>
                                    </p:set>
                                    <p:animEffect transition="in" filter="dissolve">
                                      <p:cBhvr>
                                        <p:cTn id="21" dur="5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P spid="135175" grpId="0" animBg="1" autoUpdateAnimBg="0"/>
      <p:bldP spid="13517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B</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65189"/>
            <a:ext cx="8915400" cy="6508385"/>
          </a:xfrm>
          <a:prstGeom prst="rect">
            <a:avLst/>
          </a:prstGeom>
          <a:solidFill>
            <a:srgbClr val="FFFF66"/>
          </a:solidFill>
          <a:ln w="76200">
            <a:solidFill>
              <a:srgbClr val="C00000"/>
            </a:solidFill>
          </a:ln>
        </p:spPr>
        <p:txBody>
          <a:bodyPr wrap="square" rtlCol="0">
            <a:spAutoFit/>
          </a:bodyPr>
          <a:lstStyle/>
          <a:p>
            <a:pPr algn="just">
              <a:lnSpc>
                <a:spcPts val="5600"/>
              </a:lnSpc>
            </a:pPr>
            <a:r>
              <a:rPr lang="en-US" sz="4400" b="1" u="sng" dirty="0" smtClean="0">
                <a:solidFill>
                  <a:srgbClr val="680000"/>
                </a:solidFill>
                <a:latin typeface="Times New Roman" pitchFamily="18" charset="0"/>
                <a:cs typeface="Times New Roman" pitchFamily="18" charset="0"/>
              </a:rPr>
              <a:t>Genesis 6:14</a:t>
            </a:r>
            <a:r>
              <a:rPr lang="en-US" sz="4400" dirty="0" smtClean="0">
                <a:solidFill>
                  <a:srgbClr val="680000"/>
                </a:solidFill>
                <a:latin typeface="Times New Roman" pitchFamily="18" charset="0"/>
                <a:cs typeface="Times New Roman" pitchFamily="18" charset="0"/>
              </a:rPr>
              <a:t>  </a:t>
            </a:r>
            <a:r>
              <a:rPr lang="en-US" sz="4400" dirty="0">
                <a:solidFill>
                  <a:srgbClr val="680000"/>
                </a:solidFill>
                <a:latin typeface="Times New Roman" pitchFamily="18" charset="0"/>
                <a:cs typeface="Times New Roman" pitchFamily="18" charset="0"/>
              </a:rPr>
              <a:t>Make thee an ark of gopher wood; rooms shalt thou make in the ark, and shalt pitch it within and without with </a:t>
            </a:r>
            <a:r>
              <a:rPr lang="en-US" sz="4400" dirty="0" smtClean="0">
                <a:solidFill>
                  <a:srgbClr val="680000"/>
                </a:solidFill>
                <a:latin typeface="Times New Roman" pitchFamily="18" charset="0"/>
                <a:cs typeface="Times New Roman" pitchFamily="18" charset="0"/>
              </a:rPr>
              <a:t>pitch. </a:t>
            </a:r>
            <a:r>
              <a:rPr lang="en-US" sz="4400" baseline="30000" dirty="0" smtClean="0">
                <a:solidFill>
                  <a:srgbClr val="680000"/>
                </a:solidFill>
                <a:latin typeface="Times New Roman" pitchFamily="18" charset="0"/>
                <a:cs typeface="Times New Roman" pitchFamily="18" charset="0"/>
              </a:rPr>
              <a:t>15</a:t>
            </a:r>
            <a:r>
              <a:rPr lang="en-US" sz="4400" dirty="0" smtClean="0">
                <a:solidFill>
                  <a:srgbClr val="680000"/>
                </a:solidFill>
                <a:latin typeface="Times New Roman" pitchFamily="18" charset="0"/>
                <a:cs typeface="Times New Roman" pitchFamily="18" charset="0"/>
              </a:rPr>
              <a:t> And </a:t>
            </a:r>
            <a:r>
              <a:rPr lang="en-US" sz="4400" dirty="0">
                <a:solidFill>
                  <a:srgbClr val="680000"/>
                </a:solidFill>
                <a:latin typeface="Times New Roman" pitchFamily="18" charset="0"/>
                <a:cs typeface="Times New Roman" pitchFamily="18" charset="0"/>
              </a:rPr>
              <a:t>this is the fashion which thou shalt make it of: The length of the ark shall be three hundred cubits, the breadth of it fifty cubits, and the height of it thirty cubits.</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125896" y="861392"/>
            <a:ext cx="4273826" cy="5738145"/>
            <a:chOff x="200" y="640"/>
            <a:chExt cx="2539" cy="3265"/>
          </a:xfrm>
        </p:grpSpPr>
        <p:pic>
          <p:nvPicPr>
            <p:cNvPr id="136200" name="Picture 8" descr="zakaus"/>
            <p:cNvPicPr>
              <a:picLocks noChangeAspect="1" noChangeArrowheads="1"/>
            </p:cNvPicPr>
            <p:nvPr/>
          </p:nvPicPr>
          <p:blipFill>
            <a:blip r:embed="rId2" cstate="print">
              <a:clrChange>
                <a:clrFrom>
                  <a:srgbClr val="FFCCCC"/>
                </a:clrFrom>
                <a:clrTo>
                  <a:srgbClr val="FFCCCC">
                    <a:alpha val="0"/>
                  </a:srgbClr>
                </a:clrTo>
              </a:clrChange>
              <a:lum contrast="40000"/>
            </a:blip>
            <a:srcRect l="4696"/>
            <a:stretch>
              <a:fillRect/>
            </a:stretch>
          </p:blipFill>
          <p:spPr bwMode="auto">
            <a:xfrm>
              <a:off x="200" y="640"/>
              <a:ext cx="2524" cy="3167"/>
            </a:xfrm>
            <a:prstGeom prst="rect">
              <a:avLst/>
            </a:prstGeom>
            <a:noFill/>
          </p:spPr>
        </p:pic>
        <p:sp>
          <p:nvSpPr>
            <p:cNvPr id="136203" name="Text Box 11"/>
            <p:cNvSpPr txBox="1">
              <a:spLocks noChangeArrowheads="1"/>
            </p:cNvSpPr>
            <p:nvPr/>
          </p:nvSpPr>
          <p:spPr bwMode="auto">
            <a:xfrm>
              <a:off x="387" y="3732"/>
              <a:ext cx="2352" cy="173"/>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www.effata.dk/bibelbilleder/en_vis.asp?mater=46</a:t>
              </a:r>
              <a:r>
                <a:rPr lang="en-US" sz="1200" dirty="0"/>
                <a:t> </a:t>
              </a:r>
            </a:p>
          </p:txBody>
        </p:sp>
      </p:grpSp>
      <p:sp>
        <p:nvSpPr>
          <p:cNvPr id="136205" name="Text Box 13"/>
          <p:cNvSpPr txBox="1">
            <a:spLocks noChangeArrowheads="1"/>
          </p:cNvSpPr>
          <p:nvPr/>
        </p:nvSpPr>
        <p:spPr bwMode="auto">
          <a:xfrm>
            <a:off x="4385433" y="2045321"/>
            <a:ext cx="4718809" cy="3113087"/>
          </a:xfrm>
          <a:prstGeom prst="rect">
            <a:avLst/>
          </a:prstGeom>
          <a:noFill/>
          <a:ln w="9525">
            <a:noFill/>
            <a:miter lim="800000"/>
            <a:headEnd/>
            <a:tailEnd/>
          </a:ln>
          <a:effectLst/>
        </p:spPr>
        <p:txBody>
          <a:bodyPr wrap="square">
            <a:spAutoFit/>
          </a:bodyPr>
          <a:lstStyle/>
          <a:p>
            <a:pPr>
              <a:spcBef>
                <a:spcPct val="50000"/>
              </a:spcBef>
            </a:pPr>
            <a:r>
              <a:rPr lang="en-US" sz="3500" b="1" dirty="0">
                <a:solidFill>
                  <a:srgbClr val="FF0000"/>
                </a:solidFill>
                <a:latin typeface="Tahoma" pitchFamily="34" charset="0"/>
                <a:cs typeface="Times New Roman" pitchFamily="18" charset="0"/>
              </a:rPr>
              <a:t>A.</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Matthew 21:18-22</a:t>
            </a:r>
          </a:p>
          <a:p>
            <a:pPr>
              <a:spcBef>
                <a:spcPct val="50000"/>
              </a:spcBef>
            </a:pPr>
            <a:r>
              <a:rPr lang="en-US" sz="3500" b="1" dirty="0">
                <a:solidFill>
                  <a:srgbClr val="FF0000"/>
                </a:solidFill>
                <a:latin typeface="Tahoma" pitchFamily="34" charset="0"/>
                <a:cs typeface="Times New Roman" pitchFamily="18" charset="0"/>
              </a:rPr>
              <a:t>B.</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Mark 13:28-31</a:t>
            </a:r>
          </a:p>
          <a:p>
            <a:pPr>
              <a:spcBef>
                <a:spcPct val="50000"/>
              </a:spcBef>
            </a:pPr>
            <a:r>
              <a:rPr lang="en-US" sz="3500" b="1" dirty="0">
                <a:solidFill>
                  <a:srgbClr val="FF0000"/>
                </a:solidFill>
                <a:latin typeface="Tahoma" pitchFamily="34" charset="0"/>
                <a:cs typeface="Times New Roman" pitchFamily="18" charset="0"/>
              </a:rPr>
              <a:t>C.</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Luke 13:6-9</a:t>
            </a:r>
          </a:p>
          <a:p>
            <a:pPr>
              <a:spcBef>
                <a:spcPct val="50000"/>
              </a:spcBef>
            </a:pPr>
            <a:r>
              <a:rPr lang="en-US" sz="3500" b="1" dirty="0">
                <a:solidFill>
                  <a:srgbClr val="FF0000"/>
                </a:solidFill>
                <a:latin typeface="Tahoma" pitchFamily="34" charset="0"/>
                <a:cs typeface="Times New Roman" pitchFamily="18" charset="0"/>
              </a:rPr>
              <a:t>D.</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Luke 19:1-10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#13</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205"/>
                                        </p:tgtEl>
                                        <p:attrNameLst>
                                          <p:attrName>style.visibility</p:attrName>
                                        </p:attrNameLst>
                                      </p:cBhvr>
                                      <p:to>
                                        <p:strVal val="visible"/>
                                      </p:to>
                                    </p:set>
                                    <p:animEffect transition="in" filter="wipe(up)">
                                      <p:cBhvr>
                                        <p:cTn id="7" dur="500"/>
                                        <p:tgtEl>
                                          <p:spTgt spid="136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5" grpId="0" autoUpdateAnimBg="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37219"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37220"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37221"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37222"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D</a:t>
            </a:r>
          </a:p>
        </p:txBody>
      </p:sp>
      <p:sp>
        <p:nvSpPr>
          <p:cNvPr id="137223" name="Text Box 7"/>
          <p:cNvSpPr txBox="1">
            <a:spLocks noChangeArrowheads="1"/>
          </p:cNvSpPr>
          <p:nvPr/>
        </p:nvSpPr>
        <p:spPr bwMode="auto">
          <a:xfrm>
            <a:off x="143911" y="269738"/>
            <a:ext cx="8824912" cy="6384120"/>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5500"/>
              </a:lnSpc>
            </a:pPr>
            <a:r>
              <a:rPr lang="en-US" sz="4000" b="1" u="sng" dirty="0" smtClean="0">
                <a:solidFill>
                  <a:srgbClr val="00004C"/>
                </a:solidFill>
                <a:latin typeface="Times New Roman" pitchFamily="18" charset="0"/>
                <a:cs typeface="Times New Roman" pitchFamily="18" charset="0"/>
              </a:rPr>
              <a:t>Luke 19:1</a:t>
            </a:r>
            <a:r>
              <a:rPr lang="en-US" sz="4000" dirty="0" smtClean="0">
                <a:solidFill>
                  <a:srgbClr val="00004C"/>
                </a:solidFill>
                <a:latin typeface="Times New Roman" pitchFamily="18" charset="0"/>
                <a:cs typeface="Times New Roman" pitchFamily="18" charset="0"/>
              </a:rPr>
              <a:t> And Jesus entered and passed through Jericho. </a:t>
            </a:r>
            <a:r>
              <a:rPr lang="en-US" sz="4000" baseline="30000" dirty="0" smtClean="0">
                <a:solidFill>
                  <a:srgbClr val="00004C"/>
                </a:solidFill>
                <a:latin typeface="Times New Roman" pitchFamily="18" charset="0"/>
                <a:cs typeface="Times New Roman" pitchFamily="18" charset="0"/>
              </a:rPr>
              <a:t>2</a:t>
            </a:r>
            <a:r>
              <a:rPr lang="en-US" sz="4000" dirty="0" smtClean="0">
                <a:solidFill>
                  <a:srgbClr val="00004C"/>
                </a:solidFill>
                <a:latin typeface="Times New Roman" pitchFamily="18" charset="0"/>
                <a:cs typeface="Times New Roman" pitchFamily="18" charset="0"/>
              </a:rPr>
              <a:t> And, behold, there was a man named Zacchaeus, which was the chief among the publicans, and he was rich. </a:t>
            </a:r>
            <a:r>
              <a:rPr lang="en-US" sz="4000" baseline="30000" dirty="0" smtClean="0">
                <a:solidFill>
                  <a:srgbClr val="00004C"/>
                </a:solidFill>
                <a:latin typeface="Times New Roman" pitchFamily="18" charset="0"/>
                <a:cs typeface="Times New Roman" pitchFamily="18" charset="0"/>
              </a:rPr>
              <a:t>3</a:t>
            </a:r>
            <a:r>
              <a:rPr lang="en-US" sz="4000" dirty="0" smtClean="0">
                <a:solidFill>
                  <a:srgbClr val="00004C"/>
                </a:solidFill>
                <a:latin typeface="Times New Roman" pitchFamily="18" charset="0"/>
                <a:cs typeface="Times New Roman" pitchFamily="18" charset="0"/>
              </a:rPr>
              <a:t> And he sought to see Jesus who he was; and could not for the press, because he was little of stature. </a:t>
            </a:r>
            <a:r>
              <a:rPr lang="en-US" sz="4000" baseline="30000" dirty="0" smtClean="0">
                <a:solidFill>
                  <a:srgbClr val="00004C"/>
                </a:solidFill>
                <a:latin typeface="Times New Roman" pitchFamily="18" charset="0"/>
                <a:cs typeface="Times New Roman" pitchFamily="18" charset="0"/>
              </a:rPr>
              <a:t>4</a:t>
            </a:r>
            <a:r>
              <a:rPr lang="en-US" sz="4000" dirty="0" smtClean="0">
                <a:solidFill>
                  <a:srgbClr val="00004C"/>
                </a:solidFill>
                <a:latin typeface="Times New Roman" pitchFamily="18" charset="0"/>
                <a:cs typeface="Times New Roman" pitchFamily="18" charset="0"/>
              </a:rPr>
              <a:t> And he ran be-fore, and climbed up into a </a:t>
            </a:r>
            <a:r>
              <a:rPr lang="en-US" sz="4000" dirty="0" err="1" smtClean="0">
                <a:solidFill>
                  <a:srgbClr val="00004C"/>
                </a:solidFill>
                <a:latin typeface="Times New Roman" pitchFamily="18" charset="0"/>
                <a:cs typeface="Times New Roman" pitchFamily="18" charset="0"/>
              </a:rPr>
              <a:t>sycomore</a:t>
            </a:r>
            <a:r>
              <a:rPr lang="en-US" sz="4000" dirty="0" smtClean="0">
                <a:solidFill>
                  <a:srgbClr val="00004C"/>
                </a:solidFill>
                <a:latin typeface="Times New Roman" pitchFamily="18" charset="0"/>
                <a:cs typeface="Times New Roman" pitchFamily="18" charset="0"/>
              </a:rPr>
              <a:t> tree to see him: for he was to pass that way.</a:t>
            </a:r>
          </a:p>
        </p:txBody>
      </p:sp>
      <p:sp>
        <p:nvSpPr>
          <p:cNvPr id="137224"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p:cTn id="7" dur="500" fill="hold"/>
                                        <p:tgtEl>
                                          <p:spTgt spid="137222"/>
                                        </p:tgtEl>
                                        <p:attrNameLst>
                                          <p:attrName>ppt_w</p:attrName>
                                        </p:attrNameLst>
                                      </p:cBhvr>
                                      <p:tavLst>
                                        <p:tav tm="0">
                                          <p:val>
                                            <p:strVal val="4*#ppt_w"/>
                                          </p:val>
                                        </p:tav>
                                        <p:tav tm="100000">
                                          <p:val>
                                            <p:strVal val="#ppt_w"/>
                                          </p:val>
                                        </p:tav>
                                      </p:tavLst>
                                    </p:anim>
                                    <p:anim calcmode="lin" valueType="num">
                                      <p:cBhvr>
                                        <p:cTn id="8" dur="500" fill="hold"/>
                                        <p:tgtEl>
                                          <p:spTgt spid="137222"/>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7223"/>
                                        </p:tgtEl>
                                        <p:attrNameLst>
                                          <p:attrName>style.visibility</p:attrName>
                                        </p:attrNameLst>
                                      </p:cBhvr>
                                      <p:to>
                                        <p:strVal val="visible"/>
                                      </p:to>
                                    </p:set>
                                    <p:animEffect transition="in" filter="wipe(up)">
                                      <p:cBhvr>
                                        <p:cTn id="16" dur="500"/>
                                        <p:tgtEl>
                                          <p:spTgt spid="13722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7224"/>
                                        </p:tgtEl>
                                        <p:attrNameLst>
                                          <p:attrName>style.visibility</p:attrName>
                                        </p:attrNameLst>
                                      </p:cBhvr>
                                      <p:to>
                                        <p:strVal val="visible"/>
                                      </p:to>
                                    </p:set>
                                    <p:animEffect transition="in" filter="dissolve">
                                      <p:cBhvr>
                                        <p:cTn id="21"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p:bldP spid="137223" grpId="0" animBg="1" autoUpdateAnimBg="0"/>
      <p:bldP spid="137224"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159443" y="838200"/>
            <a:ext cx="4439061" cy="5841167"/>
            <a:chOff x="3090" y="672"/>
            <a:chExt cx="2550" cy="3287"/>
          </a:xfrm>
        </p:grpSpPr>
        <p:pic>
          <p:nvPicPr>
            <p:cNvPr id="138248" name="Picture 8" descr="stormen_stilnes"/>
            <p:cNvPicPr>
              <a:picLocks noChangeAspect="1" noChangeArrowheads="1"/>
            </p:cNvPicPr>
            <p:nvPr/>
          </p:nvPicPr>
          <p:blipFill>
            <a:blip r:embed="rId2" cstate="print">
              <a:clrChange>
                <a:clrFrom>
                  <a:srgbClr val="CCCCCC"/>
                </a:clrFrom>
                <a:clrTo>
                  <a:srgbClr val="CCCCCC">
                    <a:alpha val="0"/>
                  </a:srgbClr>
                </a:clrTo>
              </a:clrChange>
              <a:lum contrast="40000"/>
            </a:blip>
            <a:srcRect l="3764"/>
            <a:stretch>
              <a:fillRect/>
            </a:stretch>
          </p:blipFill>
          <p:spPr bwMode="auto">
            <a:xfrm>
              <a:off x="3090" y="672"/>
              <a:ext cx="2550" cy="3216"/>
            </a:xfrm>
            <a:prstGeom prst="rect">
              <a:avLst/>
            </a:prstGeom>
            <a:noFill/>
          </p:spPr>
        </p:pic>
        <p:sp>
          <p:nvSpPr>
            <p:cNvPr id="138250" name="Text Box 10"/>
            <p:cNvSpPr txBox="1">
              <a:spLocks noChangeArrowheads="1"/>
            </p:cNvSpPr>
            <p:nvPr/>
          </p:nvSpPr>
          <p:spPr bwMode="auto">
            <a:xfrm>
              <a:off x="3327" y="3786"/>
              <a:ext cx="2304" cy="173"/>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www.effata.dk/bibelbilleder/en_vis.asp?mater=36</a:t>
              </a:r>
              <a:r>
                <a:rPr lang="en-US" sz="1200" dirty="0"/>
                <a:t> </a:t>
              </a:r>
            </a:p>
          </p:txBody>
        </p:sp>
      </p:grpSp>
      <p:sp>
        <p:nvSpPr>
          <p:cNvPr id="138254" name="Text Box 14"/>
          <p:cNvSpPr txBox="1">
            <a:spLocks noChangeArrowheads="1"/>
          </p:cNvSpPr>
          <p:nvPr/>
        </p:nvSpPr>
        <p:spPr bwMode="auto">
          <a:xfrm>
            <a:off x="4727712" y="1765852"/>
            <a:ext cx="4323522" cy="4210050"/>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FF0000"/>
                </a:solidFill>
                <a:latin typeface="Tahoma" pitchFamily="34" charset="0"/>
                <a:cs typeface="Times New Roman" pitchFamily="18" charset="0"/>
              </a:rPr>
              <a:t>A.</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Matthew </a:t>
            </a:r>
            <a:r>
              <a:rPr lang="en-US" sz="3600" dirty="0" smtClean="0">
                <a:latin typeface="Tahoma" pitchFamily="34" charset="0"/>
                <a:cs typeface="Times New Roman" pitchFamily="18" charset="0"/>
              </a:rPr>
              <a:t>14:22-	25 </a:t>
            </a:r>
            <a:r>
              <a:rPr lang="en-US" sz="3600" dirty="0">
                <a:latin typeface="Tahoma" pitchFamily="34" charset="0"/>
                <a:cs typeface="Times New Roman" pitchFamily="18" charset="0"/>
              </a:rPr>
              <a:t>ff</a:t>
            </a:r>
            <a:r>
              <a:rPr lang="en-US" sz="3600" dirty="0">
                <a:solidFill>
                  <a:srgbClr val="000000"/>
                </a:solidFill>
                <a:latin typeface="Tahoma" pitchFamily="34" charset="0"/>
                <a:cs typeface="Times New Roman" pitchFamily="18" charset="0"/>
              </a:rPr>
              <a:t>*</a:t>
            </a:r>
          </a:p>
          <a:p>
            <a:pPr>
              <a:spcBef>
                <a:spcPct val="50000"/>
              </a:spcBef>
            </a:pPr>
            <a:r>
              <a:rPr lang="en-US" sz="3600" b="1" dirty="0">
                <a:solidFill>
                  <a:srgbClr val="FF0000"/>
                </a:solidFill>
                <a:latin typeface="Tahoma" pitchFamily="34" charset="0"/>
                <a:cs typeface="Times New Roman" pitchFamily="18" charset="0"/>
              </a:rPr>
              <a:t>B.</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Mark 4:37-39</a:t>
            </a:r>
          </a:p>
          <a:p>
            <a:pPr>
              <a:spcBef>
                <a:spcPct val="50000"/>
              </a:spcBef>
            </a:pPr>
            <a:r>
              <a:rPr lang="en-US" sz="3600" b="1" dirty="0">
                <a:solidFill>
                  <a:srgbClr val="FF0000"/>
                </a:solidFill>
                <a:latin typeface="Tahoma" pitchFamily="34" charset="0"/>
                <a:cs typeface="Times New Roman" pitchFamily="18" charset="0"/>
              </a:rPr>
              <a:t>C.</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Luke 5:4-6</a:t>
            </a:r>
          </a:p>
          <a:p>
            <a:pPr>
              <a:spcBef>
                <a:spcPct val="50000"/>
              </a:spcBef>
            </a:pPr>
            <a:r>
              <a:rPr lang="en-US" sz="3600" b="1" dirty="0" smtClean="0">
                <a:solidFill>
                  <a:srgbClr val="FF0000"/>
                </a:solidFill>
                <a:latin typeface="Tahoma" pitchFamily="34" charset="0"/>
                <a:cs typeface="Times New Roman" pitchFamily="18" charset="0"/>
              </a:rPr>
              <a:t>D.</a:t>
            </a:r>
            <a:r>
              <a:rPr lang="en-US" sz="3600" dirty="0" smtClean="0">
                <a:solidFill>
                  <a:srgbClr val="000000"/>
                </a:solidFill>
                <a:latin typeface="Tahoma" pitchFamily="34" charset="0"/>
                <a:cs typeface="Times New Roman" pitchFamily="18" charset="0"/>
              </a:rPr>
              <a:t>	</a:t>
            </a:r>
            <a:r>
              <a:rPr lang="en-US" sz="3600" dirty="0" smtClean="0">
                <a:latin typeface="Tahoma" pitchFamily="34" charset="0"/>
                <a:cs typeface="Times New Roman" pitchFamily="18" charset="0"/>
              </a:rPr>
              <a:t>John </a:t>
            </a:r>
            <a:r>
              <a:rPr lang="en-US" sz="3600" dirty="0">
                <a:latin typeface="Tahoma" pitchFamily="34" charset="0"/>
                <a:cs typeface="Times New Roman" pitchFamily="18" charset="0"/>
              </a:rPr>
              <a:t>21:3-6</a:t>
            </a:r>
            <a:r>
              <a:rPr lang="en-US" sz="4000" dirty="0">
                <a:solidFill>
                  <a:srgbClr val="000000"/>
                </a:solidFill>
                <a:latin typeface="Tahoma" pitchFamily="34" charset="0"/>
                <a:cs typeface="Times New Roman" pitchFamily="18" charset="0"/>
              </a:rPr>
              <a:t> </a:t>
            </a:r>
            <a:endParaRPr lang="en-US" sz="4000" dirty="0" smtClean="0">
              <a:solidFill>
                <a:srgbClr val="000000"/>
              </a:solidFill>
              <a:latin typeface="Tahoma" pitchFamily="34" charset="0"/>
              <a:cs typeface="Times New Roman" pitchFamily="18" charset="0"/>
            </a:endParaRPr>
          </a:p>
          <a:p>
            <a:pPr algn="ctr">
              <a:spcBef>
                <a:spcPct val="50000"/>
              </a:spcBef>
            </a:pPr>
            <a:r>
              <a:rPr lang="en-US" sz="2000" dirty="0" smtClean="0">
                <a:solidFill>
                  <a:srgbClr val="000000"/>
                </a:solidFill>
                <a:latin typeface="Tahoma" pitchFamily="34" charset="0"/>
                <a:cs typeface="Times New Roman" pitchFamily="18" charset="0"/>
              </a:rPr>
              <a:t>*  ff = “and following verses</a:t>
            </a:r>
            <a:r>
              <a:rPr lang="en-US" sz="1800" dirty="0" smtClean="0">
                <a:solidFill>
                  <a:srgbClr val="000000"/>
                </a:solidFill>
                <a:latin typeface="Tahoma" pitchFamily="34" charset="0"/>
                <a:cs typeface="Times New Roman" pitchFamily="18" charset="0"/>
              </a:rPr>
              <a:t>”</a:t>
            </a:r>
            <a:r>
              <a:rPr lang="en-US" sz="1800" dirty="0" smtClean="0">
                <a:solidFill>
                  <a:srgbClr val="007098"/>
                </a:solidFill>
                <a:latin typeface="Tahoma" pitchFamily="34" charset="0"/>
                <a:cs typeface="Times New Roman" pitchFamily="18" charset="0"/>
              </a:rPr>
              <a:t> </a:t>
            </a:r>
            <a:endParaRPr lang="en-US" sz="1800" dirty="0">
              <a:solidFill>
                <a:srgbClr val="007098"/>
              </a:solidFill>
              <a:latin typeface="Tahoma" pitchFamily="34" charset="0"/>
              <a:cs typeface="Times New Roman" pitchFamily="18" charset="0"/>
            </a:endParaRP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#14</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8254"/>
                                        </p:tgtEl>
                                        <p:attrNameLst>
                                          <p:attrName>style.visibility</p:attrName>
                                        </p:attrNameLst>
                                      </p:cBhvr>
                                      <p:to>
                                        <p:strVal val="visible"/>
                                      </p:to>
                                    </p:set>
                                    <p:animEffect transition="in" filter="wipe(up)">
                                      <p:cBhvr>
                                        <p:cTn id="7" dur="500"/>
                                        <p:tgtEl>
                                          <p:spTgt spid="138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4" grpId="0" autoUpdateAnimBg="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39267"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39268"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39269"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39270"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B</a:t>
            </a:r>
          </a:p>
        </p:txBody>
      </p:sp>
      <p:sp>
        <p:nvSpPr>
          <p:cNvPr id="139271" name="Text Box 7"/>
          <p:cNvSpPr txBox="1">
            <a:spLocks noChangeArrowheads="1"/>
          </p:cNvSpPr>
          <p:nvPr/>
        </p:nvSpPr>
        <p:spPr bwMode="auto">
          <a:xfrm>
            <a:off x="202096" y="205408"/>
            <a:ext cx="8729663" cy="6464270"/>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5000"/>
              </a:lnSpc>
            </a:pPr>
            <a:r>
              <a:rPr lang="en-US" sz="4000" b="1" u="sng" dirty="0" smtClean="0">
                <a:solidFill>
                  <a:srgbClr val="00004C"/>
                </a:solidFill>
                <a:latin typeface="Times New Roman" pitchFamily="18" charset="0"/>
                <a:cs typeface="Times New Roman" pitchFamily="18" charset="0"/>
              </a:rPr>
              <a:t>Mark 4:37</a:t>
            </a:r>
            <a:r>
              <a:rPr lang="en-US" sz="4000" dirty="0" smtClean="0">
                <a:solidFill>
                  <a:srgbClr val="00004C"/>
                </a:solidFill>
                <a:latin typeface="Times New Roman" pitchFamily="18" charset="0"/>
                <a:cs typeface="Times New Roman" pitchFamily="18" charset="0"/>
              </a:rPr>
              <a:t> And there arose a great storm of wind, and the waves beat into the ship, so that it was now full. </a:t>
            </a:r>
            <a:r>
              <a:rPr lang="en-US" sz="4000" baseline="30000" dirty="0" smtClean="0">
                <a:solidFill>
                  <a:srgbClr val="00004C"/>
                </a:solidFill>
                <a:latin typeface="Times New Roman" pitchFamily="18" charset="0"/>
                <a:cs typeface="Times New Roman" pitchFamily="18" charset="0"/>
              </a:rPr>
              <a:t>38</a:t>
            </a:r>
            <a:r>
              <a:rPr lang="en-US" sz="4000" dirty="0" smtClean="0">
                <a:solidFill>
                  <a:srgbClr val="00004C"/>
                </a:solidFill>
                <a:latin typeface="Times New Roman" pitchFamily="18" charset="0"/>
                <a:cs typeface="Times New Roman" pitchFamily="18" charset="0"/>
              </a:rPr>
              <a:t> And he was in the hinder part of the ship, asleep on a pillow: and they awake him, and say unto him, Master, </a:t>
            </a:r>
            <a:r>
              <a:rPr lang="en-US" sz="4000" dirty="0" err="1" smtClean="0">
                <a:solidFill>
                  <a:srgbClr val="00004C"/>
                </a:solidFill>
                <a:latin typeface="Times New Roman" pitchFamily="18" charset="0"/>
                <a:cs typeface="Times New Roman" pitchFamily="18" charset="0"/>
              </a:rPr>
              <a:t>carest</a:t>
            </a:r>
            <a:r>
              <a:rPr lang="en-US" sz="4000" dirty="0" smtClean="0">
                <a:solidFill>
                  <a:srgbClr val="00004C"/>
                </a:solidFill>
                <a:latin typeface="Times New Roman" pitchFamily="18" charset="0"/>
                <a:cs typeface="Times New Roman" pitchFamily="18" charset="0"/>
              </a:rPr>
              <a:t> thou not that we perish? </a:t>
            </a:r>
            <a:r>
              <a:rPr lang="en-US" sz="4000" baseline="30000" dirty="0" smtClean="0">
                <a:solidFill>
                  <a:srgbClr val="00004C"/>
                </a:solidFill>
                <a:latin typeface="Times New Roman" pitchFamily="18" charset="0"/>
                <a:cs typeface="Times New Roman" pitchFamily="18" charset="0"/>
              </a:rPr>
              <a:t>39</a:t>
            </a:r>
            <a:r>
              <a:rPr lang="en-US" sz="4000" dirty="0" smtClean="0">
                <a:solidFill>
                  <a:srgbClr val="00004C"/>
                </a:solidFill>
                <a:latin typeface="Times New Roman" pitchFamily="18" charset="0"/>
                <a:cs typeface="Times New Roman" pitchFamily="18" charset="0"/>
              </a:rPr>
              <a:t> And he arose, and rebuked the wind, and said unto the sea, Peace, be still. And the wind ceased, and there was a great calm.</a:t>
            </a:r>
          </a:p>
        </p:txBody>
      </p:sp>
      <p:sp>
        <p:nvSpPr>
          <p:cNvPr id="139272"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p:cTn id="7" dur="500" fill="hold"/>
                                        <p:tgtEl>
                                          <p:spTgt spid="139270"/>
                                        </p:tgtEl>
                                        <p:attrNameLst>
                                          <p:attrName>ppt_w</p:attrName>
                                        </p:attrNameLst>
                                      </p:cBhvr>
                                      <p:tavLst>
                                        <p:tav tm="0">
                                          <p:val>
                                            <p:strVal val="4*#ppt_w"/>
                                          </p:val>
                                        </p:tav>
                                        <p:tav tm="100000">
                                          <p:val>
                                            <p:strVal val="#ppt_w"/>
                                          </p:val>
                                        </p:tav>
                                      </p:tavLst>
                                    </p:anim>
                                    <p:anim calcmode="lin" valueType="num">
                                      <p:cBhvr>
                                        <p:cTn id="8" dur="500" fill="hold"/>
                                        <p:tgtEl>
                                          <p:spTgt spid="139270"/>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9271"/>
                                        </p:tgtEl>
                                        <p:attrNameLst>
                                          <p:attrName>style.visibility</p:attrName>
                                        </p:attrNameLst>
                                      </p:cBhvr>
                                      <p:to>
                                        <p:strVal val="visible"/>
                                      </p:to>
                                    </p:set>
                                    <p:animEffect transition="in" filter="wipe(up)">
                                      <p:cBhvr>
                                        <p:cTn id="16" dur="500"/>
                                        <p:tgtEl>
                                          <p:spTgt spid="13927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9272"/>
                                        </p:tgtEl>
                                        <p:attrNameLst>
                                          <p:attrName>style.visibility</p:attrName>
                                        </p:attrNameLst>
                                      </p:cBhvr>
                                      <p:to>
                                        <p:strVal val="visible"/>
                                      </p:to>
                                    </p:set>
                                    <p:animEffect transition="in" filter="dissolve">
                                      <p:cBhvr>
                                        <p:cTn id="21" dur="500"/>
                                        <p:tgtEl>
                                          <p:spTgt spid="13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P spid="139271" grpId="0" animBg="1" autoUpdateAnimBg="0"/>
      <p:bldP spid="139272"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128923" y="848141"/>
            <a:ext cx="4340045" cy="5927372"/>
            <a:chOff x="138" y="630"/>
            <a:chExt cx="2539" cy="3387"/>
          </a:xfrm>
        </p:grpSpPr>
        <p:pic>
          <p:nvPicPr>
            <p:cNvPr id="140296" name="Picture 8" descr="sademanden"/>
            <p:cNvPicPr>
              <a:picLocks noChangeAspect="1" noChangeArrowheads="1"/>
            </p:cNvPicPr>
            <p:nvPr/>
          </p:nvPicPr>
          <p:blipFill>
            <a:blip r:embed="rId2" cstate="print">
              <a:lum bright="-10000" contrast="40000"/>
            </a:blip>
            <a:srcRect l="2128" r="2946"/>
            <a:stretch>
              <a:fillRect/>
            </a:stretch>
          </p:blipFill>
          <p:spPr bwMode="auto">
            <a:xfrm>
              <a:off x="138" y="630"/>
              <a:ext cx="2539" cy="3306"/>
            </a:xfrm>
            <a:prstGeom prst="rect">
              <a:avLst/>
            </a:prstGeom>
            <a:noFill/>
          </p:spPr>
        </p:pic>
        <p:sp>
          <p:nvSpPr>
            <p:cNvPr id="140294" name="Text Box 6"/>
            <p:cNvSpPr txBox="1">
              <a:spLocks noChangeArrowheads="1"/>
            </p:cNvSpPr>
            <p:nvPr/>
          </p:nvSpPr>
          <p:spPr bwMode="auto">
            <a:xfrm>
              <a:off x="318" y="3844"/>
              <a:ext cx="2352" cy="173"/>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www.effata.dk/bibelbilleder/en_vis.asp?mater=42</a:t>
              </a:r>
              <a:r>
                <a:rPr lang="en-US" sz="1200" dirty="0"/>
                <a:t> </a:t>
              </a:r>
            </a:p>
          </p:txBody>
        </p:sp>
      </p:grpSp>
      <p:sp>
        <p:nvSpPr>
          <p:cNvPr id="140300" name="Text Box 12"/>
          <p:cNvSpPr txBox="1">
            <a:spLocks noChangeArrowheads="1"/>
          </p:cNvSpPr>
          <p:nvPr/>
        </p:nvSpPr>
        <p:spPr bwMode="auto">
          <a:xfrm>
            <a:off x="4584214" y="1828800"/>
            <a:ext cx="4493522" cy="4093428"/>
          </a:xfrm>
          <a:prstGeom prst="rect">
            <a:avLst/>
          </a:prstGeom>
          <a:noFill/>
          <a:ln w="9525">
            <a:noFill/>
            <a:miter lim="800000"/>
            <a:headEnd/>
            <a:tailEnd/>
          </a:ln>
          <a:effectLst/>
        </p:spPr>
        <p:txBody>
          <a:bodyPr wrap="square">
            <a:spAutoFit/>
          </a:bodyPr>
          <a:lstStyle/>
          <a:p>
            <a:pPr>
              <a:spcBef>
                <a:spcPct val="50000"/>
              </a:spcBef>
            </a:pPr>
            <a:r>
              <a:rPr lang="en-US" sz="4000" b="1" dirty="0">
                <a:solidFill>
                  <a:srgbClr val="FF0000"/>
                </a:solidFill>
                <a:latin typeface="Tahoma" pitchFamily="34" charset="0"/>
                <a:cs typeface="Times New Roman" pitchFamily="18" charset="0"/>
              </a:rPr>
              <a:t>A.</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Matthew 13:44</a:t>
            </a:r>
          </a:p>
          <a:p>
            <a:pPr>
              <a:spcBef>
                <a:spcPct val="50000"/>
              </a:spcBef>
            </a:pPr>
            <a:r>
              <a:rPr lang="en-US" sz="4000" b="1" dirty="0">
                <a:solidFill>
                  <a:srgbClr val="FF0000"/>
                </a:solidFill>
                <a:latin typeface="Tahoma" pitchFamily="34" charset="0"/>
                <a:cs typeface="Times New Roman" pitchFamily="18" charset="0"/>
              </a:rPr>
              <a:t>B.</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Mark 4:2-3 ff</a:t>
            </a:r>
            <a:r>
              <a:rPr lang="en-US" sz="4000" dirty="0">
                <a:solidFill>
                  <a:srgbClr val="000000"/>
                </a:solidFill>
                <a:latin typeface="Tahoma" pitchFamily="34" charset="0"/>
                <a:cs typeface="Times New Roman" pitchFamily="18" charset="0"/>
              </a:rPr>
              <a:t>*</a:t>
            </a:r>
          </a:p>
          <a:p>
            <a:pPr>
              <a:spcBef>
                <a:spcPct val="50000"/>
              </a:spcBef>
            </a:pPr>
            <a:r>
              <a:rPr lang="en-US" sz="4000" b="1" dirty="0">
                <a:solidFill>
                  <a:srgbClr val="FF0000"/>
                </a:solidFill>
                <a:latin typeface="Tahoma" pitchFamily="34" charset="0"/>
                <a:cs typeface="Times New Roman" pitchFamily="18" charset="0"/>
              </a:rPr>
              <a:t>C.</a:t>
            </a:r>
            <a:r>
              <a:rPr lang="en-US" sz="4000" dirty="0">
                <a:solidFill>
                  <a:srgbClr val="000000"/>
                </a:solidFill>
                <a:latin typeface="Tahoma" pitchFamily="34" charset="0"/>
                <a:cs typeface="Times New Roman" pitchFamily="18" charset="0"/>
              </a:rPr>
              <a:t>	</a:t>
            </a:r>
            <a:r>
              <a:rPr lang="en-US" sz="4000" dirty="0">
                <a:latin typeface="Tahoma" pitchFamily="34" charset="0"/>
                <a:cs typeface="Times New Roman" pitchFamily="18" charset="0"/>
              </a:rPr>
              <a:t>Luke 15:3-4 ff</a:t>
            </a:r>
          </a:p>
          <a:p>
            <a:pPr>
              <a:spcBef>
                <a:spcPct val="50000"/>
              </a:spcBef>
            </a:pPr>
            <a:r>
              <a:rPr lang="en-US" sz="4000" b="1" dirty="0" smtClean="0">
                <a:solidFill>
                  <a:srgbClr val="FF0000"/>
                </a:solidFill>
                <a:latin typeface="Tahoma" pitchFamily="34" charset="0"/>
                <a:cs typeface="Times New Roman" pitchFamily="18" charset="0"/>
              </a:rPr>
              <a:t>D.</a:t>
            </a:r>
            <a:r>
              <a:rPr lang="en-US" sz="4000" dirty="0" smtClean="0">
                <a:solidFill>
                  <a:srgbClr val="000000"/>
                </a:solidFill>
                <a:latin typeface="Tahoma" pitchFamily="34" charset="0"/>
                <a:cs typeface="Times New Roman" pitchFamily="18" charset="0"/>
              </a:rPr>
              <a:t>	</a:t>
            </a:r>
            <a:r>
              <a:rPr lang="en-US" sz="4000" dirty="0" smtClean="0">
                <a:latin typeface="Tahoma" pitchFamily="34" charset="0"/>
                <a:cs typeface="Times New Roman" pitchFamily="18" charset="0"/>
              </a:rPr>
              <a:t>Luke </a:t>
            </a:r>
            <a:r>
              <a:rPr lang="en-US" sz="4000" dirty="0">
                <a:latin typeface="Tahoma" pitchFamily="34" charset="0"/>
                <a:cs typeface="Times New Roman" pitchFamily="18" charset="0"/>
              </a:rPr>
              <a:t>16:1-2 </a:t>
            </a:r>
            <a:r>
              <a:rPr lang="en-US" sz="4000" dirty="0" smtClean="0">
                <a:latin typeface="Tahoma" pitchFamily="34" charset="0"/>
                <a:cs typeface="Times New Roman" pitchFamily="18" charset="0"/>
              </a:rPr>
              <a:t>ff </a:t>
            </a:r>
            <a:r>
              <a:rPr lang="en-US" sz="2000" dirty="0" smtClean="0">
                <a:solidFill>
                  <a:srgbClr val="000000"/>
                </a:solidFill>
                <a:latin typeface="Tahoma" pitchFamily="34" charset="0"/>
                <a:cs typeface="Times New Roman" pitchFamily="18" charset="0"/>
              </a:rPr>
              <a:t>*  </a:t>
            </a:r>
            <a:r>
              <a:rPr lang="en-US" sz="2000" dirty="0">
                <a:solidFill>
                  <a:srgbClr val="000000"/>
                </a:solidFill>
                <a:latin typeface="Tahoma" pitchFamily="34" charset="0"/>
                <a:cs typeface="Times New Roman" pitchFamily="18" charset="0"/>
              </a:rPr>
              <a:t>ff = “and following verses</a:t>
            </a:r>
            <a:r>
              <a:rPr lang="en-US" sz="1800" dirty="0">
                <a:solidFill>
                  <a:srgbClr val="000000"/>
                </a:solidFill>
                <a:latin typeface="Tahoma" pitchFamily="34" charset="0"/>
                <a:cs typeface="Times New Roman" pitchFamily="18" charset="0"/>
              </a:rPr>
              <a:t>”</a:t>
            </a:r>
            <a:r>
              <a:rPr lang="en-US" sz="3600" dirty="0">
                <a:solidFill>
                  <a:srgbClr val="007098"/>
                </a:solidFill>
                <a:latin typeface="Tahoma" pitchFamily="34" charset="0"/>
                <a:cs typeface="Times New Roman" pitchFamily="18" charset="0"/>
              </a:rPr>
              <a:t>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#15</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300"/>
                                        </p:tgtEl>
                                        <p:attrNameLst>
                                          <p:attrName>style.visibility</p:attrName>
                                        </p:attrNameLst>
                                      </p:cBhvr>
                                      <p:to>
                                        <p:strVal val="visible"/>
                                      </p:to>
                                    </p:set>
                                    <p:animEffect transition="in" filter="wipe(up)">
                                      <p:cBhvr>
                                        <p:cTn id="7" dur="500"/>
                                        <p:tgtEl>
                                          <p:spTgt spid="14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utoUpdateAnimBg="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41315"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41316"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41317"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41318" name="WordArt 6"/>
          <p:cNvSpPr>
            <a:spLocks noChangeArrowheads="1" noChangeShapeType="1" noTextEdit="1"/>
          </p:cNvSpPr>
          <p:nvPr/>
        </p:nvSpPr>
        <p:spPr bwMode="auto">
          <a:xfrm>
            <a:off x="2085975" y="481013"/>
            <a:ext cx="5229225" cy="58293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B</a:t>
            </a:r>
          </a:p>
        </p:txBody>
      </p:sp>
      <p:sp>
        <p:nvSpPr>
          <p:cNvPr id="141319" name="Text Box 7"/>
          <p:cNvSpPr txBox="1">
            <a:spLocks noChangeArrowheads="1"/>
          </p:cNvSpPr>
          <p:nvPr/>
        </p:nvSpPr>
        <p:spPr bwMode="auto">
          <a:xfrm>
            <a:off x="159024" y="198784"/>
            <a:ext cx="8824912" cy="6467861"/>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10200"/>
              </a:lnSpc>
            </a:pPr>
            <a:r>
              <a:rPr lang="en-US" sz="5400" b="1" u="sng" dirty="0" smtClean="0">
                <a:solidFill>
                  <a:srgbClr val="00004C"/>
                </a:solidFill>
                <a:latin typeface="Times New Roman" pitchFamily="18" charset="0"/>
                <a:cs typeface="Times New Roman" pitchFamily="18" charset="0"/>
              </a:rPr>
              <a:t>Mark 4:2</a:t>
            </a:r>
            <a:r>
              <a:rPr lang="en-US" sz="5400" dirty="0" smtClean="0">
                <a:solidFill>
                  <a:srgbClr val="00004C"/>
                </a:solidFill>
                <a:latin typeface="Times New Roman" pitchFamily="18" charset="0"/>
                <a:cs typeface="Times New Roman" pitchFamily="18" charset="0"/>
              </a:rPr>
              <a:t> And he taught them many things by parables, and said unto them in his doctrine, </a:t>
            </a:r>
            <a:r>
              <a:rPr lang="en-US" sz="5400" baseline="30000" dirty="0" smtClean="0">
                <a:solidFill>
                  <a:srgbClr val="00004C"/>
                </a:solidFill>
                <a:latin typeface="Times New Roman" pitchFamily="18" charset="0"/>
                <a:cs typeface="Times New Roman" pitchFamily="18" charset="0"/>
              </a:rPr>
              <a:t>3</a:t>
            </a:r>
            <a:r>
              <a:rPr lang="en-US" sz="5400" dirty="0" smtClean="0">
                <a:solidFill>
                  <a:srgbClr val="00004C"/>
                </a:solidFill>
                <a:latin typeface="Times New Roman" pitchFamily="18" charset="0"/>
                <a:cs typeface="Times New Roman" pitchFamily="18" charset="0"/>
              </a:rPr>
              <a:t> Hearken; Behold, there went out a sower to sow …</a:t>
            </a:r>
          </a:p>
        </p:txBody>
      </p:sp>
      <p:sp>
        <p:nvSpPr>
          <p:cNvPr id="141320"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1318"/>
                                        </p:tgtEl>
                                        <p:attrNameLst>
                                          <p:attrName>style.visibility</p:attrName>
                                        </p:attrNameLst>
                                      </p:cBhvr>
                                      <p:to>
                                        <p:strVal val="visible"/>
                                      </p:to>
                                    </p:set>
                                    <p:anim calcmode="lin" valueType="num">
                                      <p:cBhvr>
                                        <p:cTn id="7" dur="500" fill="hold"/>
                                        <p:tgtEl>
                                          <p:spTgt spid="141318"/>
                                        </p:tgtEl>
                                        <p:attrNameLst>
                                          <p:attrName>ppt_w</p:attrName>
                                        </p:attrNameLst>
                                      </p:cBhvr>
                                      <p:tavLst>
                                        <p:tav tm="0">
                                          <p:val>
                                            <p:strVal val="4*#ppt_w"/>
                                          </p:val>
                                        </p:tav>
                                        <p:tav tm="100000">
                                          <p:val>
                                            <p:strVal val="#ppt_w"/>
                                          </p:val>
                                        </p:tav>
                                      </p:tavLst>
                                    </p:anim>
                                    <p:anim calcmode="lin" valueType="num">
                                      <p:cBhvr>
                                        <p:cTn id="8" dur="500" fill="hold"/>
                                        <p:tgtEl>
                                          <p:spTgt spid="141318"/>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1319"/>
                                        </p:tgtEl>
                                        <p:attrNameLst>
                                          <p:attrName>style.visibility</p:attrName>
                                        </p:attrNameLst>
                                      </p:cBhvr>
                                      <p:to>
                                        <p:strVal val="visible"/>
                                      </p:to>
                                    </p:set>
                                    <p:animEffect transition="in" filter="wipe(up)">
                                      <p:cBhvr>
                                        <p:cTn id="16" dur="500"/>
                                        <p:tgtEl>
                                          <p:spTgt spid="1413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1320"/>
                                        </p:tgtEl>
                                        <p:attrNameLst>
                                          <p:attrName>style.visibility</p:attrName>
                                        </p:attrNameLst>
                                      </p:cBhvr>
                                      <p:to>
                                        <p:strVal val="visible"/>
                                      </p:to>
                                    </p:set>
                                    <p:animEffect transition="in" filter="dissolve">
                                      <p:cBhvr>
                                        <p:cTn id="21" dur="5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P spid="141319" grpId="0" animBg="1" autoUpdateAnimBg="0"/>
      <p:bldP spid="141320"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11"/>
          <p:cNvGrpSpPr>
            <a:grpSpLocks/>
          </p:cNvGrpSpPr>
          <p:nvPr/>
        </p:nvGrpSpPr>
        <p:grpSpPr bwMode="auto">
          <a:xfrm>
            <a:off x="106746" y="877956"/>
            <a:ext cx="4309542" cy="5745409"/>
            <a:chOff x="3070" y="618"/>
            <a:chExt cx="2582" cy="3273"/>
          </a:xfrm>
        </p:grpSpPr>
        <p:pic>
          <p:nvPicPr>
            <p:cNvPr id="142344" name="Picture 8" descr="samaritaner"/>
            <p:cNvPicPr>
              <a:picLocks noChangeAspect="1" noChangeArrowheads="1"/>
            </p:cNvPicPr>
            <p:nvPr/>
          </p:nvPicPr>
          <p:blipFill>
            <a:blip r:embed="rId2" cstate="print">
              <a:lum contrast="40000"/>
            </a:blip>
            <a:srcRect l="2180"/>
            <a:stretch>
              <a:fillRect/>
            </a:stretch>
          </p:blipFill>
          <p:spPr bwMode="auto">
            <a:xfrm>
              <a:off x="3070" y="618"/>
              <a:ext cx="2582" cy="3267"/>
            </a:xfrm>
            <a:prstGeom prst="rect">
              <a:avLst/>
            </a:prstGeom>
            <a:noFill/>
          </p:spPr>
        </p:pic>
        <p:sp>
          <p:nvSpPr>
            <p:cNvPr id="142342" name="Text Box 6"/>
            <p:cNvSpPr txBox="1">
              <a:spLocks noChangeArrowheads="1"/>
            </p:cNvSpPr>
            <p:nvPr/>
          </p:nvSpPr>
          <p:spPr bwMode="auto">
            <a:xfrm>
              <a:off x="3324" y="3718"/>
              <a:ext cx="2304" cy="173"/>
            </a:xfrm>
            <a:prstGeom prst="rect">
              <a:avLst/>
            </a:prstGeom>
            <a:noFill/>
            <a:ln w="9525">
              <a:noFill/>
              <a:miter lim="800000"/>
              <a:headEnd/>
              <a:tailEnd/>
            </a:ln>
            <a:effectLst/>
          </p:spPr>
          <p:txBody>
            <a:bodyPr>
              <a:spAutoFit/>
            </a:bodyPr>
            <a:lstStyle/>
            <a:p>
              <a:pPr algn="r">
                <a:spcBef>
                  <a:spcPct val="50000"/>
                </a:spcBef>
              </a:pPr>
              <a:r>
                <a:rPr lang="en-US" sz="1200" dirty="0">
                  <a:solidFill>
                    <a:srgbClr val="000000"/>
                  </a:solidFill>
                  <a:latin typeface="Tahoma" pitchFamily="34" charset="0"/>
                  <a:cs typeface="Tahoma" pitchFamily="34" charset="0"/>
                </a:rPr>
                <a:t>www.effata.dk/bibelbilleder/en_vis.asp?mater=45</a:t>
              </a:r>
              <a:r>
                <a:rPr lang="en-US" sz="1200" dirty="0"/>
                <a:t> </a:t>
              </a:r>
            </a:p>
          </p:txBody>
        </p:sp>
      </p:grpSp>
      <p:sp>
        <p:nvSpPr>
          <p:cNvPr id="142348" name="Text Box 12"/>
          <p:cNvSpPr txBox="1">
            <a:spLocks noChangeArrowheads="1"/>
          </p:cNvSpPr>
          <p:nvPr/>
        </p:nvSpPr>
        <p:spPr bwMode="auto">
          <a:xfrm>
            <a:off x="4432852" y="1901825"/>
            <a:ext cx="4724400" cy="3660775"/>
          </a:xfrm>
          <a:prstGeom prst="rect">
            <a:avLst/>
          </a:prstGeom>
          <a:noFill/>
          <a:ln w="9525">
            <a:noFill/>
            <a:miter lim="800000"/>
            <a:headEnd/>
            <a:tailEnd/>
          </a:ln>
          <a:effectLst/>
        </p:spPr>
        <p:txBody>
          <a:bodyPr>
            <a:spAutoFit/>
          </a:bodyPr>
          <a:lstStyle/>
          <a:p>
            <a:pPr>
              <a:spcBef>
                <a:spcPct val="50000"/>
              </a:spcBef>
            </a:pPr>
            <a:r>
              <a:rPr lang="en-US" sz="3600" b="1" dirty="0">
                <a:solidFill>
                  <a:srgbClr val="FF0000"/>
                </a:solidFill>
                <a:latin typeface="Tahoma" pitchFamily="34" charset="0"/>
                <a:cs typeface="Times New Roman" pitchFamily="18" charset="0"/>
              </a:rPr>
              <a:t>A.</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Luke 10:30-34 ff</a:t>
            </a:r>
            <a:r>
              <a:rPr lang="en-US" sz="3600" dirty="0">
                <a:solidFill>
                  <a:srgbClr val="000000"/>
                </a:solidFill>
                <a:latin typeface="Tahoma" pitchFamily="34" charset="0"/>
                <a:cs typeface="Times New Roman" pitchFamily="18" charset="0"/>
              </a:rPr>
              <a:t>*</a:t>
            </a:r>
          </a:p>
          <a:p>
            <a:pPr>
              <a:spcBef>
                <a:spcPct val="50000"/>
              </a:spcBef>
            </a:pPr>
            <a:r>
              <a:rPr lang="en-US" sz="3600" b="1" dirty="0">
                <a:solidFill>
                  <a:srgbClr val="FF0000"/>
                </a:solidFill>
                <a:latin typeface="Tahoma" pitchFamily="34" charset="0"/>
                <a:cs typeface="Times New Roman" pitchFamily="18" charset="0"/>
              </a:rPr>
              <a:t>B.</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Luke 17:11-19</a:t>
            </a:r>
          </a:p>
          <a:p>
            <a:pPr>
              <a:spcBef>
                <a:spcPct val="50000"/>
              </a:spcBef>
            </a:pPr>
            <a:r>
              <a:rPr lang="en-US" sz="3600" b="1" dirty="0">
                <a:solidFill>
                  <a:srgbClr val="FF0000"/>
                </a:solidFill>
                <a:latin typeface="Tahoma" pitchFamily="34" charset="0"/>
                <a:cs typeface="Times New Roman" pitchFamily="18" charset="0"/>
              </a:rPr>
              <a:t>C.</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John 4:4-7 ff</a:t>
            </a:r>
          </a:p>
          <a:p>
            <a:pPr>
              <a:spcBef>
                <a:spcPct val="50000"/>
              </a:spcBef>
            </a:pPr>
            <a:r>
              <a:rPr lang="en-US" sz="3600" b="1" dirty="0">
                <a:solidFill>
                  <a:srgbClr val="FF0000"/>
                </a:solidFill>
                <a:latin typeface="Tahoma" pitchFamily="34" charset="0"/>
                <a:cs typeface="Times New Roman" pitchFamily="18" charset="0"/>
              </a:rPr>
              <a:t>D.</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John 8:48 </a:t>
            </a:r>
            <a:r>
              <a:rPr lang="en-US" sz="4000" dirty="0">
                <a:solidFill>
                  <a:srgbClr val="000000"/>
                </a:solidFill>
                <a:latin typeface="Tahoma" pitchFamily="34" charset="0"/>
                <a:cs typeface="Times New Roman" pitchFamily="18" charset="0"/>
              </a:rPr>
              <a:t> </a:t>
            </a:r>
          </a:p>
          <a:p>
            <a:pPr algn="ctr">
              <a:spcBef>
                <a:spcPct val="50000"/>
              </a:spcBef>
            </a:pPr>
            <a:r>
              <a:rPr lang="en-US" sz="2000" dirty="0">
                <a:solidFill>
                  <a:srgbClr val="000000"/>
                </a:solidFill>
                <a:latin typeface="Tahoma" pitchFamily="34" charset="0"/>
                <a:cs typeface="Times New Roman" pitchFamily="18" charset="0"/>
              </a:rPr>
              <a:t>*  ff = “and following verses</a:t>
            </a:r>
            <a:r>
              <a:rPr lang="en-US" sz="1800" dirty="0">
                <a:solidFill>
                  <a:srgbClr val="000000"/>
                </a:solidFill>
                <a:latin typeface="Tahoma" pitchFamily="34" charset="0"/>
                <a:cs typeface="Times New Roman" pitchFamily="18" charset="0"/>
              </a:rPr>
              <a:t>”</a:t>
            </a:r>
            <a:r>
              <a:rPr lang="en-US" sz="1800" dirty="0">
                <a:solidFill>
                  <a:srgbClr val="007098"/>
                </a:solidFill>
                <a:latin typeface="Tahoma" pitchFamily="34" charset="0"/>
                <a:cs typeface="Times New Roman" pitchFamily="18" charset="0"/>
              </a:rPr>
              <a:t> </a:t>
            </a: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#16</a:t>
            </a:r>
            <a:endParaRPr lang="en-US" sz="4800" b="1" dirty="0">
              <a:solidFill>
                <a:srgbClr val="0000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2348"/>
                                        </p:tgtEl>
                                        <p:attrNameLst>
                                          <p:attrName>style.visibility</p:attrName>
                                        </p:attrNameLst>
                                      </p:cBhvr>
                                      <p:to>
                                        <p:strVal val="visible"/>
                                      </p:to>
                                    </p:set>
                                    <p:animEffect transition="in" filter="wipe(up)">
                                      <p:cBhvr>
                                        <p:cTn id="7" dur="500"/>
                                        <p:tgtEl>
                                          <p:spTgt spid="142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autoUpdateAnimBg="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4336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4336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4336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43366"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A</a:t>
            </a:r>
          </a:p>
        </p:txBody>
      </p:sp>
      <p:sp>
        <p:nvSpPr>
          <p:cNvPr id="143367" name="Text Box 7"/>
          <p:cNvSpPr txBox="1">
            <a:spLocks noChangeArrowheads="1"/>
          </p:cNvSpPr>
          <p:nvPr/>
        </p:nvSpPr>
        <p:spPr bwMode="auto">
          <a:xfrm>
            <a:off x="203916" y="177084"/>
            <a:ext cx="8729663" cy="6529993"/>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4600"/>
              </a:lnSpc>
            </a:pPr>
            <a:r>
              <a:rPr lang="en-US" sz="3200" b="1" u="sng" dirty="0" smtClean="0">
                <a:solidFill>
                  <a:srgbClr val="00004C"/>
                </a:solidFill>
                <a:latin typeface="Times New Roman" pitchFamily="18" charset="0"/>
                <a:cs typeface="Times New Roman" pitchFamily="18" charset="0"/>
              </a:rPr>
              <a:t>Luke 10:30</a:t>
            </a:r>
            <a:r>
              <a:rPr lang="en-US" sz="3200" dirty="0" smtClean="0">
                <a:solidFill>
                  <a:srgbClr val="00004C"/>
                </a:solidFill>
                <a:latin typeface="Times New Roman" pitchFamily="18" charset="0"/>
                <a:cs typeface="Times New Roman" pitchFamily="18" charset="0"/>
              </a:rPr>
              <a:t> And Jesus answering said, A certain man went down from Jerusalem to Jericho, and fell among thieves, which stripped him of his raiment, and wounded him, and departed, leaving him half dead. </a:t>
            </a:r>
            <a:r>
              <a:rPr lang="en-US" sz="3200" baseline="30000" dirty="0" smtClean="0">
                <a:solidFill>
                  <a:srgbClr val="00004C"/>
                </a:solidFill>
                <a:latin typeface="Times New Roman" pitchFamily="18" charset="0"/>
                <a:cs typeface="Times New Roman" pitchFamily="18" charset="0"/>
              </a:rPr>
              <a:t>31</a:t>
            </a:r>
            <a:r>
              <a:rPr lang="en-US" sz="3200" dirty="0" smtClean="0">
                <a:solidFill>
                  <a:srgbClr val="00004C"/>
                </a:solidFill>
                <a:latin typeface="Times New Roman" pitchFamily="18" charset="0"/>
                <a:cs typeface="Times New Roman" pitchFamily="18" charset="0"/>
              </a:rPr>
              <a:t> And by chance there came down a certain priest that way: and when he saw him, he passed by on the other side. </a:t>
            </a:r>
            <a:r>
              <a:rPr lang="en-US" sz="3200" baseline="30000" dirty="0" smtClean="0">
                <a:solidFill>
                  <a:srgbClr val="00004C"/>
                </a:solidFill>
                <a:latin typeface="Times New Roman" pitchFamily="18" charset="0"/>
                <a:cs typeface="Times New Roman" pitchFamily="18" charset="0"/>
              </a:rPr>
              <a:t>32</a:t>
            </a:r>
            <a:r>
              <a:rPr lang="en-US" sz="3200" dirty="0" smtClean="0">
                <a:solidFill>
                  <a:srgbClr val="00004C"/>
                </a:solidFill>
                <a:latin typeface="Times New Roman" pitchFamily="18" charset="0"/>
                <a:cs typeface="Times New Roman" pitchFamily="18" charset="0"/>
              </a:rPr>
              <a:t> And likewise a Levite, when he was at the place, came and looked on him, and passed by on the other side. </a:t>
            </a:r>
            <a:r>
              <a:rPr lang="en-US" sz="3200" baseline="30000" dirty="0" smtClean="0">
                <a:solidFill>
                  <a:srgbClr val="00004C"/>
                </a:solidFill>
                <a:latin typeface="Times New Roman" pitchFamily="18" charset="0"/>
                <a:cs typeface="Times New Roman" pitchFamily="18" charset="0"/>
              </a:rPr>
              <a:t>33</a:t>
            </a:r>
            <a:r>
              <a:rPr lang="en-US" sz="3200" dirty="0" smtClean="0">
                <a:solidFill>
                  <a:srgbClr val="00004C"/>
                </a:solidFill>
                <a:latin typeface="Times New Roman" pitchFamily="18" charset="0"/>
                <a:cs typeface="Times New Roman" pitchFamily="18" charset="0"/>
              </a:rPr>
              <a:t> But a certain </a:t>
            </a:r>
            <a:r>
              <a:rPr lang="en-US" sz="3200" dirty="0" err="1" smtClean="0">
                <a:solidFill>
                  <a:srgbClr val="00004C"/>
                </a:solidFill>
                <a:latin typeface="Times New Roman" pitchFamily="18" charset="0"/>
                <a:cs typeface="Times New Roman" pitchFamily="18" charset="0"/>
              </a:rPr>
              <a:t>Samari</a:t>
            </a:r>
            <a:r>
              <a:rPr lang="en-US" sz="3200" dirty="0" smtClean="0">
                <a:solidFill>
                  <a:srgbClr val="00004C"/>
                </a:solidFill>
                <a:latin typeface="Times New Roman" pitchFamily="18" charset="0"/>
                <a:cs typeface="Times New Roman" pitchFamily="18" charset="0"/>
              </a:rPr>
              <a:t>-tan, as he journeyed, came where he was: and when he saw him, he had compassion on him …</a:t>
            </a:r>
            <a:endParaRPr lang="en-US" sz="3200" dirty="0">
              <a:solidFill>
                <a:srgbClr val="00004C"/>
              </a:solidFill>
              <a:latin typeface="Times New Roman" pitchFamily="18" charset="0"/>
              <a:cs typeface="Times New Roman" pitchFamily="18" charset="0"/>
            </a:endParaRPr>
          </a:p>
        </p:txBody>
      </p:sp>
      <p:sp>
        <p:nvSpPr>
          <p:cNvPr id="14336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strVal val="4*#ppt_w"/>
                                          </p:val>
                                        </p:tav>
                                        <p:tav tm="100000">
                                          <p:val>
                                            <p:strVal val="#ppt_w"/>
                                          </p:val>
                                        </p:tav>
                                      </p:tavLst>
                                    </p:anim>
                                    <p:anim calcmode="lin" valueType="num">
                                      <p:cBhvr>
                                        <p:cTn id="8" dur="500" fill="hold"/>
                                        <p:tgtEl>
                                          <p:spTgt spid="14336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3367"/>
                                        </p:tgtEl>
                                        <p:attrNameLst>
                                          <p:attrName>style.visibility</p:attrName>
                                        </p:attrNameLst>
                                      </p:cBhvr>
                                      <p:to>
                                        <p:strVal val="visible"/>
                                      </p:to>
                                    </p:set>
                                    <p:animEffect transition="in" filter="wipe(up)">
                                      <p:cBhvr>
                                        <p:cTn id="16" dur="500"/>
                                        <p:tgtEl>
                                          <p:spTgt spid="1433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368"/>
                                        </p:tgtEl>
                                        <p:attrNameLst>
                                          <p:attrName>style.visibility</p:attrName>
                                        </p:attrNameLst>
                                      </p:cBhvr>
                                      <p:to>
                                        <p:strVal val="visible"/>
                                      </p:to>
                                    </p:set>
                                    <p:animEffect transition="in" filter="dissolve">
                                      <p:cBhvr>
                                        <p:cTn id="21"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autoUpdateAnimBg="0"/>
      <p:bldP spid="143368"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152401" y="798489"/>
            <a:ext cx="4571667" cy="5952638"/>
            <a:chOff x="152401" y="798489"/>
            <a:chExt cx="4571667" cy="5952638"/>
          </a:xfrm>
        </p:grpSpPr>
        <p:pic>
          <p:nvPicPr>
            <p:cNvPr id="19458" name="Picture 2" descr="http://effata.dk/bibelbilleder/billederne/enkens_son.jpg"/>
            <p:cNvPicPr>
              <a:picLocks noChangeAspect="1" noChangeArrowheads="1"/>
            </p:cNvPicPr>
            <p:nvPr/>
          </p:nvPicPr>
          <p:blipFill>
            <a:blip r:embed="rId2" cstate="print">
              <a:lum bright="-10000" contrast="30000"/>
            </a:blip>
            <a:srcRect r="1783"/>
            <a:stretch>
              <a:fillRect/>
            </a:stretch>
          </p:blipFill>
          <p:spPr bwMode="auto">
            <a:xfrm>
              <a:off x="152401" y="798489"/>
              <a:ext cx="4571667" cy="5921063"/>
            </a:xfrm>
            <a:prstGeom prst="rect">
              <a:avLst/>
            </a:prstGeom>
            <a:noFill/>
          </p:spPr>
        </p:pic>
        <p:sp>
          <p:nvSpPr>
            <p:cNvPr id="4" name="TextBox 3"/>
            <p:cNvSpPr txBox="1"/>
            <p:nvPr/>
          </p:nvSpPr>
          <p:spPr>
            <a:xfrm>
              <a:off x="1750452" y="6504906"/>
              <a:ext cx="2971800" cy="246221"/>
            </a:xfrm>
            <a:prstGeom prst="rect">
              <a:avLst/>
            </a:prstGeom>
            <a:noFill/>
          </p:spPr>
          <p:txBody>
            <a:bodyPr wrap="square" rtlCol="0">
              <a:spAutoFit/>
            </a:bodyPr>
            <a:lstStyle/>
            <a:p>
              <a:r>
                <a:rPr lang="en-US" sz="1000" dirty="0" smtClean="0"/>
                <a:t>http://effata.dk/bibelbilleder/en_vis.asp?mater=110</a:t>
              </a:r>
              <a:endParaRPr lang="en-US" sz="1000" dirty="0"/>
            </a:p>
          </p:txBody>
        </p:sp>
      </p:grpSp>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#17</a:t>
            </a:r>
            <a:endParaRPr lang="en-US" sz="4800" b="1" dirty="0">
              <a:solidFill>
                <a:srgbClr val="000066"/>
              </a:solidFill>
            </a:endParaRPr>
          </a:p>
        </p:txBody>
      </p:sp>
      <p:sp>
        <p:nvSpPr>
          <p:cNvPr id="7" name="Text Box 13"/>
          <p:cNvSpPr txBox="1">
            <a:spLocks noChangeArrowheads="1"/>
          </p:cNvSpPr>
          <p:nvPr/>
        </p:nvSpPr>
        <p:spPr bwMode="auto">
          <a:xfrm>
            <a:off x="4827100" y="2034208"/>
            <a:ext cx="4225167" cy="3113087"/>
          </a:xfrm>
          <a:prstGeom prst="rect">
            <a:avLst/>
          </a:prstGeom>
          <a:noFill/>
          <a:ln w="9525">
            <a:noFill/>
            <a:miter lim="800000"/>
            <a:headEnd/>
            <a:tailEnd/>
          </a:ln>
          <a:effectLst/>
        </p:spPr>
        <p:txBody>
          <a:bodyPr wrap="square">
            <a:spAutoFit/>
          </a:bodyPr>
          <a:lstStyle/>
          <a:p>
            <a:pPr>
              <a:spcBef>
                <a:spcPct val="50000"/>
              </a:spcBef>
            </a:pPr>
            <a:r>
              <a:rPr lang="en-US" sz="3500" b="1" dirty="0">
                <a:solidFill>
                  <a:srgbClr val="FF0000"/>
                </a:solidFill>
                <a:latin typeface="Tahoma" pitchFamily="34" charset="0"/>
                <a:cs typeface="Times New Roman" pitchFamily="18" charset="0"/>
              </a:rPr>
              <a:t>A.</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Matthew </a:t>
            </a:r>
            <a:r>
              <a:rPr lang="en-US" sz="3500" dirty="0" smtClean="0">
                <a:latin typeface="Tahoma" pitchFamily="34" charset="0"/>
                <a:cs typeface="Times New Roman" pitchFamily="18" charset="0"/>
              </a:rPr>
              <a:t>28:5-6</a:t>
            </a:r>
            <a:endParaRPr lang="en-US" sz="3500" dirty="0">
              <a:latin typeface="Tahoma" pitchFamily="34" charset="0"/>
              <a:cs typeface="Times New Roman" pitchFamily="18" charset="0"/>
            </a:endParaRPr>
          </a:p>
          <a:p>
            <a:pPr>
              <a:spcBef>
                <a:spcPct val="50000"/>
              </a:spcBef>
            </a:pPr>
            <a:r>
              <a:rPr lang="en-US" sz="3500" b="1" dirty="0">
                <a:solidFill>
                  <a:srgbClr val="FF0000"/>
                </a:solidFill>
                <a:latin typeface="Tahoma" pitchFamily="34" charset="0"/>
                <a:cs typeface="Times New Roman" pitchFamily="18" charset="0"/>
              </a:rPr>
              <a:t>B.</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Mark </a:t>
            </a:r>
            <a:r>
              <a:rPr lang="en-US" sz="3500" dirty="0" smtClean="0">
                <a:latin typeface="Tahoma" pitchFamily="34" charset="0"/>
                <a:cs typeface="Times New Roman" pitchFamily="18" charset="0"/>
              </a:rPr>
              <a:t>5:35-43</a:t>
            </a:r>
            <a:endParaRPr lang="en-US" sz="3500" dirty="0">
              <a:latin typeface="Tahoma" pitchFamily="34" charset="0"/>
              <a:cs typeface="Times New Roman" pitchFamily="18" charset="0"/>
            </a:endParaRPr>
          </a:p>
          <a:p>
            <a:pPr>
              <a:spcBef>
                <a:spcPct val="50000"/>
              </a:spcBef>
            </a:pPr>
            <a:r>
              <a:rPr lang="en-US" sz="3500" b="1" dirty="0">
                <a:solidFill>
                  <a:srgbClr val="FF0000"/>
                </a:solidFill>
                <a:latin typeface="Tahoma" pitchFamily="34" charset="0"/>
                <a:cs typeface="Times New Roman" pitchFamily="18" charset="0"/>
              </a:rPr>
              <a:t>C.</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Luke </a:t>
            </a:r>
            <a:r>
              <a:rPr lang="en-US" sz="3500" dirty="0" smtClean="0">
                <a:latin typeface="Tahoma" pitchFamily="34" charset="0"/>
                <a:cs typeface="Times New Roman" pitchFamily="18" charset="0"/>
              </a:rPr>
              <a:t>7:11-15</a:t>
            </a:r>
            <a:endParaRPr lang="en-US" sz="3500" dirty="0">
              <a:latin typeface="Tahoma" pitchFamily="34" charset="0"/>
              <a:cs typeface="Times New Roman" pitchFamily="18" charset="0"/>
            </a:endParaRPr>
          </a:p>
          <a:p>
            <a:pPr>
              <a:spcBef>
                <a:spcPct val="50000"/>
              </a:spcBef>
            </a:pPr>
            <a:r>
              <a:rPr lang="en-US" sz="3500" b="1" dirty="0">
                <a:solidFill>
                  <a:srgbClr val="FF0000"/>
                </a:solidFill>
                <a:latin typeface="Tahoma" pitchFamily="34" charset="0"/>
                <a:cs typeface="Times New Roman" pitchFamily="18" charset="0"/>
              </a:rPr>
              <a:t>D.</a:t>
            </a:r>
            <a:r>
              <a:rPr lang="en-US" sz="3500" dirty="0">
                <a:solidFill>
                  <a:srgbClr val="000000"/>
                </a:solidFill>
                <a:latin typeface="Tahoma" pitchFamily="34" charset="0"/>
                <a:cs typeface="Times New Roman" pitchFamily="18" charset="0"/>
              </a:rPr>
              <a:t>	</a:t>
            </a:r>
            <a:r>
              <a:rPr lang="en-US" sz="3500" dirty="0" smtClean="0">
                <a:latin typeface="Tahoma" pitchFamily="34" charset="0"/>
                <a:cs typeface="Times New Roman" pitchFamily="18" charset="0"/>
              </a:rPr>
              <a:t>John 11:43-44</a:t>
            </a:r>
            <a:endParaRPr lang="en-US" sz="3500" dirty="0">
              <a:latin typeface="Tahoma" pitchFamily="34"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4336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4336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4336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43366"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57150">
                  <a:solidFill>
                    <a:srgbClr val="007098"/>
                  </a:solidFill>
                  <a:round/>
                  <a:headEnd/>
                  <a:tailEnd/>
                </a:ln>
                <a:blipFill>
                  <a:blip r:embed="rId2"/>
                  <a:stretch>
                    <a:fillRect/>
                  </a:stretch>
                </a:blipFill>
                <a:latin typeface="Arial Black"/>
              </a:rPr>
              <a:t>C</a:t>
            </a:r>
            <a:endParaRPr lang="en-US" sz="3600" kern="10" dirty="0">
              <a:ln w="57150">
                <a:solidFill>
                  <a:srgbClr val="007098"/>
                </a:solidFill>
                <a:round/>
                <a:headEnd/>
                <a:tailEnd/>
              </a:ln>
              <a:blipFill>
                <a:blip r:embed="rId2"/>
                <a:stretch>
                  <a:fillRect/>
                </a:stretch>
              </a:blipFill>
              <a:latin typeface="Arial Black"/>
            </a:endParaRPr>
          </a:p>
        </p:txBody>
      </p:sp>
      <p:sp>
        <p:nvSpPr>
          <p:cNvPr id="143367" name="Text Box 7"/>
          <p:cNvSpPr txBox="1">
            <a:spLocks noChangeArrowheads="1"/>
          </p:cNvSpPr>
          <p:nvPr/>
        </p:nvSpPr>
        <p:spPr bwMode="auto">
          <a:xfrm>
            <a:off x="203916" y="189963"/>
            <a:ext cx="8729663" cy="6494085"/>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r>
              <a:rPr lang="en-US" sz="3200" b="1" u="sng" dirty="0" smtClean="0">
                <a:latin typeface="Times New Roman" pitchFamily="18" charset="0"/>
                <a:cs typeface="Times New Roman" pitchFamily="18" charset="0"/>
              </a:rPr>
              <a:t>Luke 7:11</a:t>
            </a:r>
            <a:r>
              <a:rPr lang="en-US" sz="3200" dirty="0" smtClean="0">
                <a:latin typeface="Times New Roman" pitchFamily="18" charset="0"/>
                <a:cs typeface="Times New Roman" pitchFamily="18" charset="0"/>
              </a:rPr>
              <a:t> And it came to pass the day after, that he went into a city called Nain; and many of his disciples went with him, and much people. </a:t>
            </a:r>
            <a:r>
              <a:rPr lang="en-US" sz="3200" baseline="30000" dirty="0" smtClean="0">
                <a:latin typeface="Times New Roman" pitchFamily="18" charset="0"/>
                <a:cs typeface="Times New Roman" pitchFamily="18" charset="0"/>
              </a:rPr>
              <a:t>12</a:t>
            </a:r>
            <a:r>
              <a:rPr lang="en-US" sz="3200" dirty="0" smtClean="0">
                <a:latin typeface="Times New Roman" pitchFamily="18" charset="0"/>
                <a:cs typeface="Times New Roman" pitchFamily="18" charset="0"/>
              </a:rPr>
              <a:t> Now when he came nigh to the gate of the city, behold, there was a dead man carried out, the only son of his mother, and she was a widow: and much people of the city was with her. </a:t>
            </a:r>
            <a:r>
              <a:rPr lang="en-US" sz="3200" baseline="30000" dirty="0" smtClean="0">
                <a:latin typeface="Times New Roman" pitchFamily="18" charset="0"/>
                <a:cs typeface="Times New Roman" pitchFamily="18" charset="0"/>
              </a:rPr>
              <a:t>13</a:t>
            </a:r>
            <a:r>
              <a:rPr lang="en-US" sz="3200" dirty="0" smtClean="0">
                <a:latin typeface="Times New Roman" pitchFamily="18" charset="0"/>
                <a:cs typeface="Times New Roman" pitchFamily="18" charset="0"/>
              </a:rPr>
              <a:t> And when the Lord saw her, he had compassion on her, and said unto her, Weep not. </a:t>
            </a:r>
            <a:r>
              <a:rPr lang="en-US" sz="3200" baseline="30000" dirty="0" smtClean="0">
                <a:latin typeface="Times New Roman" pitchFamily="18" charset="0"/>
                <a:cs typeface="Times New Roman" pitchFamily="18" charset="0"/>
              </a:rPr>
              <a:t>14</a:t>
            </a:r>
            <a:r>
              <a:rPr lang="en-US" sz="3200" dirty="0" smtClean="0">
                <a:latin typeface="Times New Roman" pitchFamily="18" charset="0"/>
                <a:cs typeface="Times New Roman" pitchFamily="18" charset="0"/>
              </a:rPr>
              <a:t> And he came and touched the bier: and they that bare him stood still. And he said, Young man, I say unto thee, Arise. </a:t>
            </a:r>
            <a:r>
              <a:rPr lang="en-US" sz="3200" baseline="30000" dirty="0" smtClean="0">
                <a:latin typeface="Times New Roman" pitchFamily="18" charset="0"/>
                <a:cs typeface="Times New Roman" pitchFamily="18" charset="0"/>
              </a:rPr>
              <a:t>15</a:t>
            </a:r>
            <a:r>
              <a:rPr lang="en-US" sz="3200" dirty="0" smtClean="0">
                <a:latin typeface="Times New Roman" pitchFamily="18" charset="0"/>
                <a:cs typeface="Times New Roman" pitchFamily="18" charset="0"/>
              </a:rPr>
              <a:t> And he that was dead sat up, and began to speak. And he delivered him to his mother.</a:t>
            </a:r>
          </a:p>
        </p:txBody>
      </p:sp>
      <p:sp>
        <p:nvSpPr>
          <p:cNvPr id="14336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strVal val="4*#ppt_w"/>
                                          </p:val>
                                        </p:tav>
                                        <p:tav tm="100000">
                                          <p:val>
                                            <p:strVal val="#ppt_w"/>
                                          </p:val>
                                        </p:tav>
                                      </p:tavLst>
                                    </p:anim>
                                    <p:anim calcmode="lin" valueType="num">
                                      <p:cBhvr>
                                        <p:cTn id="8" dur="500" fill="hold"/>
                                        <p:tgtEl>
                                          <p:spTgt spid="14336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3367"/>
                                        </p:tgtEl>
                                        <p:attrNameLst>
                                          <p:attrName>style.visibility</p:attrName>
                                        </p:attrNameLst>
                                      </p:cBhvr>
                                      <p:to>
                                        <p:strVal val="visible"/>
                                      </p:to>
                                    </p:set>
                                    <p:animEffect transition="in" filter="wipe(up)">
                                      <p:cBhvr>
                                        <p:cTn id="16" dur="500"/>
                                        <p:tgtEl>
                                          <p:spTgt spid="1433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368"/>
                                        </p:tgtEl>
                                        <p:attrNameLst>
                                          <p:attrName>style.visibility</p:attrName>
                                        </p:attrNameLst>
                                      </p:cBhvr>
                                      <p:to>
                                        <p:strVal val="visible"/>
                                      </p:to>
                                    </p:set>
                                    <p:animEffect transition="in" filter="dissolve">
                                      <p:cBhvr>
                                        <p:cTn id="21"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autoUpdateAnimBg="0"/>
      <p:bldP spid="143368"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28600" y="714687"/>
            <a:ext cx="4979832" cy="6003792"/>
            <a:chOff x="228600" y="457200"/>
            <a:chExt cx="4979832" cy="6003792"/>
          </a:xfrm>
        </p:grpSpPr>
        <p:pic>
          <p:nvPicPr>
            <p:cNvPr id="19458" name="Picture 2" descr="http://effata.dk/bibelbilleder/billederne/Noas_offer.jpg"/>
            <p:cNvPicPr>
              <a:picLocks noChangeAspect="1" noChangeArrowheads="1"/>
            </p:cNvPicPr>
            <p:nvPr/>
          </p:nvPicPr>
          <p:blipFill>
            <a:blip r:embed="rId2" cstate="print">
              <a:clrChange>
                <a:clrFrom>
                  <a:srgbClr val="F8F0DD"/>
                </a:clrFrom>
                <a:clrTo>
                  <a:srgbClr val="F8F0DD">
                    <a:alpha val="0"/>
                  </a:srgbClr>
                </a:clrTo>
              </a:clrChange>
              <a:lum bright="-10000" contrast="40000"/>
            </a:blip>
            <a:srcRect/>
            <a:stretch>
              <a:fillRect/>
            </a:stretch>
          </p:blipFill>
          <p:spPr bwMode="auto">
            <a:xfrm>
              <a:off x="228600" y="457200"/>
              <a:ext cx="4876800" cy="6003792"/>
            </a:xfrm>
            <a:prstGeom prst="rect">
              <a:avLst/>
            </a:prstGeom>
            <a:noFill/>
          </p:spPr>
        </p:pic>
        <p:sp>
          <p:nvSpPr>
            <p:cNvPr id="4" name="TextBox 3"/>
            <p:cNvSpPr txBox="1"/>
            <p:nvPr/>
          </p:nvSpPr>
          <p:spPr>
            <a:xfrm>
              <a:off x="2160432" y="6173274"/>
              <a:ext cx="3048000" cy="246221"/>
            </a:xfrm>
            <a:prstGeom prst="rect">
              <a:avLst/>
            </a:prstGeom>
            <a:noFill/>
          </p:spPr>
          <p:txBody>
            <a:bodyPr wrap="square" rtlCol="0">
              <a:spAutoFit/>
            </a:bodyPr>
            <a:lstStyle/>
            <a:p>
              <a:r>
                <a:rPr lang="en-US" sz="1000" dirty="0" smtClean="0"/>
                <a:t>www.effatha.dk/bibelbilleder/en_vis.asp?mater=25</a:t>
              </a:r>
              <a:endParaRPr lang="en-US" sz="1000" dirty="0"/>
            </a:p>
          </p:txBody>
        </p:sp>
      </p:grpSp>
      <p:sp>
        <p:nvSpPr>
          <p:cNvPr id="9" name="TextBox 8"/>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C00000"/>
                </a:solidFill>
              </a:rPr>
              <a:t>Old Testament #2</a:t>
            </a:r>
            <a:endParaRPr lang="en-US" sz="4800" b="1" dirty="0">
              <a:solidFill>
                <a:srgbClr val="C00000"/>
              </a:solidFill>
            </a:endParaRPr>
          </a:p>
        </p:txBody>
      </p:sp>
      <p:sp>
        <p:nvSpPr>
          <p:cNvPr id="10" name="Text Box 12"/>
          <p:cNvSpPr txBox="1">
            <a:spLocks noChangeArrowheads="1"/>
          </p:cNvSpPr>
          <p:nvPr/>
        </p:nvSpPr>
        <p:spPr bwMode="auto">
          <a:xfrm>
            <a:off x="5414496" y="1877094"/>
            <a:ext cx="3200400" cy="3631763"/>
          </a:xfrm>
          <a:prstGeom prst="rect">
            <a:avLst/>
          </a:prstGeom>
          <a:noFill/>
          <a:ln w="9525">
            <a:noFill/>
            <a:miter lim="800000"/>
            <a:headEnd/>
            <a:tailEnd/>
          </a:ln>
          <a:effectLst/>
        </p:spPr>
        <p:txBody>
          <a:bodyPr wrap="square">
            <a:spAutoFit/>
          </a:bodyPr>
          <a:lstStyle/>
          <a:p>
            <a:pPr algn="just">
              <a:spcBef>
                <a:spcPct val="50000"/>
              </a:spcBef>
            </a:pPr>
            <a:r>
              <a:rPr lang="en-US" sz="3200" b="1" dirty="0" smtClean="0">
                <a:solidFill>
                  <a:srgbClr val="FF0000"/>
                </a:solidFill>
                <a:latin typeface="Tahoma" pitchFamily="34" charset="0"/>
                <a:cs typeface="Tahoma" pitchFamily="34" charset="0"/>
              </a:rPr>
              <a:t>A.</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6</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B.</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7</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C.</a:t>
            </a:r>
            <a:r>
              <a:rPr lang="en-US" sz="3200" dirty="0" smtClean="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8</a:t>
            </a:r>
            <a:endParaRPr lang="en-US" sz="3200" dirty="0">
              <a:latin typeface="Tahoma" pitchFamily="34" charset="0"/>
              <a:cs typeface="Tahoma" pitchFamily="34" charset="0"/>
            </a:endParaRPr>
          </a:p>
          <a:p>
            <a:pPr algn="just">
              <a:spcBef>
                <a:spcPct val="50000"/>
              </a:spcBef>
            </a:pPr>
            <a:endParaRPr lang="en-US" sz="1200" b="1" dirty="0" smtClean="0">
              <a:solidFill>
                <a:srgbClr val="FF0000"/>
              </a:solidFill>
              <a:latin typeface="Tahoma" pitchFamily="34" charset="0"/>
              <a:cs typeface="Tahoma" pitchFamily="34" charset="0"/>
            </a:endParaRPr>
          </a:p>
          <a:p>
            <a:pPr algn="just">
              <a:spcBef>
                <a:spcPct val="50000"/>
              </a:spcBef>
            </a:pPr>
            <a:r>
              <a:rPr lang="en-US" sz="3200" b="1" dirty="0" smtClean="0">
                <a:solidFill>
                  <a:srgbClr val="FF0000"/>
                </a:solidFill>
                <a:latin typeface="Tahoma" pitchFamily="34" charset="0"/>
                <a:cs typeface="Tahoma" pitchFamily="34" charset="0"/>
              </a:rPr>
              <a:t>D</a:t>
            </a:r>
            <a:r>
              <a:rPr lang="en-US" sz="3200" b="1" dirty="0">
                <a:solidFill>
                  <a:srgbClr val="FF0000"/>
                </a:solidFill>
                <a:latin typeface="Tahoma" pitchFamily="34" charset="0"/>
                <a:cs typeface="Tahoma" pitchFamily="34" charset="0"/>
              </a:rPr>
              <a:t>.</a:t>
            </a:r>
            <a:r>
              <a:rPr lang="en-US" sz="3200" dirty="0">
                <a:solidFill>
                  <a:srgbClr val="000000"/>
                </a:solidFill>
                <a:latin typeface="Tahoma" pitchFamily="34" charset="0"/>
                <a:cs typeface="Tahoma" pitchFamily="34" charset="0"/>
              </a:rPr>
              <a:t>	</a:t>
            </a:r>
            <a:r>
              <a:rPr lang="en-US" sz="3200" dirty="0" smtClean="0">
                <a:latin typeface="Tahoma" pitchFamily="34" charset="0"/>
                <a:cs typeface="Tahoma" pitchFamily="34" charset="0"/>
              </a:rPr>
              <a:t>Genesis 9</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#18</a:t>
            </a:r>
            <a:endParaRPr lang="en-US" sz="4800" b="1" dirty="0">
              <a:solidFill>
                <a:srgbClr val="000066"/>
              </a:solidFill>
            </a:endParaRPr>
          </a:p>
        </p:txBody>
      </p:sp>
      <p:grpSp>
        <p:nvGrpSpPr>
          <p:cNvPr id="6" name="Group 5"/>
          <p:cNvGrpSpPr/>
          <p:nvPr/>
        </p:nvGrpSpPr>
        <p:grpSpPr>
          <a:xfrm>
            <a:off x="36026" y="715617"/>
            <a:ext cx="4748010" cy="6059748"/>
            <a:chOff x="128790" y="679365"/>
            <a:chExt cx="4790081" cy="6096000"/>
          </a:xfrm>
        </p:grpSpPr>
        <p:pic>
          <p:nvPicPr>
            <p:cNvPr id="18434" name="Picture 2" descr="http://effata.dk/bibelbilleder/billederne/opvaekkelse.jpg"/>
            <p:cNvPicPr>
              <a:picLocks noChangeAspect="1" noChangeArrowheads="1"/>
            </p:cNvPicPr>
            <p:nvPr/>
          </p:nvPicPr>
          <p:blipFill>
            <a:blip r:embed="rId2" cstate="print">
              <a:clrChange>
                <a:clrFrom>
                  <a:srgbClr val="F3E8D6"/>
                </a:clrFrom>
                <a:clrTo>
                  <a:srgbClr val="F3E8D6">
                    <a:alpha val="0"/>
                  </a:srgbClr>
                </a:clrTo>
              </a:clrChange>
              <a:lum bright="-10000" contrast="40000"/>
            </a:blip>
            <a:srcRect r="3501"/>
            <a:stretch>
              <a:fillRect/>
            </a:stretch>
          </p:blipFill>
          <p:spPr bwMode="auto">
            <a:xfrm>
              <a:off x="128790" y="679365"/>
              <a:ext cx="4790081" cy="6096000"/>
            </a:xfrm>
            <a:prstGeom prst="rect">
              <a:avLst/>
            </a:prstGeom>
            <a:noFill/>
          </p:spPr>
        </p:pic>
        <p:sp>
          <p:nvSpPr>
            <p:cNvPr id="5" name="TextBox 4"/>
            <p:cNvSpPr txBox="1"/>
            <p:nvPr/>
          </p:nvSpPr>
          <p:spPr>
            <a:xfrm>
              <a:off x="1851336" y="6504906"/>
              <a:ext cx="2971800" cy="246221"/>
            </a:xfrm>
            <a:prstGeom prst="rect">
              <a:avLst/>
            </a:prstGeom>
            <a:noFill/>
          </p:spPr>
          <p:txBody>
            <a:bodyPr wrap="square" rtlCol="0">
              <a:spAutoFit/>
            </a:bodyPr>
            <a:lstStyle/>
            <a:p>
              <a:r>
                <a:rPr lang="en-US" sz="1000" dirty="0" smtClean="0"/>
                <a:t>http://effata.dk/bibelbilleder/en_vis.asp?mater=114</a:t>
              </a:r>
              <a:endParaRPr lang="en-US" sz="1000" dirty="0"/>
            </a:p>
          </p:txBody>
        </p:sp>
      </p:grpSp>
      <p:sp>
        <p:nvSpPr>
          <p:cNvPr id="8" name="Text Box 13"/>
          <p:cNvSpPr txBox="1">
            <a:spLocks noChangeArrowheads="1"/>
          </p:cNvSpPr>
          <p:nvPr/>
        </p:nvSpPr>
        <p:spPr bwMode="auto">
          <a:xfrm>
            <a:off x="4853604" y="2034208"/>
            <a:ext cx="4225167" cy="3113087"/>
          </a:xfrm>
          <a:prstGeom prst="rect">
            <a:avLst/>
          </a:prstGeom>
          <a:noFill/>
          <a:ln w="9525">
            <a:noFill/>
            <a:miter lim="800000"/>
            <a:headEnd/>
            <a:tailEnd/>
          </a:ln>
          <a:effectLst/>
        </p:spPr>
        <p:txBody>
          <a:bodyPr wrap="square">
            <a:spAutoFit/>
          </a:bodyPr>
          <a:lstStyle/>
          <a:p>
            <a:pPr>
              <a:spcBef>
                <a:spcPct val="50000"/>
              </a:spcBef>
            </a:pPr>
            <a:r>
              <a:rPr lang="en-US" sz="3500" b="1" dirty="0">
                <a:solidFill>
                  <a:srgbClr val="FF0000"/>
                </a:solidFill>
                <a:latin typeface="Tahoma" pitchFamily="34" charset="0"/>
                <a:cs typeface="Times New Roman" pitchFamily="18" charset="0"/>
              </a:rPr>
              <a:t>A.</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Matthew </a:t>
            </a:r>
            <a:r>
              <a:rPr lang="en-US" sz="3500" dirty="0" smtClean="0">
                <a:latin typeface="Tahoma" pitchFamily="34" charset="0"/>
                <a:cs typeface="Times New Roman" pitchFamily="18" charset="0"/>
              </a:rPr>
              <a:t>28:5-6</a:t>
            </a:r>
            <a:endParaRPr lang="en-US" sz="3500" dirty="0">
              <a:latin typeface="Tahoma" pitchFamily="34" charset="0"/>
              <a:cs typeface="Times New Roman" pitchFamily="18" charset="0"/>
            </a:endParaRPr>
          </a:p>
          <a:p>
            <a:pPr>
              <a:spcBef>
                <a:spcPct val="50000"/>
              </a:spcBef>
            </a:pPr>
            <a:r>
              <a:rPr lang="en-US" sz="3500" b="1" dirty="0">
                <a:solidFill>
                  <a:srgbClr val="FF0000"/>
                </a:solidFill>
                <a:latin typeface="Tahoma" pitchFamily="34" charset="0"/>
                <a:cs typeface="Times New Roman" pitchFamily="18" charset="0"/>
              </a:rPr>
              <a:t>B.</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Mark </a:t>
            </a:r>
            <a:r>
              <a:rPr lang="en-US" sz="3500" dirty="0" smtClean="0">
                <a:latin typeface="Tahoma" pitchFamily="34" charset="0"/>
                <a:cs typeface="Times New Roman" pitchFamily="18" charset="0"/>
              </a:rPr>
              <a:t>5:35-43</a:t>
            </a:r>
            <a:endParaRPr lang="en-US" sz="3500" dirty="0">
              <a:latin typeface="Tahoma" pitchFamily="34" charset="0"/>
              <a:cs typeface="Times New Roman" pitchFamily="18" charset="0"/>
            </a:endParaRPr>
          </a:p>
          <a:p>
            <a:pPr>
              <a:spcBef>
                <a:spcPct val="50000"/>
              </a:spcBef>
            </a:pPr>
            <a:r>
              <a:rPr lang="en-US" sz="3500" b="1" dirty="0">
                <a:solidFill>
                  <a:srgbClr val="FF0000"/>
                </a:solidFill>
                <a:latin typeface="Tahoma" pitchFamily="34" charset="0"/>
                <a:cs typeface="Times New Roman" pitchFamily="18" charset="0"/>
              </a:rPr>
              <a:t>C.</a:t>
            </a:r>
            <a:r>
              <a:rPr lang="en-US" sz="3500" dirty="0">
                <a:solidFill>
                  <a:srgbClr val="000000"/>
                </a:solidFill>
                <a:latin typeface="Tahoma" pitchFamily="34" charset="0"/>
                <a:cs typeface="Times New Roman" pitchFamily="18" charset="0"/>
              </a:rPr>
              <a:t>	</a:t>
            </a:r>
            <a:r>
              <a:rPr lang="en-US" sz="3500" dirty="0">
                <a:latin typeface="Tahoma" pitchFamily="34" charset="0"/>
                <a:cs typeface="Times New Roman" pitchFamily="18" charset="0"/>
              </a:rPr>
              <a:t>Luke </a:t>
            </a:r>
            <a:r>
              <a:rPr lang="en-US" sz="3500" dirty="0" smtClean="0">
                <a:latin typeface="Tahoma" pitchFamily="34" charset="0"/>
                <a:cs typeface="Times New Roman" pitchFamily="18" charset="0"/>
              </a:rPr>
              <a:t>7:11-15</a:t>
            </a:r>
            <a:endParaRPr lang="en-US" sz="3500" dirty="0">
              <a:latin typeface="Tahoma" pitchFamily="34" charset="0"/>
              <a:cs typeface="Times New Roman" pitchFamily="18" charset="0"/>
            </a:endParaRPr>
          </a:p>
          <a:p>
            <a:pPr>
              <a:spcBef>
                <a:spcPct val="50000"/>
              </a:spcBef>
            </a:pPr>
            <a:r>
              <a:rPr lang="en-US" sz="3500" b="1" dirty="0">
                <a:solidFill>
                  <a:srgbClr val="FF0000"/>
                </a:solidFill>
                <a:latin typeface="Tahoma" pitchFamily="34" charset="0"/>
                <a:cs typeface="Times New Roman" pitchFamily="18" charset="0"/>
              </a:rPr>
              <a:t>D.</a:t>
            </a:r>
            <a:r>
              <a:rPr lang="en-US" sz="3500" dirty="0">
                <a:solidFill>
                  <a:srgbClr val="000000"/>
                </a:solidFill>
                <a:latin typeface="Tahoma" pitchFamily="34" charset="0"/>
                <a:cs typeface="Times New Roman" pitchFamily="18" charset="0"/>
              </a:rPr>
              <a:t>	</a:t>
            </a:r>
            <a:r>
              <a:rPr lang="en-US" sz="3500" dirty="0" smtClean="0">
                <a:latin typeface="Tahoma" pitchFamily="34" charset="0"/>
                <a:cs typeface="Times New Roman" pitchFamily="18" charset="0"/>
              </a:rPr>
              <a:t>John 11:43-44</a:t>
            </a:r>
            <a:endParaRPr lang="en-US" sz="3500" dirty="0">
              <a:latin typeface="Tahoma" pitchFamily="34"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4336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4336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4336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43366"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57150">
                  <a:solidFill>
                    <a:srgbClr val="007098"/>
                  </a:solidFill>
                  <a:round/>
                  <a:headEnd/>
                  <a:tailEnd/>
                </a:ln>
                <a:blipFill>
                  <a:blip r:embed="rId2"/>
                  <a:stretch>
                    <a:fillRect/>
                  </a:stretch>
                </a:blipFill>
                <a:latin typeface="Arial Black"/>
              </a:rPr>
              <a:t>D</a:t>
            </a:r>
            <a:endParaRPr lang="en-US" sz="3600" kern="10" dirty="0">
              <a:ln w="57150">
                <a:solidFill>
                  <a:srgbClr val="007098"/>
                </a:solidFill>
                <a:round/>
                <a:headEnd/>
                <a:tailEnd/>
              </a:ln>
              <a:blipFill>
                <a:blip r:embed="rId2"/>
                <a:stretch>
                  <a:fillRect/>
                </a:stretch>
              </a:blipFill>
              <a:latin typeface="Arial Black"/>
            </a:endParaRPr>
          </a:p>
        </p:txBody>
      </p:sp>
      <p:sp>
        <p:nvSpPr>
          <p:cNvPr id="143367" name="Text Box 7"/>
          <p:cNvSpPr txBox="1">
            <a:spLocks noChangeArrowheads="1"/>
          </p:cNvSpPr>
          <p:nvPr/>
        </p:nvSpPr>
        <p:spPr bwMode="auto">
          <a:xfrm>
            <a:off x="203916" y="241479"/>
            <a:ext cx="8729663" cy="6386557"/>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6200"/>
              </a:lnSpc>
            </a:pPr>
            <a:r>
              <a:rPr lang="en-US" sz="4400" b="1" u="sng" dirty="0" smtClean="0">
                <a:latin typeface="Times New Roman" pitchFamily="18" charset="0"/>
                <a:cs typeface="Times New Roman" pitchFamily="18" charset="0"/>
              </a:rPr>
              <a:t>John 11:43</a:t>
            </a:r>
            <a:r>
              <a:rPr lang="en-US" sz="4400" dirty="0" smtClean="0">
                <a:latin typeface="Times New Roman" pitchFamily="18" charset="0"/>
                <a:cs typeface="Times New Roman" pitchFamily="18" charset="0"/>
              </a:rPr>
              <a:t>  And when he thus had spoken, (Jesus) cried with a loud voice, Lazarus, come forth. </a:t>
            </a:r>
            <a:r>
              <a:rPr lang="en-US" sz="4400" baseline="30000" dirty="0" smtClean="0">
                <a:latin typeface="Times New Roman" pitchFamily="18" charset="0"/>
                <a:cs typeface="Times New Roman" pitchFamily="18" charset="0"/>
              </a:rPr>
              <a:t>44</a:t>
            </a:r>
            <a:r>
              <a:rPr lang="en-US" sz="4400" dirty="0" smtClean="0">
                <a:latin typeface="Times New Roman" pitchFamily="18" charset="0"/>
                <a:cs typeface="Times New Roman" pitchFamily="18" charset="0"/>
              </a:rPr>
              <a:t> And he that was dead came forth, bound hand and foot with graveclothes: and his face was bound about with a napkin. Jesus saith unto them, Loose him, and let him go.</a:t>
            </a:r>
          </a:p>
        </p:txBody>
      </p:sp>
      <p:sp>
        <p:nvSpPr>
          <p:cNvPr id="14336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strVal val="4*#ppt_w"/>
                                          </p:val>
                                        </p:tav>
                                        <p:tav tm="100000">
                                          <p:val>
                                            <p:strVal val="#ppt_w"/>
                                          </p:val>
                                        </p:tav>
                                      </p:tavLst>
                                    </p:anim>
                                    <p:anim calcmode="lin" valueType="num">
                                      <p:cBhvr>
                                        <p:cTn id="8" dur="500" fill="hold"/>
                                        <p:tgtEl>
                                          <p:spTgt spid="14336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3367"/>
                                        </p:tgtEl>
                                        <p:attrNameLst>
                                          <p:attrName>style.visibility</p:attrName>
                                        </p:attrNameLst>
                                      </p:cBhvr>
                                      <p:to>
                                        <p:strVal val="visible"/>
                                      </p:to>
                                    </p:set>
                                    <p:animEffect transition="in" filter="wipe(up)">
                                      <p:cBhvr>
                                        <p:cTn id="16" dur="500"/>
                                        <p:tgtEl>
                                          <p:spTgt spid="1433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368"/>
                                        </p:tgtEl>
                                        <p:attrNameLst>
                                          <p:attrName>style.visibility</p:attrName>
                                        </p:attrNameLst>
                                      </p:cBhvr>
                                      <p:to>
                                        <p:strVal val="visible"/>
                                      </p:to>
                                    </p:set>
                                    <p:animEffect transition="in" filter="dissolve">
                                      <p:cBhvr>
                                        <p:cTn id="21"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autoUpdateAnimBg="0"/>
      <p:bldP spid="143368" grpId="0" animBg="1"/>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#19</a:t>
            </a:r>
            <a:endParaRPr lang="en-US" sz="4800" b="1" dirty="0">
              <a:solidFill>
                <a:srgbClr val="000066"/>
              </a:solidFill>
            </a:endParaRPr>
          </a:p>
        </p:txBody>
      </p:sp>
      <p:sp>
        <p:nvSpPr>
          <p:cNvPr id="5" name="Text Box 13"/>
          <p:cNvSpPr txBox="1">
            <a:spLocks noChangeArrowheads="1"/>
          </p:cNvSpPr>
          <p:nvPr/>
        </p:nvSpPr>
        <p:spPr bwMode="auto">
          <a:xfrm>
            <a:off x="4731727" y="1981200"/>
            <a:ext cx="4399395" cy="3088025"/>
          </a:xfrm>
          <a:prstGeom prst="rect">
            <a:avLst/>
          </a:prstGeom>
          <a:noFill/>
          <a:ln w="9525">
            <a:noFill/>
            <a:miter lim="800000"/>
            <a:headEnd/>
            <a:tailEnd/>
          </a:ln>
          <a:effectLst/>
        </p:spPr>
        <p:txBody>
          <a:bodyPr wrap="square">
            <a:spAutoFit/>
          </a:bodyPr>
          <a:lstStyle/>
          <a:p>
            <a:pPr>
              <a:lnSpc>
                <a:spcPts val="4400"/>
              </a:lnSpc>
              <a:spcBef>
                <a:spcPct val="50000"/>
              </a:spcBef>
            </a:pPr>
            <a:r>
              <a:rPr lang="en-US" sz="3400" b="1" dirty="0">
                <a:solidFill>
                  <a:srgbClr val="FF0000"/>
                </a:solidFill>
                <a:latin typeface="Tahoma" pitchFamily="34" charset="0"/>
                <a:cs typeface="Times New Roman" pitchFamily="18" charset="0"/>
              </a:rPr>
              <a:t>A.</a:t>
            </a:r>
            <a:r>
              <a:rPr lang="en-US" sz="3400" dirty="0">
                <a:solidFill>
                  <a:srgbClr val="000000"/>
                </a:solidFill>
                <a:latin typeface="Tahoma" pitchFamily="34" charset="0"/>
                <a:cs typeface="Times New Roman" pitchFamily="18" charset="0"/>
              </a:rPr>
              <a:t>	</a:t>
            </a:r>
            <a:r>
              <a:rPr lang="en-US" sz="3200" dirty="0">
                <a:latin typeface="Tahoma" pitchFamily="34" charset="0"/>
                <a:cs typeface="Times New Roman" pitchFamily="18" charset="0"/>
              </a:rPr>
              <a:t>Matthew </a:t>
            </a:r>
            <a:r>
              <a:rPr lang="en-US" sz="3200" dirty="0" smtClean="0">
                <a:latin typeface="Tahoma" pitchFamily="34" charset="0"/>
                <a:cs typeface="Times New Roman" pitchFamily="18" charset="0"/>
              </a:rPr>
              <a:t>8:23-27</a:t>
            </a:r>
            <a:endParaRPr lang="en-US" sz="3200" dirty="0">
              <a:latin typeface="Tahoma" pitchFamily="34" charset="0"/>
              <a:cs typeface="Times New Roman" pitchFamily="18" charset="0"/>
            </a:endParaRPr>
          </a:p>
          <a:p>
            <a:pPr>
              <a:lnSpc>
                <a:spcPts val="4400"/>
              </a:lnSpc>
              <a:spcBef>
                <a:spcPct val="50000"/>
              </a:spcBef>
            </a:pPr>
            <a:r>
              <a:rPr lang="en-US" sz="3200" b="1" dirty="0">
                <a:solidFill>
                  <a:srgbClr val="FF0000"/>
                </a:solidFill>
                <a:latin typeface="Tahoma" pitchFamily="34" charset="0"/>
                <a:cs typeface="Times New Roman" pitchFamily="18" charset="0"/>
              </a:rPr>
              <a:t>B.</a:t>
            </a:r>
            <a:r>
              <a:rPr lang="en-US" sz="3200" dirty="0">
                <a:solidFill>
                  <a:srgbClr val="000000"/>
                </a:solidFill>
                <a:latin typeface="Tahoma" pitchFamily="34" charset="0"/>
                <a:cs typeface="Times New Roman" pitchFamily="18" charset="0"/>
              </a:rPr>
              <a:t>	</a:t>
            </a:r>
            <a:r>
              <a:rPr lang="en-US" sz="3200" dirty="0" smtClean="0">
                <a:latin typeface="Tahoma" pitchFamily="34" charset="0"/>
                <a:cs typeface="Times New Roman" pitchFamily="18" charset="0"/>
              </a:rPr>
              <a:t>Matthew 14:28-31</a:t>
            </a:r>
            <a:endParaRPr lang="en-US" sz="3200" dirty="0">
              <a:latin typeface="Tahoma" pitchFamily="34" charset="0"/>
              <a:cs typeface="Times New Roman" pitchFamily="18" charset="0"/>
            </a:endParaRPr>
          </a:p>
          <a:p>
            <a:pPr>
              <a:lnSpc>
                <a:spcPts val="4400"/>
              </a:lnSpc>
              <a:spcBef>
                <a:spcPct val="50000"/>
              </a:spcBef>
            </a:pPr>
            <a:r>
              <a:rPr lang="en-US" sz="3200" b="1" dirty="0">
                <a:solidFill>
                  <a:srgbClr val="FF0000"/>
                </a:solidFill>
                <a:latin typeface="Tahoma" pitchFamily="34" charset="0"/>
                <a:cs typeface="Times New Roman" pitchFamily="18" charset="0"/>
              </a:rPr>
              <a:t>C.</a:t>
            </a:r>
            <a:r>
              <a:rPr lang="en-US" sz="3200" dirty="0">
                <a:solidFill>
                  <a:srgbClr val="000000"/>
                </a:solidFill>
                <a:latin typeface="Tahoma" pitchFamily="34" charset="0"/>
                <a:cs typeface="Times New Roman" pitchFamily="18" charset="0"/>
              </a:rPr>
              <a:t>	</a:t>
            </a:r>
            <a:r>
              <a:rPr lang="en-US" sz="3200" dirty="0" smtClean="0">
                <a:latin typeface="Tahoma" pitchFamily="34" charset="0"/>
                <a:cs typeface="Times New Roman" pitchFamily="18" charset="0"/>
              </a:rPr>
              <a:t>Luke 5:1-11</a:t>
            </a:r>
            <a:endParaRPr lang="en-US" sz="3200" dirty="0">
              <a:latin typeface="Tahoma" pitchFamily="34" charset="0"/>
              <a:cs typeface="Times New Roman" pitchFamily="18" charset="0"/>
            </a:endParaRPr>
          </a:p>
          <a:p>
            <a:pPr>
              <a:lnSpc>
                <a:spcPts val="4400"/>
              </a:lnSpc>
              <a:spcBef>
                <a:spcPct val="50000"/>
              </a:spcBef>
            </a:pPr>
            <a:r>
              <a:rPr lang="en-US" sz="3200" b="1" dirty="0">
                <a:solidFill>
                  <a:srgbClr val="FF0000"/>
                </a:solidFill>
                <a:latin typeface="Tahoma" pitchFamily="34" charset="0"/>
                <a:cs typeface="Times New Roman" pitchFamily="18" charset="0"/>
              </a:rPr>
              <a:t>D.</a:t>
            </a:r>
            <a:r>
              <a:rPr lang="en-US" sz="3200" dirty="0">
                <a:solidFill>
                  <a:srgbClr val="000000"/>
                </a:solidFill>
                <a:latin typeface="Tahoma" pitchFamily="34" charset="0"/>
                <a:cs typeface="Times New Roman" pitchFamily="18" charset="0"/>
              </a:rPr>
              <a:t>	</a:t>
            </a:r>
            <a:r>
              <a:rPr lang="en-US" sz="3200" dirty="0">
                <a:latin typeface="Tahoma" pitchFamily="34" charset="0"/>
                <a:cs typeface="Times New Roman" pitchFamily="18" charset="0"/>
              </a:rPr>
              <a:t>Luke </a:t>
            </a:r>
            <a:r>
              <a:rPr lang="en-US" sz="3200" dirty="0" smtClean="0">
                <a:latin typeface="Tahoma" pitchFamily="34" charset="0"/>
                <a:cs typeface="Times New Roman" pitchFamily="18" charset="0"/>
              </a:rPr>
              <a:t>9:10-17</a:t>
            </a:r>
            <a:endParaRPr lang="en-US" sz="3200" dirty="0">
              <a:latin typeface="Tahoma" pitchFamily="34" charset="0"/>
              <a:cs typeface="Times New Roman" pitchFamily="18" charset="0"/>
            </a:endParaRPr>
          </a:p>
        </p:txBody>
      </p:sp>
      <p:grpSp>
        <p:nvGrpSpPr>
          <p:cNvPr id="7" name="Group 6"/>
          <p:cNvGrpSpPr/>
          <p:nvPr/>
        </p:nvGrpSpPr>
        <p:grpSpPr>
          <a:xfrm>
            <a:off x="128787" y="901521"/>
            <a:ext cx="4623517" cy="5745053"/>
            <a:chOff x="128787" y="837125"/>
            <a:chExt cx="4736208" cy="5809449"/>
          </a:xfrm>
        </p:grpSpPr>
        <p:pic>
          <p:nvPicPr>
            <p:cNvPr id="16386" name="Picture 2" descr="http://effata.dk/bibelbilleder/billederne/soevandringen.jpg"/>
            <p:cNvPicPr>
              <a:picLocks noChangeAspect="1" noChangeArrowheads="1"/>
            </p:cNvPicPr>
            <p:nvPr/>
          </p:nvPicPr>
          <p:blipFill>
            <a:blip r:embed="rId2" cstate="print">
              <a:lum contrast="40000"/>
            </a:blip>
            <a:srcRect l="2514"/>
            <a:stretch>
              <a:fillRect/>
            </a:stretch>
          </p:blipFill>
          <p:spPr bwMode="auto">
            <a:xfrm>
              <a:off x="128787" y="837125"/>
              <a:ext cx="4619071" cy="5809449"/>
            </a:xfrm>
            <a:prstGeom prst="rect">
              <a:avLst/>
            </a:prstGeom>
            <a:noFill/>
          </p:spPr>
        </p:pic>
        <p:sp>
          <p:nvSpPr>
            <p:cNvPr id="6" name="TextBox 5"/>
            <p:cNvSpPr txBox="1"/>
            <p:nvPr/>
          </p:nvSpPr>
          <p:spPr>
            <a:xfrm>
              <a:off x="1816995" y="6388995"/>
              <a:ext cx="3048000" cy="246221"/>
            </a:xfrm>
            <a:prstGeom prst="rect">
              <a:avLst/>
            </a:prstGeom>
            <a:noFill/>
          </p:spPr>
          <p:txBody>
            <a:bodyPr wrap="square" rtlCol="0">
              <a:spAutoFit/>
            </a:bodyPr>
            <a:lstStyle/>
            <a:p>
              <a:r>
                <a:rPr lang="en-US" sz="1000" dirty="0" smtClean="0">
                  <a:solidFill>
                    <a:srgbClr val="FFFF99"/>
                  </a:solidFill>
                </a:rPr>
                <a:t>http://effata.dk/bibelbilleder/en_vis.asp?mater=116</a:t>
              </a:r>
              <a:endParaRPr lang="en-US" sz="1000" dirty="0">
                <a:solidFill>
                  <a:srgbClr val="FFFF99"/>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4336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4336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4336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43366"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57150">
                  <a:solidFill>
                    <a:srgbClr val="007098"/>
                  </a:solidFill>
                  <a:round/>
                  <a:headEnd/>
                  <a:tailEnd/>
                </a:ln>
                <a:blipFill>
                  <a:blip r:embed="rId2"/>
                  <a:stretch>
                    <a:fillRect/>
                  </a:stretch>
                </a:blipFill>
                <a:latin typeface="Arial Black"/>
              </a:rPr>
              <a:t>B</a:t>
            </a:r>
            <a:endParaRPr lang="en-US" sz="3600" kern="10" dirty="0">
              <a:ln w="57150">
                <a:solidFill>
                  <a:srgbClr val="007098"/>
                </a:solidFill>
                <a:round/>
                <a:headEnd/>
                <a:tailEnd/>
              </a:ln>
              <a:blipFill>
                <a:blip r:embed="rId2"/>
                <a:stretch>
                  <a:fillRect/>
                </a:stretch>
              </a:blipFill>
              <a:latin typeface="Arial Black"/>
            </a:endParaRPr>
          </a:p>
        </p:txBody>
      </p:sp>
      <p:sp>
        <p:nvSpPr>
          <p:cNvPr id="143367" name="Text Box 7"/>
          <p:cNvSpPr txBox="1">
            <a:spLocks noChangeArrowheads="1"/>
          </p:cNvSpPr>
          <p:nvPr/>
        </p:nvSpPr>
        <p:spPr bwMode="auto">
          <a:xfrm>
            <a:off x="203916" y="214975"/>
            <a:ext cx="8729663" cy="6446252"/>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5000"/>
              </a:lnSpc>
            </a:pPr>
            <a:r>
              <a:rPr lang="en-US" sz="3400" b="1" u="sng" dirty="0" smtClean="0">
                <a:latin typeface="Times New Roman" pitchFamily="18" charset="0"/>
                <a:cs typeface="Times New Roman" pitchFamily="18" charset="0"/>
              </a:rPr>
              <a:t>Matthew 14:28</a:t>
            </a:r>
            <a:r>
              <a:rPr lang="en-US" sz="3400" dirty="0" smtClean="0">
                <a:latin typeface="Times New Roman" pitchFamily="18" charset="0"/>
                <a:cs typeface="Times New Roman" pitchFamily="18" charset="0"/>
              </a:rPr>
              <a:t> And Peter answered him and said, Lord, if it be thou, bid me come unto thee on the water. </a:t>
            </a:r>
            <a:r>
              <a:rPr lang="en-US" sz="3400" baseline="30000" dirty="0" smtClean="0">
                <a:latin typeface="Times New Roman" pitchFamily="18" charset="0"/>
                <a:cs typeface="Times New Roman" pitchFamily="18" charset="0"/>
              </a:rPr>
              <a:t>29</a:t>
            </a:r>
            <a:r>
              <a:rPr lang="en-US" sz="3400" dirty="0" smtClean="0">
                <a:latin typeface="Times New Roman" pitchFamily="18" charset="0"/>
                <a:cs typeface="Times New Roman" pitchFamily="18" charset="0"/>
              </a:rPr>
              <a:t> And he said, Come. And when Peter was come down out of the ship, he walked on the water, to go to Jesus. </a:t>
            </a:r>
            <a:r>
              <a:rPr lang="en-US" sz="3400" baseline="30000" dirty="0" smtClean="0">
                <a:latin typeface="Times New Roman" pitchFamily="18" charset="0"/>
                <a:cs typeface="Times New Roman" pitchFamily="18" charset="0"/>
              </a:rPr>
              <a:t>30</a:t>
            </a:r>
            <a:r>
              <a:rPr lang="en-US" sz="3400" dirty="0" smtClean="0">
                <a:latin typeface="Times New Roman" pitchFamily="18" charset="0"/>
                <a:cs typeface="Times New Roman" pitchFamily="18" charset="0"/>
              </a:rPr>
              <a:t> But when he saw the wind boisterous, he was afraid; and begin-</a:t>
            </a:r>
            <a:r>
              <a:rPr lang="en-US" sz="3400" dirty="0" err="1" smtClean="0">
                <a:latin typeface="Times New Roman" pitchFamily="18" charset="0"/>
                <a:cs typeface="Times New Roman" pitchFamily="18" charset="0"/>
              </a:rPr>
              <a:t>ning</a:t>
            </a:r>
            <a:r>
              <a:rPr lang="en-US" sz="3400" dirty="0" smtClean="0">
                <a:latin typeface="Times New Roman" pitchFamily="18" charset="0"/>
                <a:cs typeface="Times New Roman" pitchFamily="18" charset="0"/>
              </a:rPr>
              <a:t> to sink, he cried, saying, Lord, save me.     </a:t>
            </a:r>
            <a:r>
              <a:rPr lang="en-US" sz="3400" baseline="30000" dirty="0" smtClean="0">
                <a:latin typeface="Times New Roman" pitchFamily="18" charset="0"/>
                <a:cs typeface="Times New Roman" pitchFamily="18" charset="0"/>
              </a:rPr>
              <a:t>31</a:t>
            </a:r>
            <a:r>
              <a:rPr lang="en-US" sz="3400" dirty="0" smtClean="0">
                <a:latin typeface="Times New Roman" pitchFamily="18" charset="0"/>
                <a:cs typeface="Times New Roman" pitchFamily="18" charset="0"/>
              </a:rPr>
              <a:t> And immediately Jesus stretched forth his hand, and caught him, and said unto him, O thou of little faith, wherefore didst thou doubt?</a:t>
            </a:r>
          </a:p>
        </p:txBody>
      </p:sp>
      <p:sp>
        <p:nvSpPr>
          <p:cNvPr id="14336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strVal val="4*#ppt_w"/>
                                          </p:val>
                                        </p:tav>
                                        <p:tav tm="100000">
                                          <p:val>
                                            <p:strVal val="#ppt_w"/>
                                          </p:val>
                                        </p:tav>
                                      </p:tavLst>
                                    </p:anim>
                                    <p:anim calcmode="lin" valueType="num">
                                      <p:cBhvr>
                                        <p:cTn id="8" dur="500" fill="hold"/>
                                        <p:tgtEl>
                                          <p:spTgt spid="14336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3367"/>
                                        </p:tgtEl>
                                        <p:attrNameLst>
                                          <p:attrName>style.visibility</p:attrName>
                                        </p:attrNameLst>
                                      </p:cBhvr>
                                      <p:to>
                                        <p:strVal val="visible"/>
                                      </p:to>
                                    </p:set>
                                    <p:animEffect transition="in" filter="wipe(up)">
                                      <p:cBhvr>
                                        <p:cTn id="16" dur="500"/>
                                        <p:tgtEl>
                                          <p:spTgt spid="1433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368"/>
                                        </p:tgtEl>
                                        <p:attrNameLst>
                                          <p:attrName>style.visibility</p:attrName>
                                        </p:attrNameLst>
                                      </p:cBhvr>
                                      <p:to>
                                        <p:strVal val="visible"/>
                                      </p:to>
                                    </p:set>
                                    <p:animEffect transition="in" filter="dissolve">
                                      <p:cBhvr>
                                        <p:cTn id="21"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autoUpdateAnimBg="0"/>
      <p:bldP spid="143368" grpId="0" animBg="1"/>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145776" y="827469"/>
            <a:ext cx="4532247" cy="5943600"/>
            <a:chOff x="146725" y="678291"/>
            <a:chExt cx="4631338" cy="6019800"/>
          </a:xfrm>
        </p:grpSpPr>
        <p:pic>
          <p:nvPicPr>
            <p:cNvPr id="14338" name="Picture 2" descr="http://effata.dk/bibelbilleder/billederne/nadver1.jpg"/>
            <p:cNvPicPr>
              <a:picLocks noChangeAspect="1" noChangeArrowheads="1"/>
            </p:cNvPicPr>
            <p:nvPr/>
          </p:nvPicPr>
          <p:blipFill>
            <a:blip r:embed="rId2" cstate="print">
              <a:clrChange>
                <a:clrFrom>
                  <a:srgbClr val="F4E9CD"/>
                </a:clrFrom>
                <a:clrTo>
                  <a:srgbClr val="F4E9CD">
                    <a:alpha val="0"/>
                  </a:srgbClr>
                </a:clrTo>
              </a:clrChange>
              <a:lum contrast="40000"/>
            </a:blip>
            <a:srcRect l="3690" r="3375"/>
            <a:stretch>
              <a:fillRect/>
            </a:stretch>
          </p:blipFill>
          <p:spPr bwMode="auto">
            <a:xfrm>
              <a:off x="146725" y="678291"/>
              <a:ext cx="4631338" cy="6019800"/>
            </a:xfrm>
            <a:prstGeom prst="rect">
              <a:avLst/>
            </a:prstGeom>
            <a:noFill/>
          </p:spPr>
        </p:pic>
        <p:sp>
          <p:nvSpPr>
            <p:cNvPr id="4" name="TextBox 3"/>
            <p:cNvSpPr txBox="1"/>
            <p:nvPr/>
          </p:nvSpPr>
          <p:spPr>
            <a:xfrm>
              <a:off x="1760622" y="6406994"/>
              <a:ext cx="2971800" cy="246221"/>
            </a:xfrm>
            <a:prstGeom prst="rect">
              <a:avLst/>
            </a:prstGeom>
            <a:noFill/>
          </p:spPr>
          <p:txBody>
            <a:bodyPr wrap="square" rtlCol="0">
              <a:spAutoFit/>
            </a:bodyPr>
            <a:lstStyle/>
            <a:p>
              <a:r>
                <a:rPr lang="en-US" sz="1000" dirty="0" smtClean="0"/>
                <a:t>http://effata.dk/bibelbilleder/en_vis.asp?mater=122</a:t>
              </a:r>
              <a:endParaRPr lang="en-US" sz="1000" dirty="0"/>
            </a:p>
          </p:txBody>
        </p:sp>
      </p:grpSp>
      <p:sp>
        <p:nvSpPr>
          <p:cNvPr id="5" name="TextBox 4"/>
          <p:cNvSpPr txBox="1"/>
          <p:nvPr/>
        </p:nvSpPr>
        <p:spPr>
          <a:xfrm>
            <a:off x="0" y="0"/>
            <a:ext cx="9144000" cy="830997"/>
          </a:xfrm>
          <a:prstGeom prst="rect">
            <a:avLst/>
          </a:prstGeom>
          <a:noFill/>
        </p:spPr>
        <p:txBody>
          <a:bodyPr wrap="square" rtlCol="0">
            <a:spAutoFit/>
          </a:bodyPr>
          <a:lstStyle/>
          <a:p>
            <a:pPr algn="ctr"/>
            <a:r>
              <a:rPr lang="en-US" sz="4800" b="1" dirty="0" smtClean="0">
                <a:solidFill>
                  <a:srgbClr val="000066"/>
                </a:solidFill>
              </a:rPr>
              <a:t>Gospels #20</a:t>
            </a:r>
            <a:endParaRPr lang="en-US" sz="4800" b="1" dirty="0">
              <a:solidFill>
                <a:srgbClr val="000066"/>
              </a:solidFill>
            </a:endParaRPr>
          </a:p>
        </p:txBody>
      </p:sp>
      <p:sp>
        <p:nvSpPr>
          <p:cNvPr id="7" name="Text Box 13"/>
          <p:cNvSpPr txBox="1">
            <a:spLocks noChangeArrowheads="1"/>
          </p:cNvSpPr>
          <p:nvPr/>
        </p:nvSpPr>
        <p:spPr bwMode="auto">
          <a:xfrm>
            <a:off x="4705223" y="1888436"/>
            <a:ext cx="4399395" cy="3422604"/>
          </a:xfrm>
          <a:prstGeom prst="rect">
            <a:avLst/>
          </a:prstGeom>
          <a:noFill/>
          <a:ln w="9525">
            <a:noFill/>
            <a:miter lim="800000"/>
            <a:headEnd/>
            <a:tailEnd/>
          </a:ln>
          <a:effectLst/>
        </p:spPr>
        <p:txBody>
          <a:bodyPr wrap="square">
            <a:spAutoFit/>
          </a:bodyPr>
          <a:lstStyle/>
          <a:p>
            <a:pPr>
              <a:lnSpc>
                <a:spcPts val="5000"/>
              </a:lnSpc>
              <a:spcBef>
                <a:spcPct val="50000"/>
              </a:spcBef>
            </a:pPr>
            <a:r>
              <a:rPr lang="en-US" sz="3600" b="1" dirty="0">
                <a:solidFill>
                  <a:srgbClr val="FF0000"/>
                </a:solidFill>
                <a:latin typeface="Tahoma" pitchFamily="34" charset="0"/>
                <a:cs typeface="Times New Roman" pitchFamily="18" charset="0"/>
              </a:rPr>
              <a:t>A.</a:t>
            </a:r>
            <a:r>
              <a:rPr lang="en-US" sz="3600" dirty="0">
                <a:solidFill>
                  <a:srgbClr val="000000"/>
                </a:solidFill>
                <a:latin typeface="Tahoma" pitchFamily="34" charset="0"/>
                <a:cs typeface="Times New Roman" pitchFamily="18" charset="0"/>
              </a:rPr>
              <a:t>	</a:t>
            </a:r>
            <a:r>
              <a:rPr lang="en-US" sz="3600" dirty="0">
                <a:latin typeface="Tahoma" pitchFamily="34" charset="0"/>
                <a:cs typeface="Times New Roman" pitchFamily="18" charset="0"/>
              </a:rPr>
              <a:t>Matthew </a:t>
            </a:r>
            <a:r>
              <a:rPr lang="en-US" sz="3600" dirty="0" smtClean="0">
                <a:latin typeface="Tahoma" pitchFamily="34" charset="0"/>
                <a:cs typeface="Times New Roman" pitchFamily="18" charset="0"/>
              </a:rPr>
              <a:t>26:1-5</a:t>
            </a:r>
            <a:endParaRPr lang="en-US" sz="3600" dirty="0">
              <a:latin typeface="Tahoma" pitchFamily="34" charset="0"/>
              <a:cs typeface="Times New Roman" pitchFamily="18" charset="0"/>
            </a:endParaRPr>
          </a:p>
          <a:p>
            <a:pPr>
              <a:lnSpc>
                <a:spcPts val="5000"/>
              </a:lnSpc>
              <a:spcBef>
                <a:spcPct val="50000"/>
              </a:spcBef>
            </a:pPr>
            <a:r>
              <a:rPr lang="en-US" sz="3600" b="1" dirty="0">
                <a:solidFill>
                  <a:srgbClr val="FF0000"/>
                </a:solidFill>
                <a:latin typeface="Tahoma" pitchFamily="34" charset="0"/>
                <a:cs typeface="Times New Roman" pitchFamily="18" charset="0"/>
              </a:rPr>
              <a:t>B.</a:t>
            </a:r>
            <a:r>
              <a:rPr lang="en-US" sz="3600" dirty="0">
                <a:solidFill>
                  <a:srgbClr val="000000"/>
                </a:solidFill>
                <a:latin typeface="Tahoma" pitchFamily="34" charset="0"/>
                <a:cs typeface="Times New Roman" pitchFamily="18" charset="0"/>
              </a:rPr>
              <a:t>	</a:t>
            </a:r>
            <a:r>
              <a:rPr lang="en-US" sz="3600" dirty="0" smtClean="0">
                <a:latin typeface="Tahoma" pitchFamily="34" charset="0"/>
                <a:cs typeface="Times New Roman" pitchFamily="18" charset="0"/>
              </a:rPr>
              <a:t>Mark 14:10-11</a:t>
            </a:r>
            <a:endParaRPr lang="en-US" sz="3600" dirty="0">
              <a:latin typeface="Tahoma" pitchFamily="34" charset="0"/>
              <a:cs typeface="Times New Roman" pitchFamily="18" charset="0"/>
            </a:endParaRPr>
          </a:p>
          <a:p>
            <a:pPr>
              <a:lnSpc>
                <a:spcPts val="5000"/>
              </a:lnSpc>
              <a:spcBef>
                <a:spcPct val="50000"/>
              </a:spcBef>
            </a:pPr>
            <a:r>
              <a:rPr lang="en-US" sz="3600" b="1" dirty="0">
                <a:solidFill>
                  <a:srgbClr val="FF0000"/>
                </a:solidFill>
                <a:latin typeface="Tahoma" pitchFamily="34" charset="0"/>
                <a:cs typeface="Times New Roman" pitchFamily="18" charset="0"/>
              </a:rPr>
              <a:t>C.</a:t>
            </a:r>
            <a:r>
              <a:rPr lang="en-US" sz="3600" dirty="0">
                <a:solidFill>
                  <a:srgbClr val="000000"/>
                </a:solidFill>
                <a:latin typeface="Tahoma" pitchFamily="34" charset="0"/>
                <a:cs typeface="Times New Roman" pitchFamily="18" charset="0"/>
              </a:rPr>
              <a:t>	</a:t>
            </a:r>
            <a:r>
              <a:rPr lang="en-US" sz="3600" dirty="0" smtClean="0">
                <a:latin typeface="Tahoma" pitchFamily="34" charset="0"/>
                <a:cs typeface="Times New Roman" pitchFamily="18" charset="0"/>
              </a:rPr>
              <a:t>Luke 22:14-20</a:t>
            </a:r>
            <a:endParaRPr lang="en-US" sz="3600" dirty="0">
              <a:latin typeface="Tahoma" pitchFamily="34" charset="0"/>
              <a:cs typeface="Times New Roman" pitchFamily="18" charset="0"/>
            </a:endParaRPr>
          </a:p>
          <a:p>
            <a:pPr>
              <a:lnSpc>
                <a:spcPts val="5000"/>
              </a:lnSpc>
              <a:spcBef>
                <a:spcPct val="50000"/>
              </a:spcBef>
            </a:pPr>
            <a:r>
              <a:rPr lang="en-US" sz="3600" b="1" dirty="0">
                <a:solidFill>
                  <a:srgbClr val="FF0000"/>
                </a:solidFill>
                <a:latin typeface="Tahoma" pitchFamily="34" charset="0"/>
                <a:cs typeface="Times New Roman" pitchFamily="18" charset="0"/>
              </a:rPr>
              <a:t>D.</a:t>
            </a:r>
            <a:r>
              <a:rPr lang="en-US" sz="3600" dirty="0">
                <a:solidFill>
                  <a:srgbClr val="000000"/>
                </a:solidFill>
                <a:latin typeface="Tahoma" pitchFamily="34" charset="0"/>
                <a:cs typeface="Times New Roman" pitchFamily="18" charset="0"/>
              </a:rPr>
              <a:t>	</a:t>
            </a:r>
            <a:r>
              <a:rPr lang="en-US" sz="3600" dirty="0" smtClean="0">
                <a:latin typeface="Tahoma" pitchFamily="34" charset="0"/>
                <a:cs typeface="Times New Roman" pitchFamily="18" charset="0"/>
              </a:rPr>
              <a:t>John 18:1-11</a:t>
            </a:r>
            <a:endParaRPr lang="en-US" sz="3600" dirty="0">
              <a:latin typeface="Tahoma" pitchFamily="34"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4336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The</a:t>
              </a:r>
            </a:p>
          </p:txBody>
        </p:sp>
        <p:sp>
          <p:nvSpPr>
            <p:cNvPr id="14336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7098">
                      <a:alpha val="50000"/>
                    </a:srgbClr>
                  </a:solidFill>
                  <a:latin typeface="Arial Black"/>
                </a:rPr>
                <a:t>answer is</a:t>
              </a:r>
            </a:p>
          </p:txBody>
        </p:sp>
        <p:sp>
          <p:nvSpPr>
            <p:cNvPr id="14336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7098">
                      <a:alpha val="50000"/>
                    </a:srgbClr>
                  </a:solidFill>
                  <a:latin typeface="Arial Black"/>
                </a:rPr>
                <a:t>. . .</a:t>
              </a:r>
            </a:p>
          </p:txBody>
        </p:sp>
      </p:grpSp>
      <p:sp>
        <p:nvSpPr>
          <p:cNvPr id="143366"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57150">
                  <a:solidFill>
                    <a:srgbClr val="007098"/>
                  </a:solidFill>
                  <a:round/>
                  <a:headEnd/>
                  <a:tailEnd/>
                </a:ln>
                <a:blipFill>
                  <a:blip r:embed="rId2"/>
                  <a:stretch>
                    <a:fillRect/>
                  </a:stretch>
                </a:blipFill>
                <a:latin typeface="Arial Black"/>
              </a:rPr>
              <a:t>C</a:t>
            </a:r>
            <a:endParaRPr lang="en-US" sz="3600" kern="10" dirty="0">
              <a:ln w="57150">
                <a:solidFill>
                  <a:srgbClr val="007098"/>
                </a:solidFill>
                <a:round/>
                <a:headEnd/>
                <a:tailEnd/>
              </a:ln>
              <a:blipFill>
                <a:blip r:embed="rId2"/>
                <a:stretch>
                  <a:fillRect/>
                </a:stretch>
              </a:blipFill>
              <a:latin typeface="Arial Black"/>
            </a:endParaRPr>
          </a:p>
        </p:txBody>
      </p:sp>
      <p:sp>
        <p:nvSpPr>
          <p:cNvPr id="143367" name="Text Box 7"/>
          <p:cNvSpPr txBox="1">
            <a:spLocks noChangeArrowheads="1"/>
          </p:cNvSpPr>
          <p:nvPr/>
        </p:nvSpPr>
        <p:spPr bwMode="auto">
          <a:xfrm>
            <a:off x="203916" y="163459"/>
            <a:ext cx="8729663" cy="6541984"/>
          </a:xfrm>
          <a:prstGeom prst="rect">
            <a:avLst/>
          </a:prstGeom>
          <a:solidFill>
            <a:schemeClr val="accent5">
              <a:lumMod val="40000"/>
              <a:lumOff val="60000"/>
            </a:schemeClr>
          </a:solidFill>
          <a:ln w="57150">
            <a:solidFill>
              <a:srgbClr val="000066"/>
            </a:solidFill>
            <a:miter lim="800000"/>
            <a:headEnd/>
            <a:tailEnd/>
          </a:ln>
          <a:effectLst/>
        </p:spPr>
        <p:txBody>
          <a:bodyPr>
            <a:spAutoFit/>
          </a:bodyPr>
          <a:lstStyle/>
          <a:p>
            <a:pPr algn="just">
              <a:lnSpc>
                <a:spcPts val="4600"/>
              </a:lnSpc>
            </a:pPr>
            <a:r>
              <a:rPr lang="en-US" sz="3600" b="1" u="sng" dirty="0" smtClean="0">
                <a:latin typeface="Times New Roman" pitchFamily="18" charset="0"/>
                <a:cs typeface="Times New Roman" pitchFamily="18" charset="0"/>
              </a:rPr>
              <a:t>Luke 22:14</a:t>
            </a:r>
            <a:r>
              <a:rPr lang="en-US" sz="3600" dirty="0" smtClean="0">
                <a:latin typeface="Times New Roman" pitchFamily="18" charset="0"/>
                <a:cs typeface="Times New Roman" pitchFamily="18" charset="0"/>
              </a:rPr>
              <a:t> And when the hour was come, he sat down, and the twelve apostles with him.   </a:t>
            </a:r>
            <a:r>
              <a:rPr lang="en-US" sz="3600" baseline="30000" dirty="0" smtClean="0">
                <a:latin typeface="Times New Roman" pitchFamily="18" charset="0"/>
                <a:cs typeface="Times New Roman" pitchFamily="18" charset="0"/>
              </a:rPr>
              <a:t>15</a:t>
            </a:r>
            <a:r>
              <a:rPr lang="en-US" sz="3600" dirty="0" smtClean="0">
                <a:latin typeface="Times New Roman" pitchFamily="18" charset="0"/>
                <a:cs typeface="Times New Roman" pitchFamily="18" charset="0"/>
              </a:rPr>
              <a:t> And he said unto them, With desire I have desired to eat this passover with you before I suffer: </a:t>
            </a:r>
            <a:r>
              <a:rPr lang="en-US" sz="3600" baseline="30000" dirty="0" smtClean="0">
                <a:latin typeface="Times New Roman" pitchFamily="18" charset="0"/>
                <a:cs typeface="Times New Roman" pitchFamily="18" charset="0"/>
              </a:rPr>
              <a:t>16</a:t>
            </a:r>
            <a:r>
              <a:rPr lang="en-US" sz="3600" dirty="0" smtClean="0">
                <a:latin typeface="Times New Roman" pitchFamily="18" charset="0"/>
                <a:cs typeface="Times New Roman" pitchFamily="18" charset="0"/>
              </a:rPr>
              <a:t> For I say unto you, I will not any more eat thereof, until it be fulfilled in the kingdom of God. </a:t>
            </a:r>
            <a:r>
              <a:rPr lang="en-US" sz="3600" baseline="30000" dirty="0" smtClean="0">
                <a:latin typeface="Times New Roman" pitchFamily="18" charset="0"/>
                <a:cs typeface="Times New Roman" pitchFamily="18" charset="0"/>
              </a:rPr>
              <a:t>17</a:t>
            </a:r>
            <a:r>
              <a:rPr lang="en-US" sz="3600" dirty="0" smtClean="0">
                <a:latin typeface="Times New Roman" pitchFamily="18" charset="0"/>
                <a:cs typeface="Times New Roman" pitchFamily="18" charset="0"/>
              </a:rPr>
              <a:t> And he took the cup, and gave thanks, and said, Take this, and divide it among yourselves:</a:t>
            </a:r>
            <a:r>
              <a:rPr lang="en-US" sz="3600" i="1" dirty="0" smtClean="0">
                <a:latin typeface="Times New Roman" pitchFamily="18" charset="0"/>
                <a:cs typeface="Times New Roman" pitchFamily="18" charset="0"/>
              </a:rPr>
              <a:t> </a:t>
            </a:r>
            <a:r>
              <a:rPr lang="en-US" sz="3600" baseline="30000" dirty="0" smtClean="0">
                <a:latin typeface="Times New Roman" pitchFamily="18" charset="0"/>
                <a:cs typeface="Times New Roman" pitchFamily="18" charset="0"/>
              </a:rPr>
              <a:t>18</a:t>
            </a:r>
            <a:r>
              <a:rPr lang="en-US" sz="3600" dirty="0" smtClean="0">
                <a:latin typeface="Times New Roman" pitchFamily="18" charset="0"/>
                <a:cs typeface="Times New Roman" pitchFamily="18" charset="0"/>
              </a:rPr>
              <a:t> For I say unto you, I will not drink of the fruit of the vine, until the kingdom of God shall come.</a:t>
            </a:r>
          </a:p>
        </p:txBody>
      </p:sp>
      <p:sp>
        <p:nvSpPr>
          <p:cNvPr id="14336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007098">
              <a:alpha val="50000"/>
            </a:srgbClr>
          </a:solidFill>
          <a:ln w="9525">
            <a:noFill/>
            <a:miter lim="800000"/>
            <a:headEnd/>
            <a:tailEnd/>
          </a:ln>
          <a:effectLst/>
        </p:spPr>
        <p:txBody>
          <a:bodyPr wrap="none" anchor="ctr"/>
          <a:lstStyle/>
          <a:p>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strVal val="4*#ppt_w"/>
                                          </p:val>
                                        </p:tav>
                                        <p:tav tm="100000">
                                          <p:val>
                                            <p:strVal val="#ppt_w"/>
                                          </p:val>
                                        </p:tav>
                                      </p:tavLst>
                                    </p:anim>
                                    <p:anim calcmode="lin" valueType="num">
                                      <p:cBhvr>
                                        <p:cTn id="8" dur="500" fill="hold"/>
                                        <p:tgtEl>
                                          <p:spTgt spid="14336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3367"/>
                                        </p:tgtEl>
                                        <p:attrNameLst>
                                          <p:attrName>style.visibility</p:attrName>
                                        </p:attrNameLst>
                                      </p:cBhvr>
                                      <p:to>
                                        <p:strVal val="visible"/>
                                      </p:to>
                                    </p:set>
                                    <p:animEffect transition="in" filter="wipe(up)">
                                      <p:cBhvr>
                                        <p:cTn id="16" dur="500"/>
                                        <p:tgtEl>
                                          <p:spTgt spid="1433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368"/>
                                        </p:tgtEl>
                                        <p:attrNameLst>
                                          <p:attrName>style.visibility</p:attrName>
                                        </p:attrNameLst>
                                      </p:cBhvr>
                                      <p:to>
                                        <p:strVal val="visible"/>
                                      </p:to>
                                    </p:set>
                                    <p:animEffect transition="in" filter="dissolve">
                                      <p:cBhvr>
                                        <p:cTn id="21"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autoUpdateAnimBg="0"/>
      <p:bldP spid="143368" grpId="0" animBg="1"/>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687948"/>
            <a:ext cx="9144000" cy="646331"/>
          </a:xfrm>
          <a:prstGeom prst="rect">
            <a:avLst/>
          </a:prstGeom>
          <a:noFill/>
          <a:ln w="9525">
            <a:noFill/>
            <a:miter lim="800000"/>
            <a:headEnd/>
            <a:tailEnd/>
          </a:ln>
          <a:effectLst/>
        </p:spPr>
        <p:txBody>
          <a:bodyPr>
            <a:spAutoFit/>
          </a:bodyPr>
          <a:lstStyle/>
          <a:p>
            <a:pPr algn="ctr"/>
            <a:r>
              <a:rPr lang="en-US" dirty="0" smtClean="0">
                <a:latin typeface="Tahoma" pitchFamily="34" charset="0"/>
                <a:cs typeface="Tahoma" pitchFamily="34" charset="0"/>
              </a:rPr>
              <a:t>Where in the Word </a:t>
            </a:r>
            <a:r>
              <a:rPr lang="en-US" dirty="0">
                <a:latin typeface="Tahoma" pitchFamily="34" charset="0"/>
                <a:cs typeface="Tahoma" pitchFamily="34" charset="0"/>
              </a:rPr>
              <a:t>is this statement </a:t>
            </a:r>
            <a:r>
              <a:rPr lang="en-US" dirty="0" smtClean="0">
                <a:latin typeface="Tahoma" pitchFamily="34" charset="0"/>
                <a:cs typeface="Tahoma" pitchFamily="34" charset="0"/>
              </a:rPr>
              <a:t>found?</a:t>
            </a:r>
          </a:p>
          <a:p>
            <a:pPr algn="ctr"/>
            <a:r>
              <a:rPr lang="en-US" u="sng" dirty="0" smtClean="0">
                <a:latin typeface="Tahoma" pitchFamily="34" charset="0"/>
                <a:cs typeface="Tahoma" pitchFamily="34" charset="0"/>
              </a:rPr>
              <a:t>Discuss </a:t>
            </a:r>
            <a:r>
              <a:rPr lang="en-US" u="sng" dirty="0">
                <a:latin typeface="Tahoma" pitchFamily="34" charset="0"/>
                <a:cs typeface="Tahoma" pitchFamily="34" charset="0"/>
              </a:rPr>
              <a:t>it, but do not open your Bibles</a:t>
            </a:r>
            <a:r>
              <a:rPr lang="en-US" dirty="0">
                <a:latin typeface="Tahoma" pitchFamily="34" charset="0"/>
                <a:cs typeface="Tahoma" pitchFamily="34" charset="0"/>
              </a:rPr>
              <a:t>.</a:t>
            </a:r>
            <a:endParaRPr lang="en-US" dirty="0"/>
          </a:p>
        </p:txBody>
      </p:sp>
      <p:sp>
        <p:nvSpPr>
          <p:cNvPr id="10244" name="Text Box 4"/>
          <p:cNvSpPr txBox="1">
            <a:spLocks noChangeArrowheads="1"/>
          </p:cNvSpPr>
          <p:nvPr/>
        </p:nvSpPr>
        <p:spPr bwMode="auto">
          <a:xfrm>
            <a:off x="228600" y="1447800"/>
            <a:ext cx="8686800" cy="1754326"/>
          </a:xfrm>
          <a:prstGeom prst="rect">
            <a:avLst/>
          </a:prstGeom>
          <a:solidFill>
            <a:srgbClr val="D1FFD1"/>
          </a:solidFill>
          <a:ln w="57150">
            <a:solidFill>
              <a:srgbClr val="003300"/>
            </a:solidFill>
            <a:miter lim="800000"/>
            <a:headEnd/>
            <a:tailEnd/>
          </a:ln>
          <a:effectLst/>
        </p:spPr>
        <p:txBody>
          <a:bodyPr>
            <a:spAutoFit/>
          </a:bodyPr>
          <a:lstStyle/>
          <a:p>
            <a:pPr algn="just"/>
            <a:r>
              <a:rPr lang="en-US" sz="3600" dirty="0" smtClean="0">
                <a:latin typeface="Times New Roman" pitchFamily="18" charset="0"/>
                <a:cs typeface="Times New Roman" pitchFamily="18" charset="0"/>
              </a:rPr>
              <a:t>“Come, ye blessed of my Father, inherit the kingdom prepared for you from the </a:t>
            </a:r>
            <a:r>
              <a:rPr lang="en-US" sz="3600" dirty="0" err="1" smtClean="0">
                <a:latin typeface="Times New Roman" pitchFamily="18" charset="0"/>
                <a:cs typeface="Times New Roman" pitchFamily="18" charset="0"/>
              </a:rPr>
              <a:t>founda</a:t>
            </a:r>
            <a:r>
              <a:rPr lang="en-US" sz="3600" dirty="0" smtClean="0">
                <a:latin typeface="Times New Roman" pitchFamily="18" charset="0"/>
                <a:cs typeface="Times New Roman" pitchFamily="18" charset="0"/>
              </a:rPr>
              <a:t>-tion</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of</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the</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world”</a:t>
            </a:r>
          </a:p>
        </p:txBody>
      </p:sp>
      <p:grpSp>
        <p:nvGrpSpPr>
          <p:cNvPr id="2" name="Group 5"/>
          <p:cNvGrpSpPr>
            <a:grpSpLocks/>
          </p:cNvGrpSpPr>
          <p:nvPr/>
        </p:nvGrpSpPr>
        <p:grpSpPr bwMode="auto">
          <a:xfrm>
            <a:off x="0" y="3336925"/>
            <a:ext cx="9144000" cy="3292475"/>
            <a:chOff x="0" y="1920"/>
            <a:chExt cx="5760" cy="2074"/>
          </a:xfrm>
        </p:grpSpPr>
        <p:sp>
          <p:nvSpPr>
            <p:cNvPr id="10246" name="Text Box 6"/>
            <p:cNvSpPr txBox="1">
              <a:spLocks noChangeArrowheads="1"/>
            </p:cNvSpPr>
            <p:nvPr/>
          </p:nvSpPr>
          <p:spPr bwMode="auto">
            <a:xfrm>
              <a:off x="0" y="1920"/>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A.</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Matthew 25:34</a:t>
              </a:r>
            </a:p>
          </p:txBody>
        </p:sp>
        <p:sp>
          <p:nvSpPr>
            <p:cNvPr id="10247" name="Text Box 7"/>
            <p:cNvSpPr txBox="1">
              <a:spLocks noChangeArrowheads="1"/>
            </p:cNvSpPr>
            <p:nvPr/>
          </p:nvSpPr>
          <p:spPr bwMode="auto">
            <a:xfrm>
              <a:off x="0" y="2448"/>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B.</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Mark 11:9</a:t>
              </a:r>
            </a:p>
          </p:txBody>
        </p:sp>
        <p:sp>
          <p:nvSpPr>
            <p:cNvPr id="10248" name="Text Box 8"/>
            <p:cNvSpPr txBox="1">
              <a:spLocks noChangeArrowheads="1"/>
            </p:cNvSpPr>
            <p:nvPr/>
          </p:nvSpPr>
          <p:spPr bwMode="auto">
            <a:xfrm>
              <a:off x="0" y="3003"/>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C.</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Luke 10:23</a:t>
              </a:r>
            </a:p>
          </p:txBody>
        </p:sp>
        <p:sp>
          <p:nvSpPr>
            <p:cNvPr id="10249" name="Text Box 9"/>
            <p:cNvSpPr txBox="1">
              <a:spLocks noChangeArrowheads="1"/>
            </p:cNvSpPr>
            <p:nvPr/>
          </p:nvSpPr>
          <p:spPr bwMode="auto">
            <a:xfrm>
              <a:off x="0" y="3552"/>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D.</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John 12:12-13</a:t>
              </a:r>
            </a:p>
          </p:txBody>
        </p:sp>
      </p:grpSp>
      <p:sp>
        <p:nvSpPr>
          <p:cNvPr id="10" name="TextBox 9"/>
          <p:cNvSpPr txBox="1"/>
          <p:nvPr/>
        </p:nvSpPr>
        <p:spPr>
          <a:xfrm>
            <a:off x="0" y="-25758"/>
            <a:ext cx="9144000" cy="830997"/>
          </a:xfrm>
          <a:prstGeom prst="rect">
            <a:avLst/>
          </a:prstGeom>
          <a:noFill/>
        </p:spPr>
        <p:txBody>
          <a:bodyPr wrap="square" rtlCol="0">
            <a:spAutoFit/>
          </a:bodyPr>
          <a:lstStyle/>
          <a:p>
            <a:pPr algn="ctr"/>
            <a:r>
              <a:rPr lang="en-US" sz="4800" b="1" u="sng" dirty="0" smtClean="0">
                <a:solidFill>
                  <a:srgbClr val="003300"/>
                </a:solidFill>
              </a:rPr>
              <a:t>Tie Breaker #1</a:t>
            </a:r>
            <a:endParaRPr lang="en-US" sz="4800" b="1" u="sng" dirty="0">
              <a:solidFill>
                <a:srgbClr val="0033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fill="hold"/>
                                        <p:tgtEl>
                                          <p:spTgt spid="10244"/>
                                        </p:tgtEl>
                                        <p:attrNameLst>
                                          <p:attrName>ppt_x</p:attrName>
                                        </p:attrNameLst>
                                      </p:cBhvr>
                                      <p:tavLst>
                                        <p:tav tm="0">
                                          <p:val>
                                            <p:strVal val="#ppt_x"/>
                                          </p:val>
                                        </p:tav>
                                        <p:tav tm="100000">
                                          <p:val>
                                            <p:strVal val="#ppt_x"/>
                                          </p:val>
                                        </p:tav>
                                      </p:tavLst>
                                    </p:anim>
                                    <p:anim calcmode="lin" valueType="num">
                                      <p:cBhvr>
                                        <p:cTn id="13" dur="500" fill="hold"/>
                                        <p:tgtEl>
                                          <p:spTgt spid="10244"/>
                                        </p:tgtEl>
                                        <p:attrNameLst>
                                          <p:attrName>ppt_y</p:attrName>
                                        </p:attrNameLst>
                                      </p:cBhvr>
                                      <p:tavLst>
                                        <p:tav tm="0">
                                          <p:val>
                                            <p:strVal val="#ppt_y-#ppt_h/2"/>
                                          </p:val>
                                        </p:tav>
                                        <p:tav tm="100000">
                                          <p:val>
                                            <p:strVal val="#ppt_y"/>
                                          </p:val>
                                        </p:tav>
                                      </p:tavLst>
                                    </p:anim>
                                    <p:anim calcmode="lin" valueType="num">
                                      <p:cBhvr>
                                        <p:cTn id="14" dur="500" fill="hold"/>
                                        <p:tgtEl>
                                          <p:spTgt spid="10244"/>
                                        </p:tgtEl>
                                        <p:attrNameLst>
                                          <p:attrName>ppt_w</p:attrName>
                                        </p:attrNameLst>
                                      </p:cBhvr>
                                      <p:tavLst>
                                        <p:tav tm="0">
                                          <p:val>
                                            <p:strVal val="#ppt_w"/>
                                          </p:val>
                                        </p:tav>
                                        <p:tav tm="100000">
                                          <p:val>
                                            <p:strVal val="#ppt_w"/>
                                          </p:val>
                                        </p:tav>
                                      </p:tavLst>
                                    </p:anim>
                                    <p:anim calcmode="lin" valueType="num">
                                      <p:cBhvr>
                                        <p:cTn id="15"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nimBg="1" autoUpdateAnimBg="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93539"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The</a:t>
              </a:r>
            </a:p>
          </p:txBody>
        </p:sp>
        <p:sp>
          <p:nvSpPr>
            <p:cNvPr id="193540"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answer is</a:t>
              </a:r>
            </a:p>
          </p:txBody>
        </p:sp>
        <p:sp>
          <p:nvSpPr>
            <p:cNvPr id="193541"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B050"/>
                  </a:solidFill>
                  <a:latin typeface="Arial Black"/>
                </a:rPr>
                <a:t>. </a:t>
              </a:r>
              <a:r>
                <a:rPr lang="en-US" sz="3600" kern="10" dirty="0">
                  <a:ln w="9525">
                    <a:noFill/>
                    <a:round/>
                    <a:headEnd/>
                    <a:tailEnd/>
                  </a:ln>
                  <a:solidFill>
                    <a:srgbClr val="00B050"/>
                  </a:solidFill>
                  <a:latin typeface="Arial Black"/>
                </a:rPr>
                <a:t>. .</a:t>
              </a:r>
            </a:p>
          </p:txBody>
        </p:sp>
      </p:grpSp>
      <p:sp>
        <p:nvSpPr>
          <p:cNvPr id="193542"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3300"/>
                  </a:solidFill>
                  <a:round/>
                  <a:headEnd/>
                  <a:tailEnd/>
                </a:ln>
                <a:blipFill>
                  <a:blip r:embed="rId2"/>
                  <a:stretch>
                    <a:fillRect/>
                  </a:stretch>
                </a:blipFill>
                <a:latin typeface="Arial Black"/>
              </a:rPr>
              <a:t>A</a:t>
            </a:r>
          </a:p>
        </p:txBody>
      </p:sp>
      <p:sp>
        <p:nvSpPr>
          <p:cNvPr id="193543" name="Text Box 7"/>
          <p:cNvSpPr txBox="1">
            <a:spLocks noChangeArrowheads="1"/>
          </p:cNvSpPr>
          <p:nvPr/>
        </p:nvSpPr>
        <p:spPr bwMode="auto">
          <a:xfrm>
            <a:off x="202842" y="354168"/>
            <a:ext cx="8729663" cy="6247864"/>
          </a:xfrm>
          <a:prstGeom prst="rect">
            <a:avLst/>
          </a:prstGeom>
          <a:solidFill>
            <a:srgbClr val="93FF93"/>
          </a:solidFill>
          <a:ln w="57150">
            <a:solidFill>
              <a:srgbClr val="003300"/>
            </a:solidFill>
            <a:miter lim="800000"/>
            <a:headEnd/>
            <a:tailEnd/>
          </a:ln>
          <a:effectLst/>
        </p:spPr>
        <p:txBody>
          <a:bodyPr>
            <a:spAutoFit/>
          </a:bodyPr>
          <a:lstStyle/>
          <a:p>
            <a:pPr algn="just"/>
            <a:r>
              <a:rPr lang="en-US" sz="4000" b="1" u="sng" dirty="0" smtClean="0">
                <a:latin typeface="Times New Roman" pitchFamily="18" charset="0"/>
                <a:cs typeface="Times New Roman" pitchFamily="18" charset="0"/>
              </a:rPr>
              <a:t>Matthew 25:34</a:t>
            </a:r>
            <a:r>
              <a:rPr lang="en-US" sz="4000" dirty="0" smtClean="0">
                <a:latin typeface="Times New Roman" pitchFamily="18" charset="0"/>
                <a:cs typeface="Times New Roman" pitchFamily="18" charset="0"/>
              </a:rPr>
              <a:t> Then shall the King say unto them on his right hand, </a:t>
            </a:r>
            <a:r>
              <a:rPr lang="en-US" sz="4000" dirty="0" smtClean="0">
                <a:solidFill>
                  <a:srgbClr val="C00000"/>
                </a:solidFill>
                <a:latin typeface="Times New Roman" pitchFamily="18" charset="0"/>
                <a:cs typeface="Times New Roman" pitchFamily="18" charset="0"/>
              </a:rPr>
              <a:t>Come, ye blessed of my Father, inherit the kingdom prepared for you from the foundation of the world: </a:t>
            </a:r>
            <a:r>
              <a:rPr lang="en-US" sz="4000" baseline="30000" dirty="0" smtClean="0">
                <a:latin typeface="Times New Roman" pitchFamily="18" charset="0"/>
                <a:cs typeface="Times New Roman" pitchFamily="18" charset="0"/>
              </a:rPr>
              <a:t>35</a:t>
            </a:r>
            <a:r>
              <a:rPr lang="en-US" sz="4000" dirty="0" smtClean="0">
                <a:latin typeface="Times New Roman" pitchFamily="18" charset="0"/>
                <a:cs typeface="Times New Roman" pitchFamily="18" charset="0"/>
              </a:rPr>
              <a:t> For I was an hungred, and ye gave me meat: I was thirsty, and ye gave me drink: I was a stranger, and ye took me in: </a:t>
            </a:r>
            <a:r>
              <a:rPr lang="en-US" sz="4000" baseline="30000" dirty="0" smtClean="0">
                <a:latin typeface="Times New Roman" pitchFamily="18" charset="0"/>
                <a:cs typeface="Times New Roman" pitchFamily="18" charset="0"/>
              </a:rPr>
              <a:t>36</a:t>
            </a:r>
            <a:r>
              <a:rPr lang="en-US" sz="4000" dirty="0" smtClean="0">
                <a:latin typeface="Times New Roman" pitchFamily="18" charset="0"/>
                <a:cs typeface="Times New Roman" pitchFamily="18" charset="0"/>
              </a:rPr>
              <a:t> Naked, and ye clothed me: I was sick, and ye visited me: I was in prison, and ye came unto me.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500" fill="hold"/>
                                        <p:tgtEl>
                                          <p:spTgt spid="193542"/>
                                        </p:tgtEl>
                                        <p:attrNameLst>
                                          <p:attrName>ppt_w</p:attrName>
                                        </p:attrNameLst>
                                      </p:cBhvr>
                                      <p:tavLst>
                                        <p:tav tm="0">
                                          <p:val>
                                            <p:strVal val="4*#ppt_w"/>
                                          </p:val>
                                        </p:tav>
                                        <p:tav tm="100000">
                                          <p:val>
                                            <p:strVal val="#ppt_w"/>
                                          </p:val>
                                        </p:tav>
                                      </p:tavLst>
                                    </p:anim>
                                    <p:anim calcmode="lin" valueType="num">
                                      <p:cBhvr>
                                        <p:cTn id="8" dur="500" fill="hold"/>
                                        <p:tgtEl>
                                          <p:spTgt spid="193542"/>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3543"/>
                                        </p:tgtEl>
                                        <p:attrNameLst>
                                          <p:attrName>style.visibility</p:attrName>
                                        </p:attrNameLst>
                                      </p:cBhvr>
                                      <p:to>
                                        <p:strVal val="visible"/>
                                      </p:to>
                                    </p:set>
                                    <p:animEffect transition="in" filter="wipe(up)">
                                      <p:cBhvr>
                                        <p:cTn id="16" dur="500"/>
                                        <p:tgtEl>
                                          <p:spTgt spid="193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P spid="193543" grpId="0" animBg="1" autoUpdateAnimBg="0"/>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687948"/>
            <a:ext cx="9144000" cy="646331"/>
          </a:xfrm>
          <a:prstGeom prst="rect">
            <a:avLst/>
          </a:prstGeom>
          <a:noFill/>
          <a:ln w="9525">
            <a:noFill/>
            <a:miter lim="800000"/>
            <a:headEnd/>
            <a:tailEnd/>
          </a:ln>
          <a:effectLst/>
        </p:spPr>
        <p:txBody>
          <a:bodyPr>
            <a:spAutoFit/>
          </a:bodyPr>
          <a:lstStyle/>
          <a:p>
            <a:pPr algn="ctr"/>
            <a:r>
              <a:rPr lang="en-US" dirty="0">
                <a:latin typeface="Tahoma" pitchFamily="34" charset="0"/>
                <a:cs typeface="Tahoma" pitchFamily="34" charset="0"/>
              </a:rPr>
              <a:t>Where </a:t>
            </a:r>
            <a:r>
              <a:rPr lang="en-US" dirty="0" smtClean="0">
                <a:latin typeface="Tahoma" pitchFamily="34" charset="0"/>
                <a:cs typeface="Tahoma" pitchFamily="34" charset="0"/>
              </a:rPr>
              <a:t>in the Word is </a:t>
            </a:r>
            <a:r>
              <a:rPr lang="en-US" dirty="0">
                <a:latin typeface="Tahoma" pitchFamily="34" charset="0"/>
                <a:cs typeface="Tahoma" pitchFamily="34" charset="0"/>
              </a:rPr>
              <a:t>this statement </a:t>
            </a:r>
            <a:r>
              <a:rPr lang="en-US" dirty="0" smtClean="0">
                <a:latin typeface="Tahoma" pitchFamily="34" charset="0"/>
                <a:cs typeface="Tahoma" pitchFamily="34" charset="0"/>
              </a:rPr>
              <a:t>found?</a:t>
            </a:r>
          </a:p>
          <a:p>
            <a:pPr algn="ctr"/>
            <a:r>
              <a:rPr lang="en-US" u="sng" dirty="0" smtClean="0">
                <a:latin typeface="Tahoma" pitchFamily="34" charset="0"/>
                <a:cs typeface="Tahoma" pitchFamily="34" charset="0"/>
              </a:rPr>
              <a:t>Discuss </a:t>
            </a:r>
            <a:r>
              <a:rPr lang="en-US" u="sng" dirty="0">
                <a:latin typeface="Tahoma" pitchFamily="34" charset="0"/>
                <a:cs typeface="Tahoma" pitchFamily="34" charset="0"/>
              </a:rPr>
              <a:t>it, but do not open your Bibles</a:t>
            </a:r>
            <a:r>
              <a:rPr lang="en-US" dirty="0">
                <a:latin typeface="Tahoma" pitchFamily="34" charset="0"/>
                <a:cs typeface="Tahoma" pitchFamily="34" charset="0"/>
              </a:rPr>
              <a:t>.</a:t>
            </a:r>
            <a:endParaRPr lang="en-US" dirty="0"/>
          </a:p>
        </p:txBody>
      </p:sp>
      <p:sp>
        <p:nvSpPr>
          <p:cNvPr id="10" name="TextBox 9"/>
          <p:cNvSpPr txBox="1"/>
          <p:nvPr/>
        </p:nvSpPr>
        <p:spPr>
          <a:xfrm>
            <a:off x="0" y="-25758"/>
            <a:ext cx="9144000" cy="830997"/>
          </a:xfrm>
          <a:prstGeom prst="rect">
            <a:avLst/>
          </a:prstGeom>
          <a:noFill/>
        </p:spPr>
        <p:txBody>
          <a:bodyPr wrap="square" rtlCol="0">
            <a:spAutoFit/>
          </a:bodyPr>
          <a:lstStyle/>
          <a:p>
            <a:pPr algn="ctr"/>
            <a:r>
              <a:rPr lang="en-US" sz="4800" b="1" u="sng" dirty="0" smtClean="0">
                <a:solidFill>
                  <a:srgbClr val="003300"/>
                </a:solidFill>
              </a:rPr>
              <a:t>Tie Breaker #2</a:t>
            </a:r>
            <a:endParaRPr lang="en-US" sz="4800" b="1" u="sng" dirty="0">
              <a:solidFill>
                <a:srgbClr val="003300"/>
              </a:solidFill>
            </a:endParaRPr>
          </a:p>
        </p:txBody>
      </p:sp>
      <p:sp>
        <p:nvSpPr>
          <p:cNvPr id="12" name="Text Box 4"/>
          <p:cNvSpPr txBox="1">
            <a:spLocks noChangeArrowheads="1"/>
          </p:cNvSpPr>
          <p:nvPr/>
        </p:nvSpPr>
        <p:spPr bwMode="auto">
          <a:xfrm>
            <a:off x="228600" y="1550832"/>
            <a:ext cx="8686800" cy="1938992"/>
          </a:xfrm>
          <a:prstGeom prst="rect">
            <a:avLst/>
          </a:prstGeom>
          <a:solidFill>
            <a:srgbClr val="D1FFD1"/>
          </a:solidFill>
          <a:ln w="57150">
            <a:solidFill>
              <a:srgbClr val="003300"/>
            </a:solidFill>
            <a:miter lim="800000"/>
            <a:headEnd/>
            <a:tailEnd/>
          </a:ln>
          <a:effectLst/>
        </p:spPr>
        <p:txBody>
          <a:bodyPr>
            <a:spAutoFit/>
          </a:bodyPr>
          <a:lstStyle/>
          <a:p>
            <a:pPr algn="just"/>
            <a:r>
              <a:rPr lang="en-US" sz="3000" dirty="0" smtClean="0">
                <a:latin typeface="Times New Roman" pitchFamily="18" charset="0"/>
                <a:cs typeface="Times New Roman" pitchFamily="18" charset="0"/>
              </a:rPr>
              <a:t>“Rest with us, when the Lord Jesus shall be revealed from heaven with his mighty angels, In flaming fire taking vengeance on them that know not God, and that obey not the gospel of our Lord Jesus Christ”</a:t>
            </a:r>
          </a:p>
        </p:txBody>
      </p:sp>
      <p:grpSp>
        <p:nvGrpSpPr>
          <p:cNvPr id="13" name="Group 13"/>
          <p:cNvGrpSpPr>
            <a:grpSpLocks/>
          </p:cNvGrpSpPr>
          <p:nvPr/>
        </p:nvGrpSpPr>
        <p:grpSpPr bwMode="auto">
          <a:xfrm>
            <a:off x="0" y="3695163"/>
            <a:ext cx="9144000" cy="2781300"/>
            <a:chOff x="0" y="2386"/>
            <a:chExt cx="5760" cy="1752"/>
          </a:xfrm>
        </p:grpSpPr>
        <p:sp>
          <p:nvSpPr>
            <p:cNvPr id="14" name="Text Box 6"/>
            <p:cNvSpPr txBox="1">
              <a:spLocks noChangeArrowheads="1"/>
            </p:cNvSpPr>
            <p:nvPr/>
          </p:nvSpPr>
          <p:spPr bwMode="auto">
            <a:xfrm>
              <a:off x="0" y="2386"/>
              <a:ext cx="5760" cy="404"/>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FF0000"/>
                  </a:solidFill>
                  <a:latin typeface="Tahoma" pitchFamily="34" charset="0"/>
                  <a:cs typeface="Tahoma" pitchFamily="34" charset="0"/>
                </a:rPr>
                <a:t>A.</a:t>
              </a:r>
              <a:r>
                <a:rPr lang="en-US" sz="3600" dirty="0">
                  <a:solidFill>
                    <a:srgbClr val="000000"/>
                  </a:solidFill>
                  <a:latin typeface="Tahoma" pitchFamily="34" charset="0"/>
                  <a:cs typeface="Tahoma" pitchFamily="34" charset="0"/>
                </a:rPr>
                <a:t>	</a:t>
              </a:r>
              <a:r>
                <a:rPr lang="en-US" sz="3600" dirty="0">
                  <a:latin typeface="Tahoma" pitchFamily="34" charset="0"/>
                  <a:cs typeface="Times New Roman" pitchFamily="18" charset="0"/>
                </a:rPr>
                <a:t>Matthew 11:28</a:t>
              </a:r>
            </a:p>
          </p:txBody>
        </p:sp>
        <p:sp>
          <p:nvSpPr>
            <p:cNvPr id="15" name="Text Box 7"/>
            <p:cNvSpPr txBox="1">
              <a:spLocks noChangeArrowheads="1"/>
            </p:cNvSpPr>
            <p:nvPr/>
          </p:nvSpPr>
          <p:spPr bwMode="auto">
            <a:xfrm>
              <a:off x="0" y="2830"/>
              <a:ext cx="5760" cy="404"/>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FF0000"/>
                  </a:solidFill>
                  <a:latin typeface="Tahoma" pitchFamily="34" charset="0"/>
                  <a:cs typeface="Tahoma" pitchFamily="34" charset="0"/>
                </a:rPr>
                <a:t>B.</a:t>
              </a:r>
              <a:r>
                <a:rPr lang="en-US" sz="3600" dirty="0">
                  <a:solidFill>
                    <a:srgbClr val="000000"/>
                  </a:solidFill>
                  <a:latin typeface="Tahoma" pitchFamily="34" charset="0"/>
                  <a:cs typeface="Tahoma" pitchFamily="34" charset="0"/>
                </a:rPr>
                <a:t>	</a:t>
              </a:r>
              <a:r>
                <a:rPr lang="en-US" sz="3600" dirty="0">
                  <a:latin typeface="Tahoma" pitchFamily="34" charset="0"/>
                  <a:cs typeface="Times New Roman" pitchFamily="18" charset="0"/>
                </a:rPr>
                <a:t>Acts 2:26</a:t>
              </a:r>
            </a:p>
          </p:txBody>
        </p:sp>
        <p:sp>
          <p:nvSpPr>
            <p:cNvPr id="16" name="Text Box 8"/>
            <p:cNvSpPr txBox="1">
              <a:spLocks noChangeArrowheads="1"/>
            </p:cNvSpPr>
            <p:nvPr/>
          </p:nvSpPr>
          <p:spPr bwMode="auto">
            <a:xfrm>
              <a:off x="0" y="3292"/>
              <a:ext cx="5760" cy="404"/>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FF0000"/>
                  </a:solidFill>
                  <a:latin typeface="Tahoma" pitchFamily="34" charset="0"/>
                  <a:cs typeface="Tahoma" pitchFamily="34" charset="0"/>
                </a:rPr>
                <a:t>C.</a:t>
              </a:r>
              <a:r>
                <a:rPr lang="en-US" sz="3600" dirty="0">
                  <a:solidFill>
                    <a:srgbClr val="000000"/>
                  </a:solidFill>
                  <a:latin typeface="Tahoma" pitchFamily="34" charset="0"/>
                  <a:cs typeface="Tahoma" pitchFamily="34" charset="0"/>
                </a:rPr>
                <a:t>	</a:t>
              </a:r>
              <a:r>
                <a:rPr lang="en-US" sz="3600" dirty="0">
                  <a:latin typeface="Tahoma" pitchFamily="34" charset="0"/>
                  <a:cs typeface="Times New Roman" pitchFamily="18" charset="0"/>
                </a:rPr>
                <a:t>2 Corinthians 12:9</a:t>
              </a:r>
            </a:p>
          </p:txBody>
        </p:sp>
        <p:sp>
          <p:nvSpPr>
            <p:cNvPr id="17" name="Text Box 9"/>
            <p:cNvSpPr txBox="1">
              <a:spLocks noChangeArrowheads="1"/>
            </p:cNvSpPr>
            <p:nvPr/>
          </p:nvSpPr>
          <p:spPr bwMode="auto">
            <a:xfrm>
              <a:off x="0" y="3734"/>
              <a:ext cx="5760" cy="404"/>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FF0000"/>
                  </a:solidFill>
                  <a:latin typeface="Tahoma" pitchFamily="34" charset="0"/>
                  <a:cs typeface="Tahoma" pitchFamily="34" charset="0"/>
                </a:rPr>
                <a:t>D.</a:t>
              </a:r>
              <a:r>
                <a:rPr lang="en-US" sz="3600" dirty="0">
                  <a:solidFill>
                    <a:srgbClr val="000000"/>
                  </a:solidFill>
                  <a:latin typeface="Tahoma" pitchFamily="34" charset="0"/>
                  <a:cs typeface="Tahoma" pitchFamily="34" charset="0"/>
                </a:rPr>
                <a:t>	</a:t>
              </a:r>
              <a:r>
                <a:rPr lang="en-US" sz="3600" dirty="0">
                  <a:latin typeface="Tahoma" pitchFamily="34" charset="0"/>
                  <a:cs typeface="Times New Roman" pitchFamily="18" charset="0"/>
                </a:rPr>
                <a:t>2 Thessalonians 1:7-8</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2" grpId="0" animBg="1" autoUpdateAnimBg="0"/>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95587"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The</a:t>
              </a:r>
            </a:p>
          </p:txBody>
        </p:sp>
        <p:sp>
          <p:nvSpPr>
            <p:cNvPr id="195588"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answer is</a:t>
              </a:r>
            </a:p>
          </p:txBody>
        </p:sp>
        <p:sp>
          <p:nvSpPr>
            <p:cNvPr id="195589"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B050"/>
                  </a:solidFill>
                  <a:latin typeface="Arial Black"/>
                </a:rPr>
                <a:t>. . .</a:t>
              </a:r>
              <a:endParaRPr lang="en-US" sz="3600" kern="10" dirty="0">
                <a:ln w="9525">
                  <a:noFill/>
                  <a:round/>
                  <a:headEnd/>
                  <a:tailEnd/>
                </a:ln>
                <a:solidFill>
                  <a:srgbClr val="00B050"/>
                </a:solidFill>
                <a:latin typeface="Arial Black"/>
              </a:endParaRPr>
            </a:p>
          </p:txBody>
        </p:sp>
      </p:grpSp>
      <p:sp>
        <p:nvSpPr>
          <p:cNvPr id="195590"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57150">
                  <a:solidFill>
                    <a:srgbClr val="003300"/>
                  </a:solidFill>
                  <a:round/>
                  <a:headEnd/>
                  <a:tailEnd/>
                </a:ln>
                <a:blipFill>
                  <a:blip r:embed="rId2"/>
                  <a:stretch>
                    <a:fillRect/>
                  </a:stretch>
                </a:blipFill>
                <a:latin typeface="Arial Black"/>
              </a:rPr>
              <a:t>D</a:t>
            </a:r>
            <a:endParaRPr lang="en-US" sz="3600" kern="10" dirty="0">
              <a:ln w="57150">
                <a:solidFill>
                  <a:srgbClr val="003300"/>
                </a:solidFill>
                <a:round/>
                <a:headEnd/>
                <a:tailEnd/>
              </a:ln>
              <a:blipFill>
                <a:blip r:embed="rId2"/>
                <a:stretch>
                  <a:fillRect/>
                </a:stretch>
              </a:blipFill>
              <a:latin typeface="Arial Black"/>
            </a:endParaRPr>
          </a:p>
        </p:txBody>
      </p:sp>
      <p:sp>
        <p:nvSpPr>
          <p:cNvPr id="195591" name="Text Box 7"/>
          <p:cNvSpPr txBox="1">
            <a:spLocks noChangeArrowheads="1"/>
          </p:cNvSpPr>
          <p:nvPr/>
        </p:nvSpPr>
        <p:spPr bwMode="auto">
          <a:xfrm>
            <a:off x="202096" y="271668"/>
            <a:ext cx="8729663" cy="6390147"/>
          </a:xfrm>
          <a:prstGeom prst="rect">
            <a:avLst/>
          </a:prstGeom>
          <a:solidFill>
            <a:srgbClr val="93FF93"/>
          </a:solidFill>
          <a:ln w="57150">
            <a:solidFill>
              <a:srgbClr val="003300"/>
            </a:solidFill>
            <a:miter lim="800000"/>
            <a:headEnd/>
            <a:tailEnd/>
          </a:ln>
          <a:effectLst/>
        </p:spPr>
        <p:txBody>
          <a:bodyPr>
            <a:spAutoFit/>
          </a:bodyPr>
          <a:lstStyle/>
          <a:p>
            <a:pPr algn="just">
              <a:lnSpc>
                <a:spcPts val="5500"/>
              </a:lnSpc>
            </a:pPr>
            <a:r>
              <a:rPr lang="en-US" sz="4200" b="1" u="sng" dirty="0" smtClean="0">
                <a:solidFill>
                  <a:srgbClr val="003300"/>
                </a:solidFill>
                <a:latin typeface="Times New Roman" pitchFamily="18" charset="0"/>
                <a:cs typeface="Times New Roman" pitchFamily="18" charset="0"/>
              </a:rPr>
              <a:t>2 Thessalonians 1:6</a:t>
            </a:r>
            <a:r>
              <a:rPr lang="en-US" sz="4200" dirty="0" smtClean="0">
                <a:solidFill>
                  <a:srgbClr val="003300"/>
                </a:solidFill>
                <a:latin typeface="Times New Roman" pitchFamily="18" charset="0"/>
                <a:cs typeface="Times New Roman" pitchFamily="18" charset="0"/>
              </a:rPr>
              <a:t> It is a righteous thing with God to recompense </a:t>
            </a:r>
            <a:r>
              <a:rPr lang="en-US" sz="4200" dirty="0" err="1" smtClean="0">
                <a:solidFill>
                  <a:srgbClr val="003300"/>
                </a:solidFill>
                <a:latin typeface="Times New Roman" pitchFamily="18" charset="0"/>
                <a:cs typeface="Times New Roman" pitchFamily="18" charset="0"/>
              </a:rPr>
              <a:t>tribu-lation</a:t>
            </a:r>
            <a:r>
              <a:rPr lang="en-US" sz="4200" dirty="0" smtClean="0">
                <a:solidFill>
                  <a:srgbClr val="003300"/>
                </a:solidFill>
                <a:latin typeface="Times New Roman" pitchFamily="18" charset="0"/>
                <a:cs typeface="Times New Roman" pitchFamily="18" charset="0"/>
              </a:rPr>
              <a:t> to them that trouble you; </a:t>
            </a:r>
            <a:r>
              <a:rPr lang="en-US" sz="4200" baseline="30000" dirty="0" smtClean="0">
                <a:solidFill>
                  <a:srgbClr val="003300"/>
                </a:solidFill>
                <a:latin typeface="Times New Roman" pitchFamily="18" charset="0"/>
                <a:cs typeface="Times New Roman" pitchFamily="18" charset="0"/>
              </a:rPr>
              <a:t>7</a:t>
            </a:r>
            <a:r>
              <a:rPr lang="en-US" sz="4200" dirty="0" smtClean="0">
                <a:solidFill>
                  <a:srgbClr val="003300"/>
                </a:solidFill>
                <a:latin typeface="Times New Roman" pitchFamily="18" charset="0"/>
                <a:cs typeface="Times New Roman" pitchFamily="18" charset="0"/>
              </a:rPr>
              <a:t> And to you who are troubled </a:t>
            </a:r>
            <a:r>
              <a:rPr lang="en-US" sz="4200" dirty="0" smtClean="0">
                <a:solidFill>
                  <a:srgbClr val="C00000"/>
                </a:solidFill>
                <a:latin typeface="Times New Roman" pitchFamily="18" charset="0"/>
                <a:cs typeface="Times New Roman" pitchFamily="18" charset="0"/>
              </a:rPr>
              <a:t>rest with us, when the Lord Jesus shall be revealed from heaven with his mighty angels,     </a:t>
            </a:r>
            <a:r>
              <a:rPr lang="en-US" sz="4200" baseline="30000" dirty="0" smtClean="0">
                <a:solidFill>
                  <a:srgbClr val="C00000"/>
                </a:solidFill>
                <a:latin typeface="Times New Roman" pitchFamily="18" charset="0"/>
                <a:cs typeface="Times New Roman" pitchFamily="18" charset="0"/>
              </a:rPr>
              <a:t>8</a:t>
            </a:r>
            <a:r>
              <a:rPr lang="en-US" sz="4200" dirty="0" smtClean="0">
                <a:solidFill>
                  <a:srgbClr val="C00000"/>
                </a:solidFill>
                <a:latin typeface="Times New Roman" pitchFamily="18" charset="0"/>
                <a:cs typeface="Times New Roman" pitchFamily="18" charset="0"/>
              </a:rPr>
              <a:t> In flaming fire taking vengeance on them that know not God, and that obey not the gospel of our Lord Jesus Christ: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5590"/>
                                        </p:tgtEl>
                                        <p:attrNameLst>
                                          <p:attrName>style.visibility</p:attrName>
                                        </p:attrNameLst>
                                      </p:cBhvr>
                                      <p:to>
                                        <p:strVal val="visible"/>
                                      </p:to>
                                    </p:set>
                                    <p:anim calcmode="lin" valueType="num">
                                      <p:cBhvr>
                                        <p:cTn id="7" dur="500" fill="hold"/>
                                        <p:tgtEl>
                                          <p:spTgt spid="195590"/>
                                        </p:tgtEl>
                                        <p:attrNameLst>
                                          <p:attrName>ppt_w</p:attrName>
                                        </p:attrNameLst>
                                      </p:cBhvr>
                                      <p:tavLst>
                                        <p:tav tm="0">
                                          <p:val>
                                            <p:strVal val="4*#ppt_w"/>
                                          </p:val>
                                        </p:tav>
                                        <p:tav tm="100000">
                                          <p:val>
                                            <p:strVal val="#ppt_w"/>
                                          </p:val>
                                        </p:tav>
                                      </p:tavLst>
                                    </p:anim>
                                    <p:anim calcmode="lin" valueType="num">
                                      <p:cBhvr>
                                        <p:cTn id="8" dur="500" fill="hold"/>
                                        <p:tgtEl>
                                          <p:spTgt spid="195590"/>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5591"/>
                                        </p:tgtEl>
                                        <p:attrNameLst>
                                          <p:attrName>style.visibility</p:attrName>
                                        </p:attrNameLst>
                                      </p:cBhvr>
                                      <p:to>
                                        <p:strVal val="visible"/>
                                      </p:to>
                                    </p:set>
                                    <p:animEffect transition="in" filter="wipe(up)">
                                      <p:cBhvr>
                                        <p:cTn id="16" dur="500"/>
                                        <p:tgtEl>
                                          <p:spTgt spid="19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p:bldP spid="195591"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200" y="457200"/>
            <a:ext cx="8382000" cy="6048375"/>
            <a:chOff x="288" y="288"/>
            <a:chExt cx="5280" cy="3810"/>
          </a:xfrm>
        </p:grpSpPr>
        <p:sp>
          <p:nvSpPr>
            <p:cNvPr id="4"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The</a:t>
              </a:r>
            </a:p>
          </p:txBody>
        </p:sp>
        <p:sp>
          <p:nvSpPr>
            <p:cNvPr id="5"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answer is</a:t>
              </a:r>
            </a:p>
          </p:txBody>
        </p:sp>
        <p:sp>
          <p:nvSpPr>
            <p:cNvPr id="6"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latin typeface="Arial Black"/>
                </a:rPr>
                <a:t>. . .</a:t>
              </a:r>
            </a:p>
          </p:txBody>
        </p:sp>
      </p:grpSp>
      <p:sp>
        <p:nvSpPr>
          <p:cNvPr id="7"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smtClean="0">
                <a:ln w="76200">
                  <a:solidFill>
                    <a:schemeClr val="tx1"/>
                  </a:solidFill>
                  <a:round/>
                  <a:headEnd/>
                  <a:tailEnd/>
                </a:ln>
                <a:blipFill>
                  <a:blip r:embed="rId2"/>
                  <a:stretch>
                    <a:fillRect/>
                  </a:stretch>
                </a:blipFill>
                <a:latin typeface="Arial Black"/>
              </a:rPr>
              <a:t>D</a:t>
            </a:r>
            <a:endParaRPr lang="en-US" sz="3600" kern="10" dirty="0">
              <a:ln w="76200">
                <a:solidFill>
                  <a:schemeClr val="tx1"/>
                </a:solidFill>
                <a:round/>
                <a:headEnd/>
                <a:tailEnd/>
              </a:ln>
              <a:blipFill>
                <a:blip r:embed="rId2"/>
                <a:stretch>
                  <a:fillRect/>
                </a:stretch>
              </a:blipFill>
              <a:latin typeface="Arial Black"/>
            </a:endParaRPr>
          </a:p>
        </p:txBody>
      </p:sp>
      <p:sp>
        <p:nvSpPr>
          <p:cNvPr id="2" name="TextBox 1"/>
          <p:cNvSpPr txBox="1"/>
          <p:nvPr/>
        </p:nvSpPr>
        <p:spPr>
          <a:xfrm>
            <a:off x="112689" y="178441"/>
            <a:ext cx="8915400" cy="6555641"/>
          </a:xfrm>
          <a:prstGeom prst="rect">
            <a:avLst/>
          </a:prstGeom>
          <a:solidFill>
            <a:srgbClr val="FFFF66"/>
          </a:solidFill>
          <a:ln w="76200">
            <a:solidFill>
              <a:srgbClr val="C00000"/>
            </a:solidFill>
          </a:ln>
        </p:spPr>
        <p:txBody>
          <a:bodyPr wrap="square" rtlCol="0">
            <a:spAutoFit/>
          </a:bodyPr>
          <a:lstStyle/>
          <a:p>
            <a:pPr algn="just">
              <a:lnSpc>
                <a:spcPts val="6300"/>
              </a:lnSpc>
            </a:pPr>
            <a:r>
              <a:rPr lang="en-US" sz="4400" b="1" u="sng" dirty="0" smtClean="0">
                <a:solidFill>
                  <a:srgbClr val="680000"/>
                </a:solidFill>
                <a:latin typeface="Times New Roman" pitchFamily="18" charset="0"/>
                <a:cs typeface="Times New Roman" pitchFamily="18" charset="0"/>
              </a:rPr>
              <a:t>Genesis 9:13</a:t>
            </a:r>
            <a:r>
              <a:rPr lang="en-US" sz="4400" b="1" dirty="0" smtClean="0">
                <a:solidFill>
                  <a:srgbClr val="680000"/>
                </a:solidFill>
                <a:latin typeface="Times New Roman" pitchFamily="18" charset="0"/>
                <a:cs typeface="Times New Roman" pitchFamily="18" charset="0"/>
              </a:rPr>
              <a:t> </a:t>
            </a:r>
            <a:r>
              <a:rPr lang="en-US" sz="4400" dirty="0">
                <a:solidFill>
                  <a:srgbClr val="680000"/>
                </a:solidFill>
                <a:latin typeface="Times New Roman" pitchFamily="18" charset="0"/>
                <a:cs typeface="Times New Roman" pitchFamily="18" charset="0"/>
              </a:rPr>
              <a:t>I do set my bow in the cloud, and it shall be for a token of a covenant between me and the earth</a:t>
            </a:r>
            <a:r>
              <a:rPr lang="en-US" sz="4400" dirty="0" smtClean="0">
                <a:solidFill>
                  <a:srgbClr val="680000"/>
                </a:solidFill>
                <a:latin typeface="Times New Roman" pitchFamily="18" charset="0"/>
                <a:cs typeface="Times New Roman" pitchFamily="18" charset="0"/>
              </a:rPr>
              <a:t>. … </a:t>
            </a:r>
            <a:r>
              <a:rPr lang="en-US" sz="4400" baseline="30000" dirty="0" smtClean="0">
                <a:solidFill>
                  <a:srgbClr val="680000"/>
                </a:solidFill>
                <a:latin typeface="Times New Roman" pitchFamily="18" charset="0"/>
                <a:cs typeface="Times New Roman" pitchFamily="18" charset="0"/>
              </a:rPr>
              <a:t>16</a:t>
            </a:r>
            <a:r>
              <a:rPr lang="en-US" sz="4400" dirty="0" smtClean="0">
                <a:solidFill>
                  <a:srgbClr val="680000"/>
                </a:solidFill>
                <a:latin typeface="Times New Roman" pitchFamily="18" charset="0"/>
                <a:cs typeface="Times New Roman" pitchFamily="18" charset="0"/>
              </a:rPr>
              <a:t> </a:t>
            </a:r>
            <a:r>
              <a:rPr lang="en-US" sz="4400" dirty="0">
                <a:solidFill>
                  <a:srgbClr val="680000"/>
                </a:solidFill>
                <a:latin typeface="Times New Roman" pitchFamily="18" charset="0"/>
                <a:cs typeface="Times New Roman" pitchFamily="18" charset="0"/>
              </a:rPr>
              <a:t>And the bow shall be in the cloud; and I will look upon it, that I may remember the everlasting covenant between God and every living creature of all flesh that is upon the earth.</a:t>
            </a:r>
          </a:p>
        </p:txBody>
      </p:sp>
      <p:sp>
        <p:nvSpPr>
          <p:cNvPr id="8" name="AutoShape 8">
            <a:hlinkClick r:id="rId3" action="ppaction://hlinksldjump"/>
          </p:cNvPr>
          <p:cNvSpPr>
            <a:spLocks noChangeArrowheads="1"/>
          </p:cNvSpPr>
          <p:nvPr/>
        </p:nvSpPr>
        <p:spPr bwMode="auto">
          <a:xfrm>
            <a:off x="1676400" y="1524000"/>
            <a:ext cx="6324600" cy="3810000"/>
          </a:xfrm>
          <a:prstGeom prst="curvedUpArrow">
            <a:avLst>
              <a:gd name="adj1" fmla="val 33200"/>
              <a:gd name="adj2" fmla="val 66400"/>
              <a:gd name="adj3" fmla="val 33333"/>
            </a:avLst>
          </a:prstGeom>
          <a:solidFill>
            <a:srgbClr val="680000">
              <a:alpha val="50000"/>
            </a:srgbClr>
          </a:solidFill>
          <a:ln w="9525">
            <a:noFill/>
            <a:miter lim="800000"/>
            <a:headEnd/>
            <a:tailEnd/>
          </a:ln>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687948"/>
            <a:ext cx="9144000" cy="646331"/>
          </a:xfrm>
          <a:prstGeom prst="rect">
            <a:avLst/>
          </a:prstGeom>
          <a:noFill/>
          <a:ln w="9525">
            <a:noFill/>
            <a:miter lim="800000"/>
            <a:headEnd/>
            <a:tailEnd/>
          </a:ln>
          <a:effectLst/>
        </p:spPr>
        <p:txBody>
          <a:bodyPr>
            <a:spAutoFit/>
          </a:bodyPr>
          <a:lstStyle/>
          <a:p>
            <a:pPr algn="ctr"/>
            <a:r>
              <a:rPr lang="en-US" dirty="0">
                <a:latin typeface="Tahoma" pitchFamily="34" charset="0"/>
                <a:cs typeface="Tahoma" pitchFamily="34" charset="0"/>
              </a:rPr>
              <a:t>Where </a:t>
            </a:r>
            <a:r>
              <a:rPr lang="en-US" dirty="0" smtClean="0">
                <a:latin typeface="Tahoma" pitchFamily="34" charset="0"/>
                <a:cs typeface="Tahoma" pitchFamily="34" charset="0"/>
              </a:rPr>
              <a:t>in the Word is </a:t>
            </a:r>
            <a:r>
              <a:rPr lang="en-US" dirty="0">
                <a:latin typeface="Tahoma" pitchFamily="34" charset="0"/>
                <a:cs typeface="Tahoma" pitchFamily="34" charset="0"/>
              </a:rPr>
              <a:t>this statement </a:t>
            </a:r>
            <a:r>
              <a:rPr lang="en-US" dirty="0" smtClean="0">
                <a:latin typeface="Tahoma" pitchFamily="34" charset="0"/>
                <a:cs typeface="Tahoma" pitchFamily="34" charset="0"/>
              </a:rPr>
              <a:t>found?</a:t>
            </a:r>
          </a:p>
          <a:p>
            <a:pPr algn="ctr"/>
            <a:r>
              <a:rPr lang="en-US" u="sng" dirty="0" smtClean="0">
                <a:latin typeface="Tahoma" pitchFamily="34" charset="0"/>
                <a:cs typeface="Tahoma" pitchFamily="34" charset="0"/>
              </a:rPr>
              <a:t>Discuss </a:t>
            </a:r>
            <a:r>
              <a:rPr lang="en-US" u="sng" dirty="0">
                <a:latin typeface="Tahoma" pitchFamily="34" charset="0"/>
                <a:cs typeface="Tahoma" pitchFamily="34" charset="0"/>
              </a:rPr>
              <a:t>it, but do not open your Bibles</a:t>
            </a:r>
            <a:r>
              <a:rPr lang="en-US" dirty="0">
                <a:latin typeface="Tahoma" pitchFamily="34" charset="0"/>
                <a:cs typeface="Tahoma" pitchFamily="34" charset="0"/>
              </a:rPr>
              <a:t>.</a:t>
            </a:r>
            <a:endParaRPr lang="en-US" dirty="0"/>
          </a:p>
        </p:txBody>
      </p:sp>
      <p:sp>
        <p:nvSpPr>
          <p:cNvPr id="10" name="TextBox 9"/>
          <p:cNvSpPr txBox="1"/>
          <p:nvPr/>
        </p:nvSpPr>
        <p:spPr>
          <a:xfrm>
            <a:off x="0" y="-25758"/>
            <a:ext cx="9144000" cy="830997"/>
          </a:xfrm>
          <a:prstGeom prst="rect">
            <a:avLst/>
          </a:prstGeom>
          <a:noFill/>
        </p:spPr>
        <p:txBody>
          <a:bodyPr wrap="square" rtlCol="0">
            <a:spAutoFit/>
          </a:bodyPr>
          <a:lstStyle/>
          <a:p>
            <a:pPr algn="ctr"/>
            <a:r>
              <a:rPr lang="en-US" sz="4800" b="1" u="sng" dirty="0" smtClean="0">
                <a:solidFill>
                  <a:srgbClr val="003300"/>
                </a:solidFill>
              </a:rPr>
              <a:t>Tie Breaker #3</a:t>
            </a:r>
            <a:endParaRPr lang="en-US" sz="4800" b="1" u="sng" dirty="0">
              <a:solidFill>
                <a:srgbClr val="003300"/>
              </a:solidFill>
            </a:endParaRPr>
          </a:p>
        </p:txBody>
      </p:sp>
      <p:sp>
        <p:nvSpPr>
          <p:cNvPr id="11" name="Text Box 4"/>
          <p:cNvSpPr txBox="1">
            <a:spLocks noChangeArrowheads="1"/>
          </p:cNvSpPr>
          <p:nvPr/>
        </p:nvSpPr>
        <p:spPr bwMode="auto">
          <a:xfrm>
            <a:off x="228600" y="1486437"/>
            <a:ext cx="8686800" cy="1754326"/>
          </a:xfrm>
          <a:prstGeom prst="rect">
            <a:avLst/>
          </a:prstGeom>
          <a:solidFill>
            <a:srgbClr val="D1FFD1"/>
          </a:solidFill>
          <a:ln w="57150">
            <a:solidFill>
              <a:srgbClr val="003300"/>
            </a:solidFill>
            <a:miter lim="800000"/>
            <a:headEnd/>
            <a:tailEnd/>
          </a:ln>
          <a:effectLst/>
        </p:spPr>
        <p:txBody>
          <a:bodyPr>
            <a:spAutoFit/>
          </a:bodyPr>
          <a:lstStyle/>
          <a:p>
            <a:pPr algn="just">
              <a:spcBef>
                <a:spcPct val="50000"/>
              </a:spcBef>
            </a:pPr>
            <a:r>
              <a:rPr lang="en-US" sz="3600" dirty="0" smtClean="0">
                <a:latin typeface="Times New Roman" pitchFamily="18" charset="0"/>
                <a:cs typeface="Times New Roman" pitchFamily="18" charset="0"/>
              </a:rPr>
              <a:t>“There is laid up for me a crown of righteous-ness, which the Lord, the righteous judge, shall</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give</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me</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that</a:t>
            </a:r>
            <a:r>
              <a:rPr lang="en-US" sz="28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day”</a:t>
            </a:r>
            <a:endParaRPr lang="en-US" sz="3300" dirty="0">
              <a:solidFill>
                <a:srgbClr val="800000"/>
              </a:solidFill>
              <a:latin typeface="Times New Roman" pitchFamily="18" charset="0"/>
              <a:cs typeface="Times New Roman" pitchFamily="18" charset="0"/>
            </a:endParaRPr>
          </a:p>
        </p:txBody>
      </p:sp>
      <p:grpSp>
        <p:nvGrpSpPr>
          <p:cNvPr id="13" name="Group 5"/>
          <p:cNvGrpSpPr>
            <a:grpSpLocks/>
          </p:cNvGrpSpPr>
          <p:nvPr/>
        </p:nvGrpSpPr>
        <p:grpSpPr bwMode="auto">
          <a:xfrm>
            <a:off x="0" y="3375562"/>
            <a:ext cx="9144000" cy="3292475"/>
            <a:chOff x="0" y="1920"/>
            <a:chExt cx="5760" cy="2074"/>
          </a:xfrm>
        </p:grpSpPr>
        <p:sp>
          <p:nvSpPr>
            <p:cNvPr id="18" name="Text Box 6"/>
            <p:cNvSpPr txBox="1">
              <a:spLocks noChangeArrowheads="1"/>
            </p:cNvSpPr>
            <p:nvPr/>
          </p:nvSpPr>
          <p:spPr bwMode="auto">
            <a:xfrm>
              <a:off x="0" y="1920"/>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A.</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1 Corinthians 9:25</a:t>
              </a:r>
            </a:p>
          </p:txBody>
        </p:sp>
        <p:sp>
          <p:nvSpPr>
            <p:cNvPr id="19" name="Text Box 7"/>
            <p:cNvSpPr txBox="1">
              <a:spLocks noChangeArrowheads="1"/>
            </p:cNvSpPr>
            <p:nvPr/>
          </p:nvSpPr>
          <p:spPr bwMode="auto">
            <a:xfrm>
              <a:off x="0" y="2448"/>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B.</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2 Timothy 4:8</a:t>
              </a:r>
            </a:p>
          </p:txBody>
        </p:sp>
        <p:sp>
          <p:nvSpPr>
            <p:cNvPr id="20" name="Text Box 8"/>
            <p:cNvSpPr txBox="1">
              <a:spLocks noChangeArrowheads="1"/>
            </p:cNvSpPr>
            <p:nvPr/>
          </p:nvSpPr>
          <p:spPr bwMode="auto">
            <a:xfrm>
              <a:off x="0" y="3003"/>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C.</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1 Peter 5:4</a:t>
              </a:r>
            </a:p>
          </p:txBody>
        </p:sp>
        <p:sp>
          <p:nvSpPr>
            <p:cNvPr id="21" name="Text Box 9"/>
            <p:cNvSpPr txBox="1">
              <a:spLocks noChangeArrowheads="1"/>
            </p:cNvSpPr>
            <p:nvPr/>
          </p:nvSpPr>
          <p:spPr bwMode="auto">
            <a:xfrm>
              <a:off x="0" y="3552"/>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D.</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Revelation 2:10</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ppt_h/2"/>
                                          </p:val>
                                        </p:tav>
                                        <p:tav tm="100000">
                                          <p:val>
                                            <p:strVal val="#ppt_y"/>
                                          </p:val>
                                        </p:tav>
                                      </p:tavLst>
                                    </p:anim>
                                    <p:anim calcmode="lin" valueType="num">
                                      <p:cBhvr>
                                        <p:cTn id="14" dur="500" fill="hold"/>
                                        <p:tgtEl>
                                          <p:spTgt spid="11"/>
                                        </p:tgtEl>
                                        <p:attrNameLst>
                                          <p:attrName>ppt_w</p:attrName>
                                        </p:attrNameLst>
                                      </p:cBhvr>
                                      <p:tavLst>
                                        <p:tav tm="0">
                                          <p:val>
                                            <p:strVal val="#ppt_w"/>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1" grpId="0" animBg="1" autoUpdateAnimBg="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97635"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The</a:t>
              </a:r>
            </a:p>
          </p:txBody>
        </p:sp>
        <p:sp>
          <p:nvSpPr>
            <p:cNvPr id="197636"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answer is</a:t>
              </a:r>
            </a:p>
          </p:txBody>
        </p:sp>
        <p:sp>
          <p:nvSpPr>
            <p:cNvPr id="197637"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 </a:t>
              </a:r>
              <a:r>
                <a:rPr lang="en-US" sz="3600" kern="10" dirty="0" smtClean="0">
                  <a:ln w="9525">
                    <a:noFill/>
                    <a:round/>
                    <a:headEnd/>
                    <a:tailEnd/>
                  </a:ln>
                  <a:solidFill>
                    <a:srgbClr val="00B050"/>
                  </a:solidFill>
                  <a:latin typeface="Arial Black"/>
                </a:rPr>
                <a:t>. </a:t>
              </a:r>
              <a:r>
                <a:rPr lang="en-US" sz="3600" kern="10" dirty="0">
                  <a:ln w="9525">
                    <a:noFill/>
                    <a:round/>
                    <a:headEnd/>
                    <a:tailEnd/>
                  </a:ln>
                  <a:solidFill>
                    <a:srgbClr val="00B050"/>
                  </a:solidFill>
                  <a:latin typeface="Arial Black"/>
                </a:rPr>
                <a:t>.</a:t>
              </a:r>
            </a:p>
          </p:txBody>
        </p:sp>
      </p:grpSp>
      <p:sp>
        <p:nvSpPr>
          <p:cNvPr id="197638" name="WordArt 6"/>
          <p:cNvSpPr>
            <a:spLocks noChangeArrowheads="1" noChangeShapeType="1" noTextEdit="1"/>
          </p:cNvSpPr>
          <p:nvPr/>
        </p:nvSpPr>
        <p:spPr bwMode="auto">
          <a:xfrm>
            <a:off x="2085975" y="481013"/>
            <a:ext cx="5229225" cy="5943600"/>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B</a:t>
            </a:r>
          </a:p>
        </p:txBody>
      </p:sp>
      <p:sp>
        <p:nvSpPr>
          <p:cNvPr id="197639" name="Text Box 7"/>
          <p:cNvSpPr txBox="1">
            <a:spLocks noChangeArrowheads="1"/>
          </p:cNvSpPr>
          <p:nvPr/>
        </p:nvSpPr>
        <p:spPr bwMode="auto">
          <a:xfrm>
            <a:off x="202842" y="178158"/>
            <a:ext cx="8729663" cy="6555641"/>
          </a:xfrm>
          <a:prstGeom prst="rect">
            <a:avLst/>
          </a:prstGeom>
          <a:solidFill>
            <a:srgbClr val="93FF93"/>
          </a:solidFill>
          <a:ln w="57150">
            <a:solidFill>
              <a:srgbClr val="003300"/>
            </a:solidFill>
            <a:miter lim="800000"/>
            <a:headEnd/>
            <a:tailEnd/>
          </a:ln>
          <a:effectLst/>
        </p:spPr>
        <p:txBody>
          <a:bodyPr>
            <a:spAutoFit/>
          </a:bodyPr>
          <a:lstStyle/>
          <a:p>
            <a:pPr algn="just">
              <a:lnSpc>
                <a:spcPts val="6300"/>
              </a:lnSpc>
            </a:pPr>
            <a:r>
              <a:rPr lang="en-US" sz="4500" b="1" u="sng" dirty="0" smtClean="0">
                <a:solidFill>
                  <a:srgbClr val="003300"/>
                </a:solidFill>
                <a:latin typeface="Times New Roman" pitchFamily="18" charset="0"/>
                <a:cs typeface="Times New Roman" pitchFamily="18" charset="0"/>
              </a:rPr>
              <a:t>2 Timothy 4:7</a:t>
            </a:r>
            <a:r>
              <a:rPr lang="en-US" sz="4500" dirty="0" smtClean="0">
                <a:solidFill>
                  <a:srgbClr val="003300"/>
                </a:solidFill>
                <a:latin typeface="Times New Roman" pitchFamily="18" charset="0"/>
                <a:cs typeface="Times New Roman" pitchFamily="18" charset="0"/>
              </a:rPr>
              <a:t>  I have fought a good fight, I have finished my course, I have kept the faith: </a:t>
            </a:r>
            <a:r>
              <a:rPr lang="en-US" sz="4500" baseline="30000" dirty="0" smtClean="0">
                <a:solidFill>
                  <a:srgbClr val="003300"/>
                </a:solidFill>
                <a:latin typeface="Times New Roman" pitchFamily="18" charset="0"/>
                <a:cs typeface="Times New Roman" pitchFamily="18" charset="0"/>
              </a:rPr>
              <a:t>8</a:t>
            </a:r>
            <a:r>
              <a:rPr lang="en-US" sz="4500" dirty="0" smtClean="0">
                <a:solidFill>
                  <a:srgbClr val="003300"/>
                </a:solidFill>
                <a:latin typeface="Times New Roman" pitchFamily="18" charset="0"/>
                <a:cs typeface="Times New Roman" pitchFamily="18" charset="0"/>
              </a:rPr>
              <a:t> Henceforth </a:t>
            </a:r>
            <a:r>
              <a:rPr lang="en-US" sz="4500" dirty="0" smtClean="0">
                <a:solidFill>
                  <a:srgbClr val="C00000"/>
                </a:solidFill>
                <a:latin typeface="Times New Roman" pitchFamily="18" charset="0"/>
                <a:cs typeface="Times New Roman" pitchFamily="18" charset="0"/>
              </a:rPr>
              <a:t>there is laid up for me a crown of righteousness, which the Lord, the righteous judge, shall give me at that day</a:t>
            </a:r>
            <a:r>
              <a:rPr lang="en-US" sz="4500" dirty="0" smtClean="0">
                <a:solidFill>
                  <a:srgbClr val="003300"/>
                </a:solidFill>
                <a:latin typeface="Times New Roman" pitchFamily="18" charset="0"/>
                <a:cs typeface="Times New Roman" pitchFamily="18" charset="0"/>
              </a:rPr>
              <a:t>: and not to me only, but unto all </a:t>
            </a:r>
            <a:r>
              <a:rPr lang="en-US" sz="4500" smtClean="0">
                <a:solidFill>
                  <a:srgbClr val="003300"/>
                </a:solidFill>
                <a:latin typeface="Times New Roman" pitchFamily="18" charset="0"/>
                <a:cs typeface="Times New Roman" pitchFamily="18" charset="0"/>
              </a:rPr>
              <a:t>them also that love his appearing.</a:t>
            </a:r>
            <a:endParaRPr lang="en-US" sz="4500" dirty="0" smtClean="0">
              <a:solidFill>
                <a:srgbClr val="003300"/>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7638"/>
                                        </p:tgtEl>
                                        <p:attrNameLst>
                                          <p:attrName>style.visibility</p:attrName>
                                        </p:attrNameLst>
                                      </p:cBhvr>
                                      <p:to>
                                        <p:strVal val="visible"/>
                                      </p:to>
                                    </p:set>
                                    <p:anim calcmode="lin" valueType="num">
                                      <p:cBhvr>
                                        <p:cTn id="7" dur="500" fill="hold"/>
                                        <p:tgtEl>
                                          <p:spTgt spid="197638"/>
                                        </p:tgtEl>
                                        <p:attrNameLst>
                                          <p:attrName>ppt_w</p:attrName>
                                        </p:attrNameLst>
                                      </p:cBhvr>
                                      <p:tavLst>
                                        <p:tav tm="0">
                                          <p:val>
                                            <p:strVal val="4*#ppt_w"/>
                                          </p:val>
                                        </p:tav>
                                        <p:tav tm="100000">
                                          <p:val>
                                            <p:strVal val="#ppt_w"/>
                                          </p:val>
                                        </p:tav>
                                      </p:tavLst>
                                    </p:anim>
                                    <p:anim calcmode="lin" valueType="num">
                                      <p:cBhvr>
                                        <p:cTn id="8" dur="500" fill="hold"/>
                                        <p:tgtEl>
                                          <p:spTgt spid="197638"/>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7639"/>
                                        </p:tgtEl>
                                        <p:attrNameLst>
                                          <p:attrName>style.visibility</p:attrName>
                                        </p:attrNameLst>
                                      </p:cBhvr>
                                      <p:to>
                                        <p:strVal val="visible"/>
                                      </p:to>
                                    </p:set>
                                    <p:animEffect transition="in" filter="wipe(up)">
                                      <p:cBhvr>
                                        <p:cTn id="16" dur="5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p:bldP spid="197639" grpId="0" animBg="1" autoUpdateAnimBg="0"/>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687948"/>
            <a:ext cx="9144000" cy="646331"/>
          </a:xfrm>
          <a:prstGeom prst="rect">
            <a:avLst/>
          </a:prstGeom>
          <a:noFill/>
          <a:ln w="9525">
            <a:noFill/>
            <a:miter lim="800000"/>
            <a:headEnd/>
            <a:tailEnd/>
          </a:ln>
          <a:effectLst/>
        </p:spPr>
        <p:txBody>
          <a:bodyPr>
            <a:spAutoFit/>
          </a:bodyPr>
          <a:lstStyle/>
          <a:p>
            <a:pPr algn="ctr"/>
            <a:r>
              <a:rPr lang="en-US" dirty="0">
                <a:latin typeface="Tahoma" pitchFamily="34" charset="0"/>
                <a:cs typeface="Tahoma" pitchFamily="34" charset="0"/>
              </a:rPr>
              <a:t>Where </a:t>
            </a:r>
            <a:r>
              <a:rPr lang="en-US" dirty="0" smtClean="0">
                <a:latin typeface="Tahoma" pitchFamily="34" charset="0"/>
                <a:cs typeface="Tahoma" pitchFamily="34" charset="0"/>
              </a:rPr>
              <a:t>in the Word is </a:t>
            </a:r>
            <a:r>
              <a:rPr lang="en-US" dirty="0">
                <a:latin typeface="Tahoma" pitchFamily="34" charset="0"/>
                <a:cs typeface="Tahoma" pitchFamily="34" charset="0"/>
              </a:rPr>
              <a:t>this statement </a:t>
            </a:r>
            <a:r>
              <a:rPr lang="en-US" dirty="0" smtClean="0">
                <a:latin typeface="Tahoma" pitchFamily="34" charset="0"/>
                <a:cs typeface="Tahoma" pitchFamily="34" charset="0"/>
              </a:rPr>
              <a:t>found?</a:t>
            </a:r>
          </a:p>
          <a:p>
            <a:pPr algn="ctr"/>
            <a:r>
              <a:rPr lang="en-US" u="sng" dirty="0" smtClean="0">
                <a:latin typeface="Tahoma" pitchFamily="34" charset="0"/>
                <a:cs typeface="Tahoma" pitchFamily="34" charset="0"/>
              </a:rPr>
              <a:t>Discuss </a:t>
            </a:r>
            <a:r>
              <a:rPr lang="en-US" u="sng" dirty="0">
                <a:latin typeface="Tahoma" pitchFamily="34" charset="0"/>
                <a:cs typeface="Tahoma" pitchFamily="34" charset="0"/>
              </a:rPr>
              <a:t>it, but do not open your Bibles</a:t>
            </a:r>
            <a:r>
              <a:rPr lang="en-US" dirty="0">
                <a:latin typeface="Tahoma" pitchFamily="34" charset="0"/>
                <a:cs typeface="Tahoma" pitchFamily="34" charset="0"/>
              </a:rPr>
              <a:t>.</a:t>
            </a:r>
            <a:endParaRPr lang="en-US" dirty="0"/>
          </a:p>
        </p:txBody>
      </p:sp>
      <p:sp>
        <p:nvSpPr>
          <p:cNvPr id="10" name="TextBox 9"/>
          <p:cNvSpPr txBox="1"/>
          <p:nvPr/>
        </p:nvSpPr>
        <p:spPr>
          <a:xfrm>
            <a:off x="0" y="-25758"/>
            <a:ext cx="9144000" cy="830997"/>
          </a:xfrm>
          <a:prstGeom prst="rect">
            <a:avLst/>
          </a:prstGeom>
          <a:noFill/>
        </p:spPr>
        <p:txBody>
          <a:bodyPr wrap="square" rtlCol="0">
            <a:spAutoFit/>
          </a:bodyPr>
          <a:lstStyle/>
          <a:p>
            <a:pPr algn="ctr"/>
            <a:r>
              <a:rPr lang="en-US" sz="4800" b="1" u="sng" dirty="0" smtClean="0">
                <a:solidFill>
                  <a:srgbClr val="003300"/>
                </a:solidFill>
              </a:rPr>
              <a:t>Tie Breaker #4</a:t>
            </a:r>
            <a:endParaRPr lang="en-US" sz="4800" b="1" u="sng" dirty="0">
              <a:solidFill>
                <a:srgbClr val="003300"/>
              </a:solidFill>
            </a:endParaRPr>
          </a:p>
        </p:txBody>
      </p:sp>
      <p:sp>
        <p:nvSpPr>
          <p:cNvPr id="11" name="Text Box 4"/>
          <p:cNvSpPr txBox="1">
            <a:spLocks noChangeArrowheads="1"/>
          </p:cNvSpPr>
          <p:nvPr/>
        </p:nvSpPr>
        <p:spPr bwMode="auto">
          <a:xfrm>
            <a:off x="228600" y="1486437"/>
            <a:ext cx="8686800" cy="1785104"/>
          </a:xfrm>
          <a:prstGeom prst="rect">
            <a:avLst/>
          </a:prstGeom>
          <a:solidFill>
            <a:srgbClr val="D1FFD1"/>
          </a:solidFill>
          <a:ln w="57150">
            <a:solidFill>
              <a:srgbClr val="003300"/>
            </a:solidFill>
            <a:miter lim="800000"/>
            <a:headEnd/>
            <a:tailEnd/>
          </a:ln>
          <a:effectLst/>
        </p:spPr>
        <p:txBody>
          <a:bodyPr>
            <a:spAutoFit/>
          </a:bodyPr>
          <a:lstStyle/>
          <a:p>
            <a:pPr algn="just">
              <a:lnSpc>
                <a:spcPts val="6600"/>
              </a:lnSpc>
              <a:spcBef>
                <a:spcPct val="50000"/>
              </a:spcBef>
            </a:pPr>
            <a:r>
              <a:rPr lang="en-US" sz="6000" dirty="0" smtClean="0">
                <a:latin typeface="Times New Roman" pitchFamily="18" charset="0"/>
                <a:cs typeface="Times New Roman" pitchFamily="18" charset="0"/>
              </a:rPr>
              <a:t>“We ought to obey God rather  than  men”</a:t>
            </a:r>
            <a:endParaRPr lang="en-US" sz="6000" dirty="0">
              <a:solidFill>
                <a:srgbClr val="800000"/>
              </a:solidFill>
              <a:latin typeface="Times New Roman" pitchFamily="18" charset="0"/>
              <a:cs typeface="Times New Roman" pitchFamily="18" charset="0"/>
            </a:endParaRPr>
          </a:p>
        </p:txBody>
      </p:sp>
      <p:grpSp>
        <p:nvGrpSpPr>
          <p:cNvPr id="12" name="Group 5"/>
          <p:cNvGrpSpPr>
            <a:grpSpLocks/>
          </p:cNvGrpSpPr>
          <p:nvPr/>
        </p:nvGrpSpPr>
        <p:grpSpPr bwMode="auto">
          <a:xfrm>
            <a:off x="0" y="3389933"/>
            <a:ext cx="9144000" cy="3292475"/>
            <a:chOff x="0" y="1920"/>
            <a:chExt cx="5760" cy="2074"/>
          </a:xfrm>
        </p:grpSpPr>
        <p:sp>
          <p:nvSpPr>
            <p:cNvPr id="13" name="Text Box 6"/>
            <p:cNvSpPr txBox="1">
              <a:spLocks noChangeArrowheads="1"/>
            </p:cNvSpPr>
            <p:nvPr/>
          </p:nvSpPr>
          <p:spPr bwMode="auto">
            <a:xfrm>
              <a:off x="0" y="1920"/>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A.</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Acts 5:29</a:t>
              </a:r>
            </a:p>
          </p:txBody>
        </p:sp>
        <p:sp>
          <p:nvSpPr>
            <p:cNvPr id="14" name="Text Box 7"/>
            <p:cNvSpPr txBox="1">
              <a:spLocks noChangeArrowheads="1"/>
            </p:cNvSpPr>
            <p:nvPr/>
          </p:nvSpPr>
          <p:spPr bwMode="auto">
            <a:xfrm>
              <a:off x="0" y="2448"/>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B.</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Romans 5:19</a:t>
              </a:r>
            </a:p>
          </p:txBody>
        </p:sp>
        <p:sp>
          <p:nvSpPr>
            <p:cNvPr id="15" name="Text Box 8"/>
            <p:cNvSpPr txBox="1">
              <a:spLocks noChangeArrowheads="1"/>
            </p:cNvSpPr>
            <p:nvPr/>
          </p:nvSpPr>
          <p:spPr bwMode="auto">
            <a:xfrm>
              <a:off x="0" y="3003"/>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C.</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Ephesians 6:1</a:t>
              </a:r>
            </a:p>
          </p:txBody>
        </p:sp>
        <p:sp>
          <p:nvSpPr>
            <p:cNvPr id="16" name="Text Box 9"/>
            <p:cNvSpPr txBox="1">
              <a:spLocks noChangeArrowheads="1"/>
            </p:cNvSpPr>
            <p:nvPr/>
          </p:nvSpPr>
          <p:spPr bwMode="auto">
            <a:xfrm>
              <a:off x="0" y="3552"/>
              <a:ext cx="5760" cy="442"/>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FF0000"/>
                  </a:solidFill>
                  <a:latin typeface="Tahoma" pitchFamily="34" charset="0"/>
                  <a:cs typeface="Tahoma" pitchFamily="34" charset="0"/>
                </a:rPr>
                <a:t>D.</a:t>
              </a:r>
              <a:r>
                <a:rPr lang="en-US" sz="4000" dirty="0">
                  <a:solidFill>
                    <a:srgbClr val="000000"/>
                  </a:solidFill>
                  <a:latin typeface="Tahoma" pitchFamily="34" charset="0"/>
                  <a:cs typeface="Tahoma" pitchFamily="34" charset="0"/>
                </a:rPr>
                <a:t>	</a:t>
              </a:r>
              <a:r>
                <a:rPr lang="en-US" sz="4000" dirty="0">
                  <a:latin typeface="Tahoma" pitchFamily="34" charset="0"/>
                  <a:cs typeface="Times New Roman" pitchFamily="18" charset="0"/>
                </a:rPr>
                <a:t>Philippians 2:8</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ppt_h/2"/>
                                          </p:val>
                                        </p:tav>
                                        <p:tav tm="100000">
                                          <p:val>
                                            <p:strVal val="#ppt_y"/>
                                          </p:val>
                                        </p:tav>
                                      </p:tavLst>
                                    </p:anim>
                                    <p:anim calcmode="lin" valueType="num">
                                      <p:cBhvr>
                                        <p:cTn id="14" dur="500" fill="hold"/>
                                        <p:tgtEl>
                                          <p:spTgt spid="11"/>
                                        </p:tgtEl>
                                        <p:attrNameLst>
                                          <p:attrName>ppt_w</p:attrName>
                                        </p:attrNameLst>
                                      </p:cBhvr>
                                      <p:tavLst>
                                        <p:tav tm="0">
                                          <p:val>
                                            <p:strVal val="#ppt_w"/>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1" grpId="0" animBg="1" autoUpdateAnimBg="0"/>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ABFFAB"/>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457200"/>
            <a:ext cx="8382000" cy="6048375"/>
            <a:chOff x="288" y="288"/>
            <a:chExt cx="5280" cy="3810"/>
          </a:xfrm>
        </p:grpSpPr>
        <p:sp>
          <p:nvSpPr>
            <p:cNvPr id="199683" name="WordArt 3"/>
            <p:cNvSpPr>
              <a:spLocks noChangeArrowheads="1" noChangeShapeType="1" noTextEdit="1"/>
            </p:cNvSpPr>
            <p:nvPr/>
          </p:nvSpPr>
          <p:spPr bwMode="auto">
            <a:xfrm>
              <a:off x="1797" y="288"/>
              <a:ext cx="2074"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The</a:t>
              </a:r>
            </a:p>
          </p:txBody>
        </p:sp>
        <p:sp>
          <p:nvSpPr>
            <p:cNvPr id="199684" name="WordArt 4"/>
            <p:cNvSpPr>
              <a:spLocks noChangeArrowheads="1" noChangeShapeType="1" noTextEdit="1"/>
            </p:cNvSpPr>
            <p:nvPr/>
          </p:nvSpPr>
          <p:spPr bwMode="auto">
            <a:xfrm>
              <a:off x="288" y="1809"/>
              <a:ext cx="5280" cy="143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answer is</a:t>
              </a:r>
            </a:p>
          </p:txBody>
        </p:sp>
        <p:sp>
          <p:nvSpPr>
            <p:cNvPr id="199685" name="WordArt 5"/>
            <p:cNvSpPr>
              <a:spLocks noChangeArrowheads="1" noChangeShapeType="1" noTextEdit="1"/>
            </p:cNvSpPr>
            <p:nvPr/>
          </p:nvSpPr>
          <p:spPr bwMode="auto">
            <a:xfrm flipV="1">
              <a:off x="2132" y="3838"/>
              <a:ext cx="1676" cy="2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latin typeface="Arial Black"/>
                </a:rPr>
                <a:t>. . .</a:t>
              </a:r>
            </a:p>
          </p:txBody>
        </p:sp>
      </p:grpSp>
      <p:sp>
        <p:nvSpPr>
          <p:cNvPr id="199686" name="WordArt 6"/>
          <p:cNvSpPr>
            <a:spLocks noChangeArrowheads="1" noChangeShapeType="1" noTextEdit="1"/>
          </p:cNvSpPr>
          <p:nvPr/>
        </p:nvSpPr>
        <p:spPr bwMode="auto">
          <a:xfrm>
            <a:off x="2085975" y="552450"/>
            <a:ext cx="5229225" cy="5757863"/>
          </a:xfrm>
          <a:prstGeom prst="rect">
            <a:avLst/>
          </a:prstGeom>
        </p:spPr>
        <p:txBody>
          <a:bodyPr wrap="none" fromWordArt="1">
            <a:prstTxWarp prst="textPlain">
              <a:avLst>
                <a:gd name="adj" fmla="val 50000"/>
              </a:avLst>
            </a:prstTxWarp>
          </a:bodyPr>
          <a:lstStyle/>
          <a:p>
            <a:pPr algn="ctr"/>
            <a:r>
              <a:rPr lang="en-US" sz="3600" kern="10" dirty="0">
                <a:ln w="57150">
                  <a:solidFill>
                    <a:srgbClr val="007098"/>
                  </a:solidFill>
                  <a:round/>
                  <a:headEnd/>
                  <a:tailEnd/>
                </a:ln>
                <a:blipFill>
                  <a:blip r:embed="rId2"/>
                  <a:stretch>
                    <a:fillRect/>
                  </a:stretch>
                </a:blipFill>
                <a:latin typeface="Arial Black"/>
              </a:rPr>
              <a:t>A</a:t>
            </a:r>
          </a:p>
        </p:txBody>
      </p:sp>
      <p:sp>
        <p:nvSpPr>
          <p:cNvPr id="199687" name="Text Box 7"/>
          <p:cNvSpPr txBox="1">
            <a:spLocks noChangeArrowheads="1"/>
          </p:cNvSpPr>
          <p:nvPr/>
        </p:nvSpPr>
        <p:spPr bwMode="auto">
          <a:xfrm>
            <a:off x="228600" y="208450"/>
            <a:ext cx="8729663" cy="6428235"/>
          </a:xfrm>
          <a:prstGeom prst="rect">
            <a:avLst/>
          </a:prstGeom>
          <a:solidFill>
            <a:srgbClr val="93FF93"/>
          </a:solidFill>
          <a:ln w="57150">
            <a:solidFill>
              <a:srgbClr val="003300"/>
            </a:solidFill>
            <a:miter lim="800000"/>
            <a:headEnd/>
            <a:tailEnd/>
          </a:ln>
          <a:effectLst/>
        </p:spPr>
        <p:txBody>
          <a:bodyPr>
            <a:spAutoFit/>
          </a:bodyPr>
          <a:lstStyle/>
          <a:p>
            <a:pPr algn="just">
              <a:lnSpc>
                <a:spcPts val="12800"/>
              </a:lnSpc>
            </a:pPr>
            <a:r>
              <a:rPr lang="en-US" sz="6000" b="1" u="sng" dirty="0" smtClean="0">
                <a:solidFill>
                  <a:srgbClr val="003300"/>
                </a:solidFill>
                <a:latin typeface="Times New Roman" pitchFamily="18" charset="0"/>
                <a:cs typeface="Times New Roman" pitchFamily="18" charset="0"/>
              </a:rPr>
              <a:t>Acts 5:29</a:t>
            </a:r>
            <a:r>
              <a:rPr lang="en-US" sz="6000" dirty="0" smtClean="0">
                <a:solidFill>
                  <a:srgbClr val="003300"/>
                </a:solidFill>
                <a:latin typeface="Times New Roman" pitchFamily="18" charset="0"/>
                <a:cs typeface="Times New Roman" pitchFamily="18" charset="0"/>
              </a:rPr>
              <a:t>  Then Peter and the other apostles answered and said, </a:t>
            </a:r>
            <a:r>
              <a:rPr lang="en-US" sz="6000" dirty="0" smtClean="0">
                <a:solidFill>
                  <a:srgbClr val="C00000"/>
                </a:solidFill>
                <a:latin typeface="Times New Roman" pitchFamily="18" charset="0"/>
                <a:cs typeface="Times New Roman" pitchFamily="18" charset="0"/>
              </a:rPr>
              <a:t>We ought to obey God</a:t>
            </a:r>
            <a:r>
              <a:rPr lang="en-US" sz="4400" dirty="0" smtClean="0">
                <a:solidFill>
                  <a:srgbClr val="C00000"/>
                </a:solidFill>
                <a:latin typeface="Times New Roman" pitchFamily="18" charset="0"/>
                <a:cs typeface="Times New Roman" pitchFamily="18" charset="0"/>
              </a:rPr>
              <a:t>  </a:t>
            </a:r>
            <a:r>
              <a:rPr lang="en-US" sz="6000" dirty="0" smtClean="0">
                <a:solidFill>
                  <a:srgbClr val="C00000"/>
                </a:solidFill>
                <a:latin typeface="Times New Roman" pitchFamily="18" charset="0"/>
                <a:cs typeface="Times New Roman" pitchFamily="18" charset="0"/>
              </a:rPr>
              <a:t>rather</a:t>
            </a:r>
            <a:r>
              <a:rPr lang="en-US" sz="4400" dirty="0" smtClean="0">
                <a:solidFill>
                  <a:srgbClr val="C00000"/>
                </a:solidFill>
                <a:latin typeface="Times New Roman" pitchFamily="18" charset="0"/>
                <a:cs typeface="Times New Roman" pitchFamily="18" charset="0"/>
              </a:rPr>
              <a:t>  </a:t>
            </a:r>
            <a:r>
              <a:rPr lang="en-US" sz="6000" dirty="0" smtClean="0">
                <a:solidFill>
                  <a:srgbClr val="C00000"/>
                </a:solidFill>
                <a:latin typeface="Times New Roman" pitchFamily="18" charset="0"/>
                <a:cs typeface="Times New Roman" pitchFamily="18" charset="0"/>
              </a:rPr>
              <a:t>than</a:t>
            </a:r>
            <a:r>
              <a:rPr lang="en-US" sz="4400" dirty="0" smtClean="0">
                <a:solidFill>
                  <a:srgbClr val="C00000"/>
                </a:solidFill>
                <a:latin typeface="Times New Roman" pitchFamily="18" charset="0"/>
                <a:cs typeface="Times New Roman" pitchFamily="18" charset="0"/>
              </a:rPr>
              <a:t>  </a:t>
            </a:r>
            <a:r>
              <a:rPr lang="en-US" sz="6000" dirty="0" smtClean="0">
                <a:solidFill>
                  <a:srgbClr val="C00000"/>
                </a:solidFill>
                <a:latin typeface="Times New Roman" pitchFamily="18" charset="0"/>
                <a:cs typeface="Times New Roman" pitchFamily="18" charset="0"/>
              </a:rPr>
              <a:t>men.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9686"/>
                                        </p:tgtEl>
                                        <p:attrNameLst>
                                          <p:attrName>style.visibility</p:attrName>
                                        </p:attrNameLst>
                                      </p:cBhvr>
                                      <p:to>
                                        <p:strVal val="visible"/>
                                      </p:to>
                                    </p:set>
                                    <p:anim calcmode="lin" valueType="num">
                                      <p:cBhvr>
                                        <p:cTn id="7" dur="500" fill="hold"/>
                                        <p:tgtEl>
                                          <p:spTgt spid="199686"/>
                                        </p:tgtEl>
                                        <p:attrNameLst>
                                          <p:attrName>ppt_w</p:attrName>
                                        </p:attrNameLst>
                                      </p:cBhvr>
                                      <p:tavLst>
                                        <p:tav tm="0">
                                          <p:val>
                                            <p:strVal val="4*#ppt_w"/>
                                          </p:val>
                                        </p:tav>
                                        <p:tav tm="100000">
                                          <p:val>
                                            <p:strVal val="#ppt_w"/>
                                          </p:val>
                                        </p:tav>
                                      </p:tavLst>
                                    </p:anim>
                                    <p:anim calcmode="lin" valueType="num">
                                      <p:cBhvr>
                                        <p:cTn id="8" dur="500" fill="hold"/>
                                        <p:tgtEl>
                                          <p:spTgt spid="199686"/>
                                        </p:tgtEl>
                                        <p:attrNameLst>
                                          <p:attrName>ppt_h</p:attrName>
                                        </p:attrNameLst>
                                      </p:cBhvr>
                                      <p:tavLst>
                                        <p:tav tm="0">
                                          <p:val>
                                            <p:strVal val="4*#ppt_h"/>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9687"/>
                                        </p:tgtEl>
                                        <p:attrNameLst>
                                          <p:attrName>style.visibility</p:attrName>
                                        </p:attrNameLst>
                                      </p:cBhvr>
                                      <p:to>
                                        <p:strVal val="visible"/>
                                      </p:to>
                                    </p:set>
                                    <p:animEffect transition="in" filter="wipe(up)">
                                      <p:cBhvr>
                                        <p:cTn id="16" dur="500"/>
                                        <p:tgtEl>
                                          <p:spTgt spid="199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p:bldP spid="199687" grpId="0" animBg="1" autoUpdateAnimBg="0"/>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6858000"/>
          </a:xfrm>
          <a:prstGeom prst="rect">
            <a:avLst/>
          </a:prstGeom>
          <a:gradFill rotWithShape="1">
            <a:gsLst>
              <a:gs pos="0">
                <a:srgbClr val="DAEEF3"/>
              </a:gs>
              <a:gs pos="100000">
                <a:srgbClr val="0070C0"/>
              </a:gs>
            </a:gsLst>
            <a:path path="shape">
              <a:fillToRect l="50000" t="50000" r="50000" b="50000"/>
            </a:path>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 name="Picture 7" descr="Open Bible.0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76656" y="1448328"/>
            <a:ext cx="7790688" cy="4279392"/>
          </a:xfrm>
          <a:prstGeom prst="rect">
            <a:avLst/>
          </a:prstGeom>
        </p:spPr>
      </p:pic>
      <p:sp>
        <p:nvSpPr>
          <p:cNvPr id="9" name="TextBox 8"/>
          <p:cNvSpPr txBox="1"/>
          <p:nvPr/>
        </p:nvSpPr>
        <p:spPr>
          <a:xfrm rot="20460000">
            <a:off x="3455504" y="0"/>
            <a:ext cx="2133600" cy="69249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400" b="1" dirty="0" smtClean="0">
                <a:ln w="11430"/>
                <a:solidFill>
                  <a:srgbClr val="FF0000"/>
                </a:solidFill>
                <a:effectLst>
                  <a:outerShdw blurRad="50800" dist="39000" dir="5460000" algn="tl">
                    <a:srgbClr val="000000">
                      <a:alpha val="38000"/>
                    </a:srgbClr>
                  </a:outerShdw>
                </a:effectLst>
                <a:latin typeface="Engravers MT" pitchFamily="18" charset="0"/>
              </a:rPr>
              <a:t>?</a:t>
            </a:r>
            <a:endParaRPr lang="en-US" sz="44400" b="1" dirty="0">
              <a:ln w="11430"/>
              <a:solidFill>
                <a:srgbClr val="FF0000"/>
              </a:solidFill>
              <a:effectLst>
                <a:outerShdw blurRad="50800" dist="39000" dir="5460000" algn="tl">
                  <a:srgbClr val="000000">
                    <a:alpha val="38000"/>
                  </a:srgbClr>
                </a:outerShdw>
              </a:effectLst>
              <a:latin typeface="Engravers MT" pitchFamily="18" charset="0"/>
            </a:endParaRPr>
          </a:p>
        </p:txBody>
      </p:sp>
      <p:sp>
        <p:nvSpPr>
          <p:cNvPr id="10" name="TextBox 9"/>
          <p:cNvSpPr txBox="1"/>
          <p:nvPr/>
        </p:nvSpPr>
        <p:spPr>
          <a:xfrm>
            <a:off x="132520" y="3316"/>
            <a:ext cx="6248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9600" b="1" i="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Where in</a:t>
            </a:r>
            <a:endParaRPr lang="en-US" sz="9600" b="1" i="1"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sp>
        <p:nvSpPr>
          <p:cNvPr id="11" name="TextBox 10"/>
          <p:cNvSpPr txBox="1"/>
          <p:nvPr/>
        </p:nvSpPr>
        <p:spPr>
          <a:xfrm>
            <a:off x="2418516" y="5420860"/>
            <a:ext cx="62484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9600" b="1" i="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the Word</a:t>
            </a:r>
            <a:endParaRPr lang="en-US" sz="9600" b="1" i="1" dirty="0">
              <a:ln w="11430"/>
              <a:solidFill>
                <a:srgbClr val="FF0000"/>
              </a:solidFill>
              <a:effectLst>
                <a:outerShdw blurRad="50800" dist="39000" dir="5460000" algn="tl">
                  <a:srgbClr val="000000">
                    <a:alpha val="38000"/>
                  </a:srgbClr>
                </a:outerShdw>
              </a:effectLst>
              <a:latin typeface="Aharoni" pitchFamily="2" charset="-79"/>
              <a:cs typeface="Aharoni" pitchFamily="2" charset="-79"/>
            </a:endParaRPr>
          </a:p>
        </p:txBody>
      </p:sp>
    </p:spTree>
  </p:cSld>
  <p:clrMapOvr>
    <a:masterClrMapping/>
  </p:clrMapOvr>
  <p:transition spd="slow">
    <p:newsflash/>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6676</Words>
  <Application>Microsoft Macintosh PowerPoint</Application>
  <PresentationFormat>On-screen Show (4:3)</PresentationFormat>
  <Paragraphs>618</Paragraphs>
  <Slides>95</Slides>
  <Notes>1</Notes>
  <HiddenSlides>0</HiddenSlides>
  <MMClips>0</MMClips>
  <ScaleCrop>false</ScaleCrop>
  <HeadingPairs>
    <vt:vector size="4" baseType="variant">
      <vt:variant>
        <vt:lpstr>Design Template</vt:lpstr>
      </vt:variant>
      <vt:variant>
        <vt:i4>1</vt:i4>
      </vt:variant>
      <vt:variant>
        <vt:lpstr>Slide Titles</vt:lpstr>
      </vt:variant>
      <vt:variant>
        <vt:i4>95</vt:i4>
      </vt:variant>
    </vt:vector>
  </HeadingPairs>
  <TitlesOfParts>
    <vt:vector size="9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Stephen Harper</cp:lastModifiedBy>
  <cp:revision>131</cp:revision>
  <dcterms:created xsi:type="dcterms:W3CDTF">2019-06-07T23:44:39Z</dcterms:created>
  <dcterms:modified xsi:type="dcterms:W3CDTF">2019-06-07T23:48:08Z</dcterms:modified>
</cp:coreProperties>
</file>