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27" r:id="rId2"/>
    <p:sldId id="628" r:id="rId3"/>
    <p:sldId id="624" r:id="rId4"/>
    <p:sldId id="625" r:id="rId5"/>
    <p:sldId id="626" r:id="rId6"/>
    <p:sldId id="256" r:id="rId7"/>
    <p:sldId id="258" r:id="rId8"/>
    <p:sldId id="259" r:id="rId9"/>
    <p:sldId id="260" r:id="rId10"/>
    <p:sldId id="261" r:id="rId11"/>
    <p:sldId id="262" r:id="rId12"/>
    <p:sldId id="263" r:id="rId13"/>
    <p:sldId id="297" r:id="rId14"/>
    <p:sldId id="298" r:id="rId15"/>
    <p:sldId id="299" r:id="rId16"/>
    <p:sldId id="300" r:id="rId17"/>
    <p:sldId id="301" r:id="rId18"/>
    <p:sldId id="302" r:id="rId19"/>
    <p:sldId id="303" r:id="rId20"/>
    <p:sldId id="304" r:id="rId21"/>
    <p:sldId id="382" r:id="rId22"/>
    <p:sldId id="385" r:id="rId23"/>
    <p:sldId id="384" r:id="rId24"/>
    <p:sldId id="305" r:id="rId25"/>
    <p:sldId id="306" r:id="rId26"/>
    <p:sldId id="307" r:id="rId27"/>
    <p:sldId id="308" r:id="rId28"/>
    <p:sldId id="381" r:id="rId29"/>
    <p:sldId id="310" r:id="rId30"/>
    <p:sldId id="311" r:id="rId31"/>
    <p:sldId id="314" r:id="rId32"/>
    <p:sldId id="313" r:id="rId33"/>
    <p:sldId id="315" r:id="rId34"/>
    <p:sldId id="321" r:id="rId35"/>
    <p:sldId id="325" r:id="rId36"/>
    <p:sldId id="316" r:id="rId37"/>
    <p:sldId id="326" r:id="rId38"/>
    <p:sldId id="324" r:id="rId39"/>
    <p:sldId id="327" r:id="rId40"/>
    <p:sldId id="330" r:id="rId41"/>
    <p:sldId id="329" r:id="rId42"/>
    <p:sldId id="331" r:id="rId43"/>
    <p:sldId id="334" r:id="rId44"/>
    <p:sldId id="333" r:id="rId45"/>
    <p:sldId id="335" r:id="rId46"/>
    <p:sldId id="338" r:id="rId47"/>
    <p:sldId id="337" r:id="rId48"/>
    <p:sldId id="339" r:id="rId49"/>
    <p:sldId id="342" r:id="rId50"/>
    <p:sldId id="341" r:id="rId51"/>
    <p:sldId id="343" r:id="rId52"/>
    <p:sldId id="346" r:id="rId53"/>
    <p:sldId id="345" r:id="rId54"/>
    <p:sldId id="347" r:id="rId55"/>
    <p:sldId id="350" r:id="rId56"/>
    <p:sldId id="349" r:id="rId57"/>
    <p:sldId id="351" r:id="rId58"/>
    <p:sldId id="354" r:id="rId59"/>
    <p:sldId id="353" r:id="rId60"/>
    <p:sldId id="355" r:id="rId61"/>
    <p:sldId id="358" r:id="rId62"/>
    <p:sldId id="357" r:id="rId63"/>
    <p:sldId id="359" r:id="rId64"/>
    <p:sldId id="362" r:id="rId65"/>
    <p:sldId id="361" r:id="rId66"/>
    <p:sldId id="363" r:id="rId67"/>
    <p:sldId id="366" r:id="rId68"/>
    <p:sldId id="365" r:id="rId69"/>
    <p:sldId id="367" r:id="rId70"/>
    <p:sldId id="370" r:id="rId71"/>
    <p:sldId id="369" r:id="rId72"/>
    <p:sldId id="267" r:id="rId73"/>
    <p:sldId id="386" r:id="rId74"/>
    <p:sldId id="387" r:id="rId75"/>
    <p:sldId id="388" r:id="rId76"/>
    <p:sldId id="391" r:id="rId77"/>
    <p:sldId id="390" r:id="rId78"/>
    <p:sldId id="392" r:id="rId79"/>
    <p:sldId id="395" r:id="rId80"/>
    <p:sldId id="394" r:id="rId81"/>
    <p:sldId id="396" r:id="rId82"/>
    <p:sldId id="397" r:id="rId83"/>
    <p:sldId id="398" r:id="rId84"/>
    <p:sldId id="399" r:id="rId85"/>
    <p:sldId id="402" r:id="rId86"/>
    <p:sldId id="401" r:id="rId87"/>
    <p:sldId id="438" r:id="rId88"/>
    <p:sldId id="441" r:id="rId89"/>
    <p:sldId id="440" r:id="rId90"/>
    <p:sldId id="403" r:id="rId91"/>
    <p:sldId id="406" r:id="rId92"/>
    <p:sldId id="405" r:id="rId93"/>
    <p:sldId id="407" r:id="rId94"/>
    <p:sldId id="410" r:id="rId95"/>
    <p:sldId id="409" r:id="rId96"/>
    <p:sldId id="411" r:id="rId97"/>
    <p:sldId id="414" r:id="rId98"/>
    <p:sldId id="413" r:id="rId99"/>
    <p:sldId id="415" r:id="rId100"/>
    <p:sldId id="418" r:id="rId101"/>
    <p:sldId id="417" r:id="rId102"/>
    <p:sldId id="419" r:id="rId103"/>
    <p:sldId id="422" r:id="rId104"/>
    <p:sldId id="421" r:id="rId105"/>
    <p:sldId id="423" r:id="rId106"/>
    <p:sldId id="426" r:id="rId107"/>
    <p:sldId id="425" r:id="rId108"/>
    <p:sldId id="427" r:id="rId109"/>
    <p:sldId id="430" r:id="rId110"/>
    <p:sldId id="428" r:id="rId111"/>
    <p:sldId id="431" r:id="rId112"/>
    <p:sldId id="434" r:id="rId113"/>
    <p:sldId id="433" r:id="rId114"/>
    <p:sldId id="435" r:id="rId115"/>
    <p:sldId id="442" r:id="rId116"/>
    <p:sldId id="437" r:id="rId117"/>
    <p:sldId id="443" r:id="rId118"/>
    <p:sldId id="446" r:id="rId119"/>
    <p:sldId id="445" r:id="rId120"/>
    <p:sldId id="447" r:id="rId121"/>
    <p:sldId id="450" r:id="rId122"/>
    <p:sldId id="448" r:id="rId123"/>
    <p:sldId id="451" r:id="rId124"/>
    <p:sldId id="454" r:id="rId125"/>
    <p:sldId id="453" r:id="rId126"/>
    <p:sldId id="455" r:id="rId127"/>
    <p:sldId id="458" r:id="rId128"/>
    <p:sldId id="457" r:id="rId129"/>
    <p:sldId id="459" r:id="rId130"/>
    <p:sldId id="462" r:id="rId131"/>
    <p:sldId id="461" r:id="rId132"/>
    <p:sldId id="371" r:id="rId133"/>
    <p:sldId id="465" r:id="rId134"/>
    <p:sldId id="464" r:id="rId135"/>
    <p:sldId id="466" r:id="rId136"/>
    <p:sldId id="469" r:id="rId137"/>
    <p:sldId id="468" r:id="rId138"/>
    <p:sldId id="470" r:id="rId139"/>
    <p:sldId id="473" r:id="rId140"/>
    <p:sldId id="472" r:id="rId141"/>
    <p:sldId id="474" r:id="rId142"/>
    <p:sldId id="477" r:id="rId143"/>
    <p:sldId id="476" r:id="rId144"/>
    <p:sldId id="478" r:id="rId145"/>
    <p:sldId id="481" r:id="rId146"/>
    <p:sldId id="480" r:id="rId147"/>
    <p:sldId id="482" r:id="rId148"/>
    <p:sldId id="485" r:id="rId149"/>
    <p:sldId id="484" r:id="rId150"/>
    <p:sldId id="486" r:id="rId151"/>
    <p:sldId id="489" r:id="rId152"/>
    <p:sldId id="488" r:id="rId153"/>
    <p:sldId id="490" r:id="rId154"/>
    <p:sldId id="493" r:id="rId155"/>
    <p:sldId id="492" r:id="rId156"/>
    <p:sldId id="494" r:id="rId157"/>
    <p:sldId id="497" r:id="rId158"/>
    <p:sldId id="496" r:id="rId159"/>
    <p:sldId id="498" r:id="rId160"/>
    <p:sldId id="501" r:id="rId161"/>
    <p:sldId id="500" r:id="rId162"/>
    <p:sldId id="502" r:id="rId163"/>
    <p:sldId id="505" r:id="rId164"/>
    <p:sldId id="504" r:id="rId165"/>
    <p:sldId id="506" r:id="rId166"/>
    <p:sldId id="509" r:id="rId167"/>
    <p:sldId id="508" r:id="rId168"/>
    <p:sldId id="510" r:id="rId169"/>
    <p:sldId id="513" r:id="rId170"/>
    <p:sldId id="512" r:id="rId171"/>
    <p:sldId id="514" r:id="rId172"/>
    <p:sldId id="517" r:id="rId173"/>
    <p:sldId id="516" r:id="rId174"/>
    <p:sldId id="518" r:id="rId175"/>
    <p:sldId id="521" r:id="rId176"/>
    <p:sldId id="520" r:id="rId177"/>
    <p:sldId id="522" r:id="rId178"/>
    <p:sldId id="525" r:id="rId179"/>
    <p:sldId id="524" r:id="rId180"/>
    <p:sldId id="526" r:id="rId181"/>
    <p:sldId id="529" r:id="rId182"/>
    <p:sldId id="528" r:id="rId183"/>
    <p:sldId id="530" r:id="rId184"/>
    <p:sldId id="533" r:id="rId185"/>
    <p:sldId id="532" r:id="rId186"/>
    <p:sldId id="534" r:id="rId187"/>
    <p:sldId id="537" r:id="rId188"/>
    <p:sldId id="536" r:id="rId189"/>
    <p:sldId id="538" r:id="rId190"/>
    <p:sldId id="541" r:id="rId191"/>
    <p:sldId id="540" r:id="rId192"/>
    <p:sldId id="542" r:id="rId193"/>
    <p:sldId id="545" r:id="rId194"/>
    <p:sldId id="544" r:id="rId195"/>
    <p:sldId id="546" r:id="rId196"/>
    <p:sldId id="549" r:id="rId197"/>
    <p:sldId id="548" r:id="rId198"/>
    <p:sldId id="550" r:id="rId199"/>
    <p:sldId id="553" r:id="rId200"/>
    <p:sldId id="552" r:id="rId201"/>
    <p:sldId id="554" r:id="rId202"/>
    <p:sldId id="557" r:id="rId203"/>
    <p:sldId id="556" r:id="rId204"/>
    <p:sldId id="561" r:id="rId205"/>
    <p:sldId id="564" r:id="rId206"/>
    <p:sldId id="563" r:id="rId207"/>
    <p:sldId id="558" r:id="rId208"/>
    <p:sldId id="565" r:id="rId209"/>
    <p:sldId id="560" r:id="rId210"/>
    <p:sldId id="566" r:id="rId211"/>
    <p:sldId id="569" r:id="rId212"/>
    <p:sldId id="568" r:id="rId213"/>
    <p:sldId id="573" r:id="rId214"/>
    <p:sldId id="574" r:id="rId215"/>
    <p:sldId id="572" r:id="rId216"/>
    <p:sldId id="575" r:id="rId217"/>
    <p:sldId id="578" r:id="rId218"/>
    <p:sldId id="577" r:id="rId219"/>
    <p:sldId id="579" r:id="rId220"/>
    <p:sldId id="582" r:id="rId221"/>
    <p:sldId id="581" r:id="rId222"/>
    <p:sldId id="583" r:id="rId223"/>
    <p:sldId id="589" r:id="rId224"/>
    <p:sldId id="585" r:id="rId225"/>
    <p:sldId id="590" r:id="rId226"/>
    <p:sldId id="591" r:id="rId227"/>
    <p:sldId id="588" r:id="rId228"/>
    <p:sldId id="592" r:id="rId229"/>
    <p:sldId id="595" r:id="rId230"/>
    <p:sldId id="594" r:id="rId231"/>
    <p:sldId id="596" r:id="rId232"/>
    <p:sldId id="599" r:id="rId233"/>
    <p:sldId id="598" r:id="rId234"/>
    <p:sldId id="600" r:id="rId235"/>
    <p:sldId id="603" r:id="rId236"/>
    <p:sldId id="602" r:id="rId237"/>
    <p:sldId id="604" r:id="rId238"/>
    <p:sldId id="607" r:id="rId239"/>
    <p:sldId id="606" r:id="rId240"/>
    <p:sldId id="608" r:id="rId241"/>
    <p:sldId id="611" r:id="rId242"/>
    <p:sldId id="610" r:id="rId243"/>
    <p:sldId id="612" r:id="rId244"/>
    <p:sldId id="615" r:id="rId245"/>
    <p:sldId id="614" r:id="rId246"/>
    <p:sldId id="616" r:id="rId247"/>
    <p:sldId id="619" r:id="rId248"/>
    <p:sldId id="618" r:id="rId249"/>
    <p:sldId id="620" r:id="rId250"/>
    <p:sldId id="623" r:id="rId251"/>
    <p:sldId id="622" r:id="rId252"/>
    <p:sldId id="266" r:id="rId2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96"/>
    <a:srgbClr val="BEE6AA"/>
    <a:srgbClr val="DDF2D6"/>
    <a:srgbClr val="BAE5AD"/>
    <a:srgbClr val="3F8731"/>
    <a:srgbClr val="FFDCB3"/>
    <a:srgbClr val="A8DD97"/>
    <a:srgbClr val="FDF5E8"/>
    <a:srgbClr val="AD6561"/>
    <a:srgbClr val="ECE3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viewProps" Target="view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3BAB3B-1A73-4555-B171-A7FFE7DA769A}"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66345610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AB3B-1A73-4555-B171-A7FFE7DA769A}"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349040913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AB3B-1A73-4555-B171-A7FFE7DA769A}"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20140858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AB3B-1A73-4555-B171-A7FFE7DA769A}"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43239745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BAB3B-1A73-4555-B171-A7FFE7DA769A}"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66469844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3BAB3B-1A73-4555-B171-A7FFE7DA769A}"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30222233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3BAB3B-1A73-4555-B171-A7FFE7DA769A}" type="datetimeFigureOut">
              <a:rPr lang="en-US" smtClean="0"/>
              <a:t>6/21/2019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383929788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3BAB3B-1A73-4555-B171-A7FFE7DA769A}" type="datetimeFigureOut">
              <a:rPr lang="en-US" smtClean="0"/>
              <a:t>6/21/2019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296513935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BAB3B-1A73-4555-B171-A7FFE7DA769A}" type="datetimeFigureOut">
              <a:rPr lang="en-US" smtClean="0"/>
              <a:t>6/21/2019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265384882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3BAB3B-1A73-4555-B171-A7FFE7DA769A}"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61220845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3BAB3B-1A73-4555-B171-A7FFE7DA769A}"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FB2F9-CE9B-4ED7-B5F2-EA135644FE4C}" type="slidenum">
              <a:rPr lang="en-US" smtClean="0"/>
              <a:t>‹#›</a:t>
            </a:fld>
            <a:endParaRPr lang="en-US"/>
          </a:p>
        </p:txBody>
      </p:sp>
    </p:spTree>
    <p:extLst>
      <p:ext uri="{BB962C8B-B14F-4D97-AF65-F5344CB8AC3E}">
        <p14:creationId xmlns:p14="http://schemas.microsoft.com/office/powerpoint/2010/main" val="187511123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F2D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BAB3B-1A73-4555-B171-A7FFE7DA769A}" type="datetimeFigureOut">
              <a:rPr lang="en-US" smtClean="0"/>
              <a:t>6/21/2019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FB2F9-CE9B-4ED7-B5F2-EA135644FE4C}" type="slidenum">
              <a:rPr lang="en-US" smtClean="0"/>
              <a:t>‹#›</a:t>
            </a:fld>
            <a:endParaRPr lang="en-US"/>
          </a:p>
        </p:txBody>
      </p:sp>
    </p:spTree>
    <p:extLst>
      <p:ext uri="{BB962C8B-B14F-4D97-AF65-F5344CB8AC3E}">
        <p14:creationId xmlns:p14="http://schemas.microsoft.com/office/powerpoint/2010/main" val="2833771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slide" Target="slide147.xml"/><Relationship Id="rId13" Type="http://schemas.openxmlformats.org/officeDocument/2006/relationships/slide" Target="slide162.xml"/><Relationship Id="rId18" Type="http://schemas.openxmlformats.org/officeDocument/2006/relationships/slide" Target="slide177.xml"/><Relationship Id="rId3" Type="http://schemas.openxmlformats.org/officeDocument/2006/relationships/slide" Target="slide132.xml"/><Relationship Id="rId21" Type="http://schemas.openxmlformats.org/officeDocument/2006/relationships/slide" Target="slide186.xml"/><Relationship Id="rId7" Type="http://schemas.openxmlformats.org/officeDocument/2006/relationships/slide" Target="slide144.xml"/><Relationship Id="rId12" Type="http://schemas.openxmlformats.org/officeDocument/2006/relationships/slide" Target="slide159.xml"/><Relationship Id="rId17" Type="http://schemas.openxmlformats.org/officeDocument/2006/relationships/slide" Target="slide174.xml"/><Relationship Id="rId2" Type="http://schemas.openxmlformats.org/officeDocument/2006/relationships/image" Target="../media/image7.jpeg"/><Relationship Id="rId16" Type="http://schemas.openxmlformats.org/officeDocument/2006/relationships/slide" Target="slide171.xml"/><Relationship Id="rId20" Type="http://schemas.openxmlformats.org/officeDocument/2006/relationships/slide" Target="slide183.xml"/><Relationship Id="rId1" Type="http://schemas.openxmlformats.org/officeDocument/2006/relationships/slideLayout" Target="../slideLayouts/slideLayout1.xml"/><Relationship Id="rId6" Type="http://schemas.openxmlformats.org/officeDocument/2006/relationships/slide" Target="slide141.xml"/><Relationship Id="rId11" Type="http://schemas.openxmlformats.org/officeDocument/2006/relationships/slide" Target="slide156.xml"/><Relationship Id="rId5" Type="http://schemas.openxmlformats.org/officeDocument/2006/relationships/slide" Target="slide138.xml"/><Relationship Id="rId15" Type="http://schemas.openxmlformats.org/officeDocument/2006/relationships/slide" Target="slide168.xml"/><Relationship Id="rId10" Type="http://schemas.openxmlformats.org/officeDocument/2006/relationships/slide" Target="slide153.xml"/><Relationship Id="rId19" Type="http://schemas.openxmlformats.org/officeDocument/2006/relationships/slide" Target="slide180.xml"/><Relationship Id="rId4" Type="http://schemas.openxmlformats.org/officeDocument/2006/relationships/slide" Target="slide135.xml"/><Relationship Id="rId9" Type="http://schemas.openxmlformats.org/officeDocument/2006/relationships/slide" Target="slide150.xml"/><Relationship Id="rId14" Type="http://schemas.openxmlformats.org/officeDocument/2006/relationships/slide" Target="slide165.xml"/><Relationship Id="rId22" Type="http://schemas.openxmlformats.org/officeDocument/2006/relationships/slide" Target="slide189.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slide" Target="slide207.xml"/><Relationship Id="rId13" Type="http://schemas.openxmlformats.org/officeDocument/2006/relationships/slide" Target="slide222.xml"/><Relationship Id="rId18" Type="http://schemas.openxmlformats.org/officeDocument/2006/relationships/slide" Target="slide237.xml"/><Relationship Id="rId3" Type="http://schemas.openxmlformats.org/officeDocument/2006/relationships/slide" Target="slide192.xml"/><Relationship Id="rId21" Type="http://schemas.openxmlformats.org/officeDocument/2006/relationships/slide" Target="slide246.xml"/><Relationship Id="rId7" Type="http://schemas.openxmlformats.org/officeDocument/2006/relationships/slide" Target="slide204.xml"/><Relationship Id="rId12" Type="http://schemas.openxmlformats.org/officeDocument/2006/relationships/slide" Target="slide219.xml"/><Relationship Id="rId17" Type="http://schemas.openxmlformats.org/officeDocument/2006/relationships/slide" Target="slide234.xml"/><Relationship Id="rId2" Type="http://schemas.openxmlformats.org/officeDocument/2006/relationships/image" Target="../media/image7.jpeg"/><Relationship Id="rId16" Type="http://schemas.openxmlformats.org/officeDocument/2006/relationships/slide" Target="slide231.xml"/><Relationship Id="rId20" Type="http://schemas.openxmlformats.org/officeDocument/2006/relationships/slide" Target="slide243.xml"/><Relationship Id="rId1" Type="http://schemas.openxmlformats.org/officeDocument/2006/relationships/slideLayout" Target="../slideLayouts/slideLayout1.xml"/><Relationship Id="rId6" Type="http://schemas.openxmlformats.org/officeDocument/2006/relationships/slide" Target="slide201.xml"/><Relationship Id="rId11" Type="http://schemas.openxmlformats.org/officeDocument/2006/relationships/slide" Target="slide216.xml"/><Relationship Id="rId5" Type="http://schemas.openxmlformats.org/officeDocument/2006/relationships/slide" Target="slide198.xml"/><Relationship Id="rId15" Type="http://schemas.openxmlformats.org/officeDocument/2006/relationships/slide" Target="slide228.xml"/><Relationship Id="rId10" Type="http://schemas.openxmlformats.org/officeDocument/2006/relationships/slide" Target="slide213.xml"/><Relationship Id="rId19" Type="http://schemas.openxmlformats.org/officeDocument/2006/relationships/slide" Target="slide240.xml"/><Relationship Id="rId4" Type="http://schemas.openxmlformats.org/officeDocument/2006/relationships/slide" Target="slide195.xml"/><Relationship Id="rId9" Type="http://schemas.openxmlformats.org/officeDocument/2006/relationships/slide" Target="slide210.xml"/><Relationship Id="rId14" Type="http://schemas.openxmlformats.org/officeDocument/2006/relationships/slide" Target="slide225.xml"/><Relationship Id="rId22" Type="http://schemas.openxmlformats.org/officeDocument/2006/relationships/slide" Target="slide249.xml"/></Relationships>
</file>

<file path=ppt/slides/_rels/slide1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slide" Target="slide1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slide" Target="slide1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14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17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20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2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hyperlink" Target="http://www.thelockinmovie.com/tag/clip-art-of-baseball-field/"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slide" Target="slide1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slide" Target="slide45.xml"/><Relationship Id="rId18" Type="http://schemas.openxmlformats.org/officeDocument/2006/relationships/slide" Target="slide60.xml"/><Relationship Id="rId3" Type="http://schemas.openxmlformats.org/officeDocument/2006/relationships/slide" Target="slide15.xml"/><Relationship Id="rId21" Type="http://schemas.openxmlformats.org/officeDocument/2006/relationships/slide" Target="slide69.xml"/><Relationship Id="rId7" Type="http://schemas.openxmlformats.org/officeDocument/2006/relationships/slide" Target="slide27.xml"/><Relationship Id="rId12" Type="http://schemas.openxmlformats.org/officeDocument/2006/relationships/slide" Target="slide42.xml"/><Relationship Id="rId17" Type="http://schemas.openxmlformats.org/officeDocument/2006/relationships/slide" Target="slide57.xml"/><Relationship Id="rId2" Type="http://schemas.openxmlformats.org/officeDocument/2006/relationships/slide" Target="slide12.xml"/><Relationship Id="rId16" Type="http://schemas.openxmlformats.org/officeDocument/2006/relationships/slide" Target="slide54.xml"/><Relationship Id="rId20" Type="http://schemas.openxmlformats.org/officeDocument/2006/relationships/slide" Target="slide66.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9.xml"/><Relationship Id="rId5" Type="http://schemas.openxmlformats.org/officeDocument/2006/relationships/slide" Target="slide21.xml"/><Relationship Id="rId15" Type="http://schemas.openxmlformats.org/officeDocument/2006/relationships/slide" Target="slide51.xml"/><Relationship Id="rId10" Type="http://schemas.openxmlformats.org/officeDocument/2006/relationships/slide" Target="slide36.xml"/><Relationship Id="rId19" Type="http://schemas.openxmlformats.org/officeDocument/2006/relationships/slide" Target="slide63.xml"/><Relationship Id="rId4" Type="http://schemas.openxmlformats.org/officeDocument/2006/relationships/slide" Target="slide18.xml"/><Relationship Id="rId9" Type="http://schemas.openxmlformats.org/officeDocument/2006/relationships/slide" Target="slide33.xml"/><Relationship Id="rId14" Type="http://schemas.openxmlformats.org/officeDocument/2006/relationships/slide" Target="slide48.xml"/><Relationship Id="rId22" Type="http://schemas.openxmlformats.org/officeDocument/2006/relationships/image" Target="../media/image7.jpeg"/></Relationships>
</file>

<file path=ppt/slides/_rels/slide8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8" Type="http://schemas.openxmlformats.org/officeDocument/2006/relationships/slide" Target="slide87.xml"/><Relationship Id="rId13" Type="http://schemas.openxmlformats.org/officeDocument/2006/relationships/slide" Target="slide102.xml"/><Relationship Id="rId18" Type="http://schemas.openxmlformats.org/officeDocument/2006/relationships/slide" Target="slide117.xml"/><Relationship Id="rId3" Type="http://schemas.openxmlformats.org/officeDocument/2006/relationships/slide" Target="slide72.xml"/><Relationship Id="rId21" Type="http://schemas.openxmlformats.org/officeDocument/2006/relationships/slide" Target="slide126.xml"/><Relationship Id="rId7" Type="http://schemas.openxmlformats.org/officeDocument/2006/relationships/slide" Target="slide84.xml"/><Relationship Id="rId12" Type="http://schemas.openxmlformats.org/officeDocument/2006/relationships/slide" Target="slide99.xml"/><Relationship Id="rId17" Type="http://schemas.openxmlformats.org/officeDocument/2006/relationships/slide" Target="slide114.xml"/><Relationship Id="rId2" Type="http://schemas.openxmlformats.org/officeDocument/2006/relationships/image" Target="../media/image7.jpeg"/><Relationship Id="rId16" Type="http://schemas.openxmlformats.org/officeDocument/2006/relationships/slide" Target="slide111.xml"/><Relationship Id="rId20" Type="http://schemas.openxmlformats.org/officeDocument/2006/relationships/slide" Target="slide123.xml"/><Relationship Id="rId1" Type="http://schemas.openxmlformats.org/officeDocument/2006/relationships/slideLayout" Target="../slideLayouts/slideLayout1.xml"/><Relationship Id="rId6" Type="http://schemas.openxmlformats.org/officeDocument/2006/relationships/slide" Target="slide81.xml"/><Relationship Id="rId11" Type="http://schemas.openxmlformats.org/officeDocument/2006/relationships/slide" Target="slide96.xml"/><Relationship Id="rId5" Type="http://schemas.openxmlformats.org/officeDocument/2006/relationships/slide" Target="slide78.xml"/><Relationship Id="rId15" Type="http://schemas.openxmlformats.org/officeDocument/2006/relationships/slide" Target="slide108.xml"/><Relationship Id="rId10" Type="http://schemas.openxmlformats.org/officeDocument/2006/relationships/slide" Target="slide93.xml"/><Relationship Id="rId19" Type="http://schemas.openxmlformats.org/officeDocument/2006/relationships/slide" Target="slide120.xml"/><Relationship Id="rId4" Type="http://schemas.openxmlformats.org/officeDocument/2006/relationships/slide" Target="slide75.xml"/><Relationship Id="rId9" Type="http://schemas.openxmlformats.org/officeDocument/2006/relationships/slide" Target="slide90.xml"/><Relationship Id="rId14" Type="http://schemas.openxmlformats.org/officeDocument/2006/relationships/slide" Target="slide105.xml"/><Relationship Id="rId22" Type="http://schemas.openxmlformats.org/officeDocument/2006/relationships/slide" Target="slide12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11.xml"/><Relationship Id="rId4" Type="http://schemas.openxmlformats.org/officeDocument/2006/relationships/slide" Target="slide10.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EE6AA"/>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CA570EF-EA54-4F5E-A8D7-173633B982A4}"/>
              </a:ext>
            </a:extLst>
          </p:cNvPr>
          <p:cNvPicPr>
            <a:picLocks noChangeAspect="1"/>
          </p:cNvPicPr>
          <p:nvPr/>
        </p:nvPicPr>
        <p:blipFill>
          <a:blip r:embed="rId2">
            <a:clrChange>
              <a:clrFrom>
                <a:srgbClr val="B5E61D"/>
              </a:clrFrom>
              <a:clrTo>
                <a:srgbClr val="B5E61D">
                  <a:alpha val="0"/>
                </a:srgbClr>
              </a:clrTo>
            </a:clrChange>
          </a:blip>
          <a:stretch>
            <a:fillRect/>
          </a:stretch>
        </p:blipFill>
        <p:spPr>
          <a:xfrm>
            <a:off x="4121974" y="1391318"/>
            <a:ext cx="3948050" cy="3627482"/>
          </a:xfrm>
          <a:prstGeom prst="rect">
            <a:avLst/>
          </a:prstGeom>
        </p:spPr>
      </p:pic>
      <p:sp>
        <p:nvSpPr>
          <p:cNvPr id="6" name="TextBox 5">
            <a:extLst>
              <a:ext uri="{FF2B5EF4-FFF2-40B4-BE49-F238E27FC236}">
                <a16:creationId xmlns:a16="http://schemas.microsoft.com/office/drawing/2014/main" id="{04BC6049-EB6B-4279-B682-B5860E88F4FB}"/>
              </a:ext>
            </a:extLst>
          </p:cNvPr>
          <p:cNvSpPr txBox="1"/>
          <p:nvPr/>
        </p:nvSpPr>
        <p:spPr>
          <a:xfrm>
            <a:off x="3252171" y="298575"/>
            <a:ext cx="5687658" cy="1015663"/>
          </a:xfrm>
          <a:prstGeom prst="rect">
            <a:avLst/>
          </a:prstGeom>
          <a:noFill/>
        </p:spPr>
        <p:txBody>
          <a:bodyPr wrap="square" rtlCol="0">
            <a:spAutoFit/>
          </a:bodyPr>
          <a:lstStyle/>
          <a:p>
            <a:pPr algn="ctr"/>
            <a:r>
              <a:rPr lang="en-US" sz="6000" b="1" dirty="0"/>
              <a:t>Bible Baseball</a:t>
            </a:r>
          </a:p>
        </p:txBody>
      </p:sp>
      <p:sp>
        <p:nvSpPr>
          <p:cNvPr id="8" name="TextBox 7">
            <a:extLst>
              <a:ext uri="{FF2B5EF4-FFF2-40B4-BE49-F238E27FC236}">
                <a16:creationId xmlns:a16="http://schemas.microsoft.com/office/drawing/2014/main" id="{789F2A0D-41D3-49C8-99B8-A1F42A194DFC}"/>
              </a:ext>
            </a:extLst>
          </p:cNvPr>
          <p:cNvSpPr txBox="1"/>
          <p:nvPr/>
        </p:nvSpPr>
        <p:spPr>
          <a:xfrm>
            <a:off x="-1" y="4879915"/>
            <a:ext cx="12192000" cy="1754326"/>
          </a:xfrm>
          <a:prstGeom prst="rect">
            <a:avLst/>
          </a:prstGeom>
          <a:noFill/>
        </p:spPr>
        <p:txBody>
          <a:bodyPr wrap="square" rtlCol="0">
            <a:spAutoFit/>
          </a:bodyPr>
          <a:lstStyle/>
          <a:p>
            <a:pPr algn="ctr"/>
            <a:r>
              <a:rPr lang="en-US" sz="10800" b="1" dirty="0"/>
              <a:t>How to Play</a:t>
            </a:r>
          </a:p>
        </p:txBody>
      </p:sp>
    </p:spTree>
    <p:extLst>
      <p:ext uri="{BB962C8B-B14F-4D97-AF65-F5344CB8AC3E}">
        <p14:creationId xmlns:p14="http://schemas.microsoft.com/office/powerpoint/2010/main" val="386340961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172DBC25-2550-4B66-A681-9AA62E1D5968}"/>
              </a:ext>
            </a:extLst>
          </p:cNvPr>
          <p:cNvGrpSpPr/>
          <p:nvPr/>
        </p:nvGrpSpPr>
        <p:grpSpPr>
          <a:xfrm>
            <a:off x="7425866" y="39437"/>
            <a:ext cx="1213984" cy="1204879"/>
            <a:chOff x="8455836" y="810631"/>
            <a:chExt cx="1213984" cy="1204879"/>
          </a:xfrm>
        </p:grpSpPr>
        <p:pic>
          <p:nvPicPr>
            <p:cNvPr id="27" name="Picture 2" descr="Image result for baseball">
              <a:extLst>
                <a:ext uri="{FF2B5EF4-FFF2-40B4-BE49-F238E27FC236}">
                  <a16:creationId xmlns:a16="http://schemas.microsoft.com/office/drawing/2014/main" id="{DF42D573-A5EF-4A51-A529-8C74115C4AB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55836" y="810631"/>
              <a:ext cx="1213984" cy="1204879"/>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08511567-13AC-4BA0-AA6C-511B3D66F96F}"/>
                </a:ext>
              </a:extLst>
            </p:cNvPr>
            <p:cNvSpPr/>
            <p:nvPr/>
          </p:nvSpPr>
          <p:spPr>
            <a:xfrm>
              <a:off x="8872931" y="1031350"/>
              <a:ext cx="312681" cy="195552"/>
            </a:xfrm>
            <a:prstGeom prst="rect">
              <a:avLst/>
            </a:prstGeom>
            <a:solidFill>
              <a:srgbClr val="FDF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9BD098CB-E2C5-48DC-BA06-3EE280636EA8}"/>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296"/>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296"/>
              </a:solidFill>
              <a:effectLst>
                <a:outerShdw blurRad="38100" dist="22860" dir="5400000" algn="tl" rotWithShape="0">
                  <a:srgbClr val="000000">
                    <a:alpha val="30000"/>
                  </a:srgbClr>
                </a:outerShdw>
              </a:effectLst>
            </a:endParaRPr>
          </a:p>
        </p:txBody>
      </p:sp>
      <p:sp>
        <p:nvSpPr>
          <p:cNvPr id="5" name="Rectangle 4">
            <a:extLst>
              <a:ext uri="{FF2B5EF4-FFF2-40B4-BE49-F238E27FC236}">
                <a16:creationId xmlns:a16="http://schemas.microsoft.com/office/drawing/2014/main" id="{02DD2B01-6DCA-4CCD-B888-91DF7D6DBD61}"/>
              </a:ext>
            </a:extLst>
          </p:cNvPr>
          <p:cNvSpPr/>
          <p:nvPr/>
        </p:nvSpPr>
        <p:spPr>
          <a:xfrm>
            <a:off x="4363423" y="1034242"/>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3" action="ppaction://hlinksldjump"/>
              </a:rPr>
              <a:t>1</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6" name="Rectangle 5">
            <a:extLst>
              <a:ext uri="{FF2B5EF4-FFF2-40B4-BE49-F238E27FC236}">
                <a16:creationId xmlns:a16="http://schemas.microsoft.com/office/drawing/2014/main" id="{61380A4A-9869-4694-B959-358503064E70}"/>
              </a:ext>
            </a:extLst>
          </p:cNvPr>
          <p:cNvSpPr/>
          <p:nvPr/>
        </p:nvSpPr>
        <p:spPr>
          <a:xfrm>
            <a:off x="5991601" y="1031929"/>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4" action="ppaction://hlinksldjump"/>
              </a:rPr>
              <a:t>2</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7" name="Rectangle 6">
            <a:extLst>
              <a:ext uri="{FF2B5EF4-FFF2-40B4-BE49-F238E27FC236}">
                <a16:creationId xmlns:a16="http://schemas.microsoft.com/office/drawing/2014/main" id="{7208EB18-DE97-4218-BE41-CE08FD217A35}"/>
              </a:ext>
            </a:extLst>
          </p:cNvPr>
          <p:cNvSpPr/>
          <p:nvPr/>
        </p:nvSpPr>
        <p:spPr>
          <a:xfrm>
            <a:off x="7620808" y="1026062"/>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5" action="ppaction://hlinksldjump"/>
              </a:rPr>
              <a:t>3</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9FB271C9-6C87-4C7A-8251-9374509F2F83}"/>
              </a:ext>
            </a:extLst>
          </p:cNvPr>
          <p:cNvSpPr/>
          <p:nvPr/>
        </p:nvSpPr>
        <p:spPr>
          <a:xfrm>
            <a:off x="9251472" y="1027417"/>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6" action="ppaction://hlinksldjump"/>
              </a:rPr>
              <a:t>4</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9" name="Rectangle 8">
            <a:extLst>
              <a:ext uri="{FF2B5EF4-FFF2-40B4-BE49-F238E27FC236}">
                <a16:creationId xmlns:a16="http://schemas.microsoft.com/office/drawing/2014/main" id="{2FD78F80-C438-4EF3-B896-5CB4851E36AC}"/>
              </a:ext>
            </a:extLst>
          </p:cNvPr>
          <p:cNvSpPr/>
          <p:nvPr/>
        </p:nvSpPr>
        <p:spPr>
          <a:xfrm>
            <a:off x="10871175" y="1027964"/>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7" action="ppaction://hlinksldjump"/>
              </a:rPr>
              <a:t>5</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98D84A7B-A558-4D19-8EA5-2F3364B65E80}"/>
              </a:ext>
            </a:extLst>
          </p:cNvPr>
          <p:cNvSpPr/>
          <p:nvPr/>
        </p:nvSpPr>
        <p:spPr>
          <a:xfrm>
            <a:off x="4364954" y="2376307"/>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8" action="ppaction://hlinksldjump"/>
              </a:rPr>
              <a:t>6</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B5D7188B-61F1-4AF7-81B6-3905D3B6A214}"/>
              </a:ext>
            </a:extLst>
          </p:cNvPr>
          <p:cNvSpPr/>
          <p:nvPr/>
        </p:nvSpPr>
        <p:spPr>
          <a:xfrm>
            <a:off x="5995289" y="236733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9" action="ppaction://hlinksldjump"/>
              </a:rPr>
              <a:t>7</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2" name="Rectangle 11">
            <a:extLst>
              <a:ext uri="{FF2B5EF4-FFF2-40B4-BE49-F238E27FC236}">
                <a16:creationId xmlns:a16="http://schemas.microsoft.com/office/drawing/2014/main" id="{88BAB6A8-5E23-4360-A35A-9E5FB0B8E55A}"/>
              </a:ext>
            </a:extLst>
          </p:cNvPr>
          <p:cNvSpPr/>
          <p:nvPr/>
        </p:nvSpPr>
        <p:spPr>
          <a:xfrm>
            <a:off x="7621259" y="236733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0" action="ppaction://hlinksldjump"/>
              </a:rPr>
              <a:t>8</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3" name="Rectangle 12">
            <a:extLst>
              <a:ext uri="{FF2B5EF4-FFF2-40B4-BE49-F238E27FC236}">
                <a16:creationId xmlns:a16="http://schemas.microsoft.com/office/drawing/2014/main" id="{BB8D3EF0-0EEE-47A4-8758-991B1B54EFCF}"/>
              </a:ext>
            </a:extLst>
          </p:cNvPr>
          <p:cNvSpPr/>
          <p:nvPr/>
        </p:nvSpPr>
        <p:spPr>
          <a:xfrm>
            <a:off x="9246009" y="2362084"/>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1" action="ppaction://hlinksldjump"/>
              </a:rPr>
              <a:t>9</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4" name="Rectangle 13">
            <a:extLst>
              <a:ext uri="{FF2B5EF4-FFF2-40B4-BE49-F238E27FC236}">
                <a16:creationId xmlns:a16="http://schemas.microsoft.com/office/drawing/2014/main" id="{4DFD3B1B-C1CD-45E9-8A5E-E80D9A2B826B}"/>
              </a:ext>
            </a:extLst>
          </p:cNvPr>
          <p:cNvSpPr/>
          <p:nvPr/>
        </p:nvSpPr>
        <p:spPr>
          <a:xfrm>
            <a:off x="10694135" y="236208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2" action="ppaction://hlinksldjump"/>
              </a:rPr>
              <a:t>10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5" name="Rectangle 14">
            <a:extLst>
              <a:ext uri="{FF2B5EF4-FFF2-40B4-BE49-F238E27FC236}">
                <a16:creationId xmlns:a16="http://schemas.microsoft.com/office/drawing/2014/main" id="{F7FEB4F0-B4C8-45E7-B654-37B478B5EA0B}"/>
              </a:ext>
            </a:extLst>
          </p:cNvPr>
          <p:cNvSpPr/>
          <p:nvPr/>
        </p:nvSpPr>
        <p:spPr>
          <a:xfrm>
            <a:off x="4189641" y="370126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3" action="ppaction://hlinksldjump"/>
              </a:rPr>
              <a:t>11</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6" name="Rectangle 15">
            <a:extLst>
              <a:ext uri="{FF2B5EF4-FFF2-40B4-BE49-F238E27FC236}">
                <a16:creationId xmlns:a16="http://schemas.microsoft.com/office/drawing/2014/main" id="{50E7DFEA-4A60-40C1-8B60-6BB0A054849E}"/>
              </a:ext>
            </a:extLst>
          </p:cNvPr>
          <p:cNvSpPr/>
          <p:nvPr/>
        </p:nvSpPr>
        <p:spPr>
          <a:xfrm>
            <a:off x="5809015" y="369674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4" action="ppaction://hlinksldjump"/>
              </a:rPr>
              <a:t>12</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7" name="Rectangle 16">
            <a:extLst>
              <a:ext uri="{FF2B5EF4-FFF2-40B4-BE49-F238E27FC236}">
                <a16:creationId xmlns:a16="http://schemas.microsoft.com/office/drawing/2014/main" id="{AD5FE9BD-E71F-4E27-9B49-7B2CA5C4DB24}"/>
              </a:ext>
            </a:extLst>
          </p:cNvPr>
          <p:cNvSpPr/>
          <p:nvPr/>
        </p:nvSpPr>
        <p:spPr>
          <a:xfrm>
            <a:off x="7440110" y="369149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5" action="ppaction://hlinksldjump"/>
              </a:rPr>
              <a:t>13</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8" name="Rectangle 17">
            <a:extLst>
              <a:ext uri="{FF2B5EF4-FFF2-40B4-BE49-F238E27FC236}">
                <a16:creationId xmlns:a16="http://schemas.microsoft.com/office/drawing/2014/main" id="{466D7F84-9039-497A-A318-56EA80BD99BB}"/>
              </a:ext>
            </a:extLst>
          </p:cNvPr>
          <p:cNvSpPr/>
          <p:nvPr/>
        </p:nvSpPr>
        <p:spPr>
          <a:xfrm>
            <a:off x="9064212" y="3701995"/>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6" action="ppaction://hlinksldjump"/>
              </a:rPr>
              <a:t>14</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9" name="Rectangle 18">
            <a:extLst>
              <a:ext uri="{FF2B5EF4-FFF2-40B4-BE49-F238E27FC236}">
                <a16:creationId xmlns:a16="http://schemas.microsoft.com/office/drawing/2014/main" id="{F4F3EA84-186C-4C4A-81E4-2DA133F098AF}"/>
              </a:ext>
            </a:extLst>
          </p:cNvPr>
          <p:cNvSpPr/>
          <p:nvPr/>
        </p:nvSpPr>
        <p:spPr>
          <a:xfrm>
            <a:off x="10688935" y="369674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7" action="ppaction://hlinksldjump"/>
              </a:rPr>
              <a:t>15</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0" name="Rectangle 19">
            <a:extLst>
              <a:ext uri="{FF2B5EF4-FFF2-40B4-BE49-F238E27FC236}">
                <a16:creationId xmlns:a16="http://schemas.microsoft.com/office/drawing/2014/main" id="{EF8F04F4-3F22-43D9-92EC-8D352E703771}"/>
              </a:ext>
            </a:extLst>
          </p:cNvPr>
          <p:cNvSpPr/>
          <p:nvPr/>
        </p:nvSpPr>
        <p:spPr>
          <a:xfrm>
            <a:off x="4183774" y="502557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8" action="ppaction://hlinksldjump"/>
              </a:rPr>
              <a:t>16</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1" name="Rectangle 20">
            <a:extLst>
              <a:ext uri="{FF2B5EF4-FFF2-40B4-BE49-F238E27FC236}">
                <a16:creationId xmlns:a16="http://schemas.microsoft.com/office/drawing/2014/main" id="{F0B5B64C-5401-4E89-9C1F-D138BD3065E0}"/>
              </a:ext>
            </a:extLst>
          </p:cNvPr>
          <p:cNvSpPr/>
          <p:nvPr/>
        </p:nvSpPr>
        <p:spPr>
          <a:xfrm>
            <a:off x="5812325" y="5028281"/>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9" action="ppaction://hlinksldjump"/>
              </a:rPr>
              <a:t>17</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2" name="Rectangle 21">
            <a:extLst>
              <a:ext uri="{FF2B5EF4-FFF2-40B4-BE49-F238E27FC236}">
                <a16:creationId xmlns:a16="http://schemas.microsoft.com/office/drawing/2014/main" id="{6F4FAFCB-7CE6-48D0-B66B-B10CB61D213B}"/>
              </a:ext>
            </a:extLst>
          </p:cNvPr>
          <p:cNvSpPr/>
          <p:nvPr/>
        </p:nvSpPr>
        <p:spPr>
          <a:xfrm>
            <a:off x="7435386" y="502091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0" action="ppaction://hlinksldjump"/>
              </a:rPr>
              <a:t>18</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3" name="Rectangle 22">
            <a:extLst>
              <a:ext uri="{FF2B5EF4-FFF2-40B4-BE49-F238E27FC236}">
                <a16:creationId xmlns:a16="http://schemas.microsoft.com/office/drawing/2014/main" id="{F835CCD1-CB9D-4964-95E8-83823015E12D}"/>
              </a:ext>
            </a:extLst>
          </p:cNvPr>
          <p:cNvSpPr/>
          <p:nvPr/>
        </p:nvSpPr>
        <p:spPr>
          <a:xfrm>
            <a:off x="9063117" y="5021475"/>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1" action="ppaction://hlinksldjump"/>
              </a:rPr>
              <a:t>19</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4" name="Rectangle 23">
            <a:extLst>
              <a:ext uri="{FF2B5EF4-FFF2-40B4-BE49-F238E27FC236}">
                <a16:creationId xmlns:a16="http://schemas.microsoft.com/office/drawing/2014/main" id="{088AE335-A235-4921-ABE7-4F073498FE56}"/>
              </a:ext>
            </a:extLst>
          </p:cNvPr>
          <p:cNvSpPr/>
          <p:nvPr/>
        </p:nvSpPr>
        <p:spPr>
          <a:xfrm>
            <a:off x="10688334" y="502557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2" action="ppaction://hlinksldjump"/>
              </a:rPr>
              <a:t>20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5" name="Rectangle 24">
            <a:extLst>
              <a:ext uri="{FF2B5EF4-FFF2-40B4-BE49-F238E27FC236}">
                <a16:creationId xmlns:a16="http://schemas.microsoft.com/office/drawing/2014/main" id="{D2BBB96B-0E05-479D-A040-EC170CE80FE1}"/>
              </a:ext>
            </a:extLst>
          </p:cNvPr>
          <p:cNvSpPr/>
          <p:nvPr/>
        </p:nvSpPr>
        <p:spPr>
          <a:xfrm>
            <a:off x="5717623" y="106689"/>
            <a:ext cx="4632487" cy="923330"/>
          </a:xfrm>
          <a:prstGeom prst="rect">
            <a:avLst/>
          </a:prstGeom>
          <a:noFill/>
        </p:spPr>
        <p:txBody>
          <a:bodyPr wrap="none" lIns="91440" tIns="45720" rIns="91440" bIns="45720">
            <a:spAutoFit/>
          </a:bodyPr>
          <a:lstStyle/>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Pick your pitch!</a:t>
            </a:r>
          </a:p>
        </p:txBody>
      </p:sp>
    </p:spTree>
    <p:extLst>
      <p:ext uri="{BB962C8B-B14F-4D97-AF65-F5344CB8AC3E}">
        <p14:creationId xmlns:p14="http://schemas.microsoft.com/office/powerpoint/2010/main" val="2665079939"/>
      </p:ext>
    </p:extLst>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803633"/>
            <a:ext cx="11238324" cy="1754326"/>
          </a:xfrm>
          <a:prstGeom prst="rect">
            <a:avLst/>
          </a:prstGeom>
          <a:noFill/>
        </p:spPr>
        <p:txBody>
          <a:bodyPr wrap="square" rtlCol="0">
            <a:spAutoFit/>
          </a:bodyPr>
          <a:lstStyle/>
          <a:p>
            <a:pPr algn="ctr">
              <a:lnSpc>
                <a:spcPct val="90000"/>
              </a:lnSpc>
            </a:pPr>
            <a:r>
              <a:rPr lang="en-US" sz="6000" dirty="0"/>
              <a:t>What did Jesus say would happen to him after he suffered and died?</a:t>
            </a:r>
          </a:p>
        </p:txBody>
      </p:sp>
      <p:sp>
        <p:nvSpPr>
          <p:cNvPr id="8" name="TextBox 7">
            <a:extLst>
              <a:ext uri="{FF2B5EF4-FFF2-40B4-BE49-F238E27FC236}">
                <a16:creationId xmlns:a16="http://schemas.microsoft.com/office/drawing/2014/main" id="{FD82162D-3656-461B-BC90-991930006336}"/>
              </a:ext>
            </a:extLst>
          </p:cNvPr>
          <p:cNvSpPr txBox="1"/>
          <p:nvPr/>
        </p:nvSpPr>
        <p:spPr>
          <a:xfrm>
            <a:off x="538040" y="3649213"/>
            <a:ext cx="11132697" cy="271766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spcAft>
                <a:spcPts val="600"/>
              </a:spcAft>
            </a:pPr>
            <a:r>
              <a:rPr lang="en-US" sz="6000" b="1" spc="-150" dirty="0">
                <a:solidFill>
                  <a:srgbClr val="3F8731"/>
                </a:solidFill>
              </a:rPr>
              <a:t>Answer: “be raised”</a:t>
            </a:r>
          </a:p>
          <a:p>
            <a:pPr>
              <a:spcAft>
                <a:spcPts val="600"/>
              </a:spcAft>
            </a:pPr>
            <a:r>
              <a:rPr lang="en-US" sz="2400" b="1" dirty="0">
                <a:latin typeface="Times New Roman" panose="02020603050405020304" pitchFamily="18" charset="0"/>
                <a:cs typeface="Times New Roman" panose="02020603050405020304" pitchFamily="18" charset="0"/>
              </a:rPr>
              <a:t>Matthew 16:21</a:t>
            </a:r>
          </a:p>
          <a:p>
            <a:pPr algn="just"/>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From that time Jesus began to show his disciples that he must go to Jerusalem and suffer many things from the elders and chief priests and scribes, and be killed, and </a:t>
            </a:r>
            <a:r>
              <a:rPr lang="en-US" sz="2400" b="1" dirty="0">
                <a:solidFill>
                  <a:srgbClr val="3F8731"/>
                </a:solidFill>
                <a:latin typeface="Times New Roman" panose="02020603050405020304" pitchFamily="18" charset="0"/>
                <a:cs typeface="Times New Roman" panose="02020603050405020304" pitchFamily="18" charset="0"/>
              </a:rPr>
              <a:t>on the third day be raised</a:t>
            </a:r>
            <a:r>
              <a:rPr lang="en-US" sz="2400" dirty="0">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D4355A46-7958-49FA-B5F7-DF53E822F53B}"/>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770882145"/>
      </p:ext>
    </p:extLst>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10110254"/>
      </p:ext>
    </p:extLst>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86855"/>
            <a:ext cx="11238324" cy="1754326"/>
          </a:xfrm>
          <a:prstGeom prst="rect">
            <a:avLst/>
          </a:prstGeom>
          <a:noFill/>
        </p:spPr>
        <p:txBody>
          <a:bodyPr wrap="square" rtlCol="0">
            <a:spAutoFit/>
          </a:bodyPr>
          <a:lstStyle/>
          <a:p>
            <a:pPr algn="ctr">
              <a:lnSpc>
                <a:spcPct val="90000"/>
              </a:lnSpc>
            </a:pPr>
            <a:r>
              <a:rPr lang="en-US" sz="6000" dirty="0"/>
              <a:t>When Peter rebuked Jesus,</a:t>
            </a:r>
          </a:p>
          <a:p>
            <a:pPr algn="ctr">
              <a:lnSpc>
                <a:spcPct val="90000"/>
              </a:lnSpc>
            </a:pPr>
            <a:r>
              <a:rPr lang="en-US" sz="6000" dirty="0"/>
              <a:t>what did Jesus call him?</a:t>
            </a:r>
          </a:p>
        </p:txBody>
      </p:sp>
      <p:sp>
        <p:nvSpPr>
          <p:cNvPr id="8" name="Rectangle 7">
            <a:extLst>
              <a:ext uri="{FF2B5EF4-FFF2-40B4-BE49-F238E27FC236}">
                <a16:creationId xmlns:a16="http://schemas.microsoft.com/office/drawing/2014/main" id="{FBD8A02C-140B-44E6-88A8-AFC223BBD2A9}"/>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Tree>
    <p:extLst>
      <p:ext uri="{BB962C8B-B14F-4D97-AF65-F5344CB8AC3E}">
        <p14:creationId xmlns:p14="http://schemas.microsoft.com/office/powerpoint/2010/main" val="1437019622"/>
      </p:ext>
    </p:extLst>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86855"/>
            <a:ext cx="11238324" cy="1754326"/>
          </a:xfrm>
          <a:prstGeom prst="rect">
            <a:avLst/>
          </a:prstGeom>
          <a:noFill/>
        </p:spPr>
        <p:txBody>
          <a:bodyPr wrap="square" rtlCol="0">
            <a:spAutoFit/>
          </a:bodyPr>
          <a:lstStyle/>
          <a:p>
            <a:pPr algn="ctr">
              <a:lnSpc>
                <a:spcPct val="90000"/>
              </a:lnSpc>
            </a:pPr>
            <a:r>
              <a:rPr lang="en-US" sz="6000" dirty="0"/>
              <a:t>When Peter rebuked Jesus,</a:t>
            </a:r>
          </a:p>
          <a:p>
            <a:pPr algn="ctr">
              <a:lnSpc>
                <a:spcPct val="90000"/>
              </a:lnSpc>
            </a:pPr>
            <a:r>
              <a:rPr lang="en-US" sz="6000" dirty="0"/>
              <a:t>what did Jesus call him?</a:t>
            </a:r>
          </a:p>
        </p:txBody>
      </p:sp>
      <p:sp>
        <p:nvSpPr>
          <p:cNvPr id="8" name="Rectangle 7">
            <a:extLst>
              <a:ext uri="{FF2B5EF4-FFF2-40B4-BE49-F238E27FC236}">
                <a16:creationId xmlns:a16="http://schemas.microsoft.com/office/drawing/2014/main" id="{FBD8A02C-140B-44E6-88A8-AFC223BBD2A9}"/>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
        <p:nvSpPr>
          <p:cNvPr id="7" name="TextBox 6">
            <a:extLst>
              <a:ext uri="{FF2B5EF4-FFF2-40B4-BE49-F238E27FC236}">
                <a16:creationId xmlns:a16="http://schemas.microsoft.com/office/drawing/2014/main" id="{5966AF0A-77A6-4F3D-8990-BBA1CC403DB2}"/>
              </a:ext>
            </a:extLst>
          </p:cNvPr>
          <p:cNvSpPr txBox="1"/>
          <p:nvPr/>
        </p:nvSpPr>
        <p:spPr>
          <a:xfrm>
            <a:off x="538040" y="3598879"/>
            <a:ext cx="11132697" cy="313624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spcAft>
                <a:spcPts val="200"/>
              </a:spcAft>
            </a:pPr>
            <a:r>
              <a:rPr lang="en-US" sz="6000" b="1" spc="-150" dirty="0">
                <a:solidFill>
                  <a:srgbClr val="3F8731"/>
                </a:solidFill>
              </a:rPr>
              <a:t>Answer: “Satan”</a:t>
            </a:r>
          </a:p>
          <a:p>
            <a:pPr>
              <a:spcAft>
                <a:spcPts val="600"/>
              </a:spcAft>
            </a:pPr>
            <a:r>
              <a:rPr lang="en-US" sz="2400" b="1" dirty="0">
                <a:latin typeface="Times New Roman" panose="02020603050405020304" pitchFamily="18" charset="0"/>
                <a:cs typeface="Times New Roman" panose="02020603050405020304" pitchFamily="18" charset="0"/>
              </a:rPr>
              <a:t>Matthew 16:22-23</a:t>
            </a:r>
          </a:p>
          <a:p>
            <a:pPr algn="just"/>
            <a:r>
              <a:rPr lang="en-US" sz="2400" baseline="30000" dirty="0">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 And Peter took him aside and began to rebuke him, saying, “Far be it from you, Lord! This shall never happen to you.” </a:t>
            </a:r>
            <a:r>
              <a:rPr lang="en-US" sz="2400" baseline="30000" dirty="0">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But he turned and said to Peter, “Get behind me, </a:t>
            </a:r>
            <a:r>
              <a:rPr lang="en-US" sz="2400" b="1" dirty="0">
                <a:solidFill>
                  <a:srgbClr val="3F8731"/>
                </a:solidFill>
                <a:latin typeface="Times New Roman" panose="02020603050405020304" pitchFamily="18" charset="0"/>
                <a:cs typeface="Times New Roman" panose="02020603050405020304" pitchFamily="18" charset="0"/>
              </a:rPr>
              <a:t>Satan</a:t>
            </a:r>
            <a:r>
              <a:rPr lang="en-US" sz="2400" dirty="0">
                <a:latin typeface="Times New Roman" panose="02020603050405020304" pitchFamily="18" charset="0"/>
                <a:cs typeface="Times New Roman" panose="02020603050405020304" pitchFamily="18" charset="0"/>
              </a:rPr>
              <a:t>! You are a hindrance to me. For you are not setting your mind on the things of God, but on the things of man.”</a:t>
            </a:r>
          </a:p>
          <a:p>
            <a:pPr algn="just"/>
            <a:endParaRPr lang="en-US" sz="600" b="1" spc="-150" dirty="0">
              <a:solidFill>
                <a:srgbClr val="3F8731"/>
              </a:solidFill>
            </a:endParaRPr>
          </a:p>
          <a:p>
            <a:pPr algn="ctr"/>
            <a:endParaRPr lang="en-US" sz="200" b="1" spc="-150" dirty="0">
              <a:solidFill>
                <a:srgbClr val="3F8731"/>
              </a:solidFill>
            </a:endParaRPr>
          </a:p>
        </p:txBody>
      </p:sp>
    </p:spTree>
    <p:extLst>
      <p:ext uri="{BB962C8B-B14F-4D97-AF65-F5344CB8AC3E}">
        <p14:creationId xmlns:p14="http://schemas.microsoft.com/office/powerpoint/2010/main" val="494431798"/>
      </p:ext>
    </p:extLst>
  </p:cSld>
  <p:clrMapOvr>
    <a:masterClrMapping/>
  </p:clrMapOvr>
  <p:transition spd="slow">
    <p:wipe dir="d"/>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05502934"/>
      </p:ext>
    </p:extLst>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803633"/>
            <a:ext cx="11238324" cy="1754326"/>
          </a:xfrm>
          <a:prstGeom prst="rect">
            <a:avLst/>
          </a:prstGeom>
          <a:noFill/>
        </p:spPr>
        <p:txBody>
          <a:bodyPr wrap="square" rtlCol="0">
            <a:spAutoFit/>
          </a:bodyPr>
          <a:lstStyle/>
          <a:p>
            <a:pPr algn="ctr">
              <a:lnSpc>
                <a:spcPct val="90000"/>
              </a:lnSpc>
            </a:pPr>
            <a:r>
              <a:rPr lang="en-US" sz="6000" dirty="0"/>
              <a:t>What did the Son of man give</a:t>
            </a:r>
          </a:p>
          <a:p>
            <a:pPr algn="ctr">
              <a:lnSpc>
                <a:spcPct val="90000"/>
              </a:lnSpc>
            </a:pPr>
            <a:r>
              <a:rPr lang="en-US" sz="6000" dirty="0"/>
              <a:t>as a ransom for many?</a:t>
            </a:r>
          </a:p>
        </p:txBody>
      </p:sp>
      <p:sp>
        <p:nvSpPr>
          <p:cNvPr id="8" name="Rectangle 7">
            <a:extLst>
              <a:ext uri="{FF2B5EF4-FFF2-40B4-BE49-F238E27FC236}">
                <a16:creationId xmlns:a16="http://schemas.microsoft.com/office/drawing/2014/main" id="{FBD8A02C-140B-44E6-88A8-AFC223BBD2A9}"/>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Tree>
    <p:extLst>
      <p:ext uri="{BB962C8B-B14F-4D97-AF65-F5344CB8AC3E}">
        <p14:creationId xmlns:p14="http://schemas.microsoft.com/office/powerpoint/2010/main" val="1525465685"/>
      </p:ext>
    </p:extLst>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803633"/>
            <a:ext cx="11238324" cy="1754326"/>
          </a:xfrm>
          <a:prstGeom prst="rect">
            <a:avLst/>
          </a:prstGeom>
          <a:noFill/>
        </p:spPr>
        <p:txBody>
          <a:bodyPr wrap="square" rtlCol="0">
            <a:spAutoFit/>
          </a:bodyPr>
          <a:lstStyle/>
          <a:p>
            <a:pPr algn="ctr">
              <a:lnSpc>
                <a:spcPct val="90000"/>
              </a:lnSpc>
            </a:pPr>
            <a:r>
              <a:rPr lang="en-US" sz="6000" dirty="0"/>
              <a:t>What did the Son of man give</a:t>
            </a:r>
          </a:p>
          <a:p>
            <a:pPr algn="ctr">
              <a:lnSpc>
                <a:spcPct val="90000"/>
              </a:lnSpc>
            </a:pPr>
            <a:r>
              <a:rPr lang="en-US" sz="6000" dirty="0"/>
              <a:t>as a ransom for many?</a:t>
            </a:r>
          </a:p>
        </p:txBody>
      </p:sp>
      <p:sp>
        <p:nvSpPr>
          <p:cNvPr id="8" name="Rectangle 7">
            <a:extLst>
              <a:ext uri="{FF2B5EF4-FFF2-40B4-BE49-F238E27FC236}">
                <a16:creationId xmlns:a16="http://schemas.microsoft.com/office/drawing/2014/main" id="{FBD8A02C-140B-44E6-88A8-AFC223BBD2A9}"/>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
        <p:nvSpPr>
          <p:cNvPr id="7" name="TextBox 6">
            <a:extLst>
              <a:ext uri="{FF2B5EF4-FFF2-40B4-BE49-F238E27FC236}">
                <a16:creationId xmlns:a16="http://schemas.microsoft.com/office/drawing/2014/main" id="{A32215CC-C984-4AA5-928E-E74385281512}"/>
              </a:ext>
            </a:extLst>
          </p:cNvPr>
          <p:cNvSpPr txBox="1"/>
          <p:nvPr/>
        </p:nvSpPr>
        <p:spPr>
          <a:xfrm>
            <a:off x="538040" y="3632435"/>
            <a:ext cx="11132697" cy="282846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spcAft>
                <a:spcPts val="600"/>
              </a:spcAft>
            </a:pPr>
            <a:r>
              <a:rPr lang="en-US" sz="6000" b="1" spc="-150" dirty="0">
                <a:solidFill>
                  <a:srgbClr val="3F8731"/>
                </a:solidFill>
              </a:rPr>
              <a:t>Answer: “his life”</a:t>
            </a:r>
          </a:p>
          <a:p>
            <a:pPr>
              <a:spcAft>
                <a:spcPts val="600"/>
              </a:spcAft>
            </a:pPr>
            <a:r>
              <a:rPr lang="en-US" sz="2400" b="1" dirty="0">
                <a:latin typeface="Times New Roman" panose="02020603050405020304" pitchFamily="18" charset="0"/>
                <a:cs typeface="Times New Roman" panose="02020603050405020304" pitchFamily="18" charset="0"/>
              </a:rPr>
              <a:t>Matthew 20:26-28</a:t>
            </a:r>
          </a:p>
          <a:p>
            <a:pPr algn="just">
              <a:spcAft>
                <a:spcPts val="600"/>
              </a:spcAft>
            </a:pPr>
            <a:r>
              <a:rPr lang="en-US" sz="2400" baseline="30000" dirty="0">
                <a:latin typeface="Times New Roman" panose="02020603050405020304" pitchFamily="18" charset="0"/>
                <a:cs typeface="Times New Roman" panose="02020603050405020304" pitchFamily="18" charset="0"/>
              </a:rPr>
              <a:t>26</a:t>
            </a:r>
            <a:r>
              <a:rPr lang="en-US" sz="2400" dirty="0">
                <a:latin typeface="Times New Roman" panose="02020603050405020304" pitchFamily="18" charset="0"/>
                <a:cs typeface="Times New Roman" panose="02020603050405020304" pitchFamily="18" charset="0"/>
              </a:rPr>
              <a:t> “… But whoever would be great among you must be your servant, </a:t>
            </a:r>
            <a:r>
              <a:rPr lang="en-US" sz="2400" baseline="30000" dirty="0">
                <a:latin typeface="Times New Roman" panose="02020603050405020304" pitchFamily="18" charset="0"/>
                <a:cs typeface="Times New Roman" panose="02020603050405020304" pitchFamily="18" charset="0"/>
              </a:rPr>
              <a:t>27</a:t>
            </a:r>
            <a:r>
              <a:rPr lang="en-US" sz="2400" dirty="0">
                <a:latin typeface="Times New Roman" panose="02020603050405020304" pitchFamily="18" charset="0"/>
                <a:cs typeface="Times New Roman" panose="02020603050405020304" pitchFamily="18" charset="0"/>
              </a:rPr>
              <a:t> and whoever would be first among you must be your slave, </a:t>
            </a:r>
            <a:r>
              <a:rPr lang="en-US" sz="2400" baseline="30000"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even as the Son of Man came not to be served but to serve, and to give </a:t>
            </a:r>
            <a:r>
              <a:rPr lang="en-US" sz="2400" b="1" dirty="0">
                <a:solidFill>
                  <a:srgbClr val="3F8731"/>
                </a:solidFill>
                <a:latin typeface="Times New Roman" panose="02020603050405020304" pitchFamily="18" charset="0"/>
                <a:cs typeface="Times New Roman" panose="02020603050405020304" pitchFamily="18" charset="0"/>
              </a:rPr>
              <a:t>his life </a:t>
            </a:r>
            <a:r>
              <a:rPr lang="en-US" sz="2400" dirty="0">
                <a:latin typeface="Times New Roman" panose="02020603050405020304" pitchFamily="18" charset="0"/>
                <a:cs typeface="Times New Roman" panose="02020603050405020304" pitchFamily="18" charset="0"/>
              </a:rPr>
              <a:t>as a ransom for many.”</a:t>
            </a:r>
          </a:p>
          <a:p>
            <a:pPr algn="just">
              <a:spcAft>
                <a:spcPts val="600"/>
              </a:spcAft>
            </a:pPr>
            <a:endParaRPr lang="en-US" sz="200" b="1" spc="-150" dirty="0">
              <a:solidFill>
                <a:srgbClr val="3F8731"/>
              </a:solidFill>
            </a:endParaRPr>
          </a:p>
        </p:txBody>
      </p:sp>
    </p:spTree>
    <p:extLst>
      <p:ext uri="{BB962C8B-B14F-4D97-AF65-F5344CB8AC3E}">
        <p14:creationId xmlns:p14="http://schemas.microsoft.com/office/powerpoint/2010/main" val="2248501094"/>
      </p:ext>
    </p:extLst>
  </p:cSld>
  <p:clrMapOvr>
    <a:masterClrMapping/>
  </p:clrMapOvr>
  <p:transition spd="slow">
    <p:wipe dir="d"/>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9391475"/>
      </p:ext>
    </p:extLst>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95244"/>
            <a:ext cx="11238324" cy="1754326"/>
          </a:xfrm>
          <a:prstGeom prst="rect">
            <a:avLst/>
          </a:prstGeom>
          <a:noFill/>
        </p:spPr>
        <p:txBody>
          <a:bodyPr wrap="square" rtlCol="0">
            <a:spAutoFit/>
          </a:bodyPr>
          <a:lstStyle/>
          <a:p>
            <a:pPr algn="ctr">
              <a:lnSpc>
                <a:spcPct val="90000"/>
              </a:lnSpc>
            </a:pPr>
            <a:r>
              <a:rPr lang="en-US" sz="6000" dirty="0"/>
              <a:t>Who do people become like</a:t>
            </a:r>
          </a:p>
          <a:p>
            <a:pPr algn="ctr">
              <a:lnSpc>
                <a:spcPct val="90000"/>
              </a:lnSpc>
            </a:pPr>
            <a:r>
              <a:rPr lang="en-US" sz="6000" dirty="0"/>
              <a:t>in the resurrection?</a:t>
            </a:r>
          </a:p>
        </p:txBody>
      </p:sp>
      <p:sp>
        <p:nvSpPr>
          <p:cNvPr id="8" name="Rectangle 7">
            <a:extLst>
              <a:ext uri="{FF2B5EF4-FFF2-40B4-BE49-F238E27FC236}">
                <a16:creationId xmlns:a16="http://schemas.microsoft.com/office/drawing/2014/main" id="{FBD8A02C-140B-44E6-88A8-AFC223BBD2A9}"/>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Tree>
    <p:extLst>
      <p:ext uri="{BB962C8B-B14F-4D97-AF65-F5344CB8AC3E}">
        <p14:creationId xmlns:p14="http://schemas.microsoft.com/office/powerpoint/2010/main" val="4183295041"/>
      </p:ext>
    </p:extLst>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95244"/>
            <a:ext cx="11238324" cy="1754326"/>
          </a:xfrm>
          <a:prstGeom prst="rect">
            <a:avLst/>
          </a:prstGeom>
          <a:noFill/>
        </p:spPr>
        <p:txBody>
          <a:bodyPr wrap="square" rtlCol="0">
            <a:spAutoFit/>
          </a:bodyPr>
          <a:lstStyle/>
          <a:p>
            <a:pPr algn="ctr">
              <a:lnSpc>
                <a:spcPct val="90000"/>
              </a:lnSpc>
            </a:pPr>
            <a:r>
              <a:rPr lang="en-US" sz="6000" dirty="0"/>
              <a:t>Who do people become like</a:t>
            </a:r>
          </a:p>
          <a:p>
            <a:pPr algn="ctr">
              <a:lnSpc>
                <a:spcPct val="90000"/>
              </a:lnSpc>
            </a:pPr>
            <a:r>
              <a:rPr lang="en-US" sz="6000" dirty="0"/>
              <a:t>in the resurrection?</a:t>
            </a:r>
          </a:p>
        </p:txBody>
      </p:sp>
      <p:sp>
        <p:nvSpPr>
          <p:cNvPr id="8" name="Rectangle 7">
            <a:extLst>
              <a:ext uri="{FF2B5EF4-FFF2-40B4-BE49-F238E27FC236}">
                <a16:creationId xmlns:a16="http://schemas.microsoft.com/office/drawing/2014/main" id="{FBD8A02C-140B-44E6-88A8-AFC223BBD2A9}"/>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
        <p:nvSpPr>
          <p:cNvPr id="7" name="TextBox 6">
            <a:extLst>
              <a:ext uri="{FF2B5EF4-FFF2-40B4-BE49-F238E27FC236}">
                <a16:creationId xmlns:a16="http://schemas.microsoft.com/office/drawing/2014/main" id="{F9F7D14F-C800-41D3-9D74-9E1F19F67CD5}"/>
              </a:ext>
            </a:extLst>
          </p:cNvPr>
          <p:cNvSpPr txBox="1"/>
          <p:nvPr/>
        </p:nvSpPr>
        <p:spPr>
          <a:xfrm>
            <a:off x="538040" y="3632435"/>
            <a:ext cx="11132697" cy="301313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r>
              <a:rPr lang="en-US" sz="6000" b="1" spc="-150" dirty="0">
                <a:solidFill>
                  <a:srgbClr val="3F8731"/>
                </a:solidFill>
              </a:rPr>
              <a:t>Answer: “angels”</a:t>
            </a:r>
          </a:p>
          <a:p>
            <a:pPr algn="ctr">
              <a:lnSpc>
                <a:spcPct val="80000"/>
              </a:lnSpc>
              <a:spcAft>
                <a:spcPts val="600"/>
              </a:spcAft>
            </a:pPr>
            <a:r>
              <a:rPr lang="en-US" sz="6000" b="1" spc="-150" dirty="0">
                <a:solidFill>
                  <a:srgbClr val="3F8731"/>
                </a:solidFill>
              </a:rPr>
              <a:t>(also Jesus – 1 John 3:1-2)</a:t>
            </a:r>
          </a:p>
          <a:p>
            <a:pPr>
              <a:spcAft>
                <a:spcPts val="600"/>
              </a:spcAft>
            </a:pPr>
            <a:r>
              <a:rPr lang="en-US" sz="2400" b="1" dirty="0">
                <a:latin typeface="Times New Roman" panose="02020603050405020304" pitchFamily="18" charset="0"/>
                <a:cs typeface="Times New Roman" panose="02020603050405020304" pitchFamily="18" charset="0"/>
              </a:rPr>
              <a:t>Matthew 22:30</a:t>
            </a:r>
          </a:p>
          <a:p>
            <a:pPr algn="just">
              <a:spcAft>
                <a:spcPts val="600"/>
              </a:spcAft>
            </a:pPr>
            <a:r>
              <a:rPr lang="en-US" sz="2400" baseline="30000" dirty="0">
                <a:latin typeface="Times New Roman" panose="02020603050405020304" pitchFamily="18" charset="0"/>
                <a:cs typeface="Times New Roman" panose="02020603050405020304" pitchFamily="18" charset="0"/>
              </a:rPr>
              <a:t>30  “</a:t>
            </a:r>
            <a:r>
              <a:rPr lang="en-US" sz="2400" dirty="0">
                <a:latin typeface="Times New Roman" panose="02020603050405020304" pitchFamily="18" charset="0"/>
                <a:cs typeface="Times New Roman" panose="02020603050405020304" pitchFamily="18" charset="0"/>
              </a:rPr>
              <a:t>For in the resurrection they neither marry nor are given in marriage, but are like </a:t>
            </a:r>
            <a:r>
              <a:rPr lang="en-US" sz="2400" b="1" dirty="0">
                <a:solidFill>
                  <a:srgbClr val="3F8731"/>
                </a:solidFill>
                <a:latin typeface="Times New Roman" panose="02020603050405020304" pitchFamily="18" charset="0"/>
                <a:cs typeface="Times New Roman" panose="02020603050405020304" pitchFamily="18" charset="0"/>
              </a:rPr>
              <a:t>angels</a:t>
            </a:r>
            <a:r>
              <a:rPr lang="en-US" sz="2400" dirty="0">
                <a:latin typeface="Times New Roman" panose="02020603050405020304" pitchFamily="18" charset="0"/>
                <a:cs typeface="Times New Roman" panose="02020603050405020304" pitchFamily="18" charset="0"/>
              </a:rPr>
              <a:t> in heaven.”</a:t>
            </a:r>
          </a:p>
          <a:p>
            <a:pPr algn="just">
              <a:spcAft>
                <a:spcPts val="600"/>
              </a:spcAft>
            </a:pPr>
            <a:endParaRPr lang="en-US" sz="200" b="1" spc="-150" dirty="0">
              <a:solidFill>
                <a:srgbClr val="3F8731"/>
              </a:solidFill>
            </a:endParaRPr>
          </a:p>
        </p:txBody>
      </p:sp>
    </p:spTree>
    <p:extLst>
      <p:ext uri="{BB962C8B-B14F-4D97-AF65-F5344CB8AC3E}">
        <p14:creationId xmlns:p14="http://schemas.microsoft.com/office/powerpoint/2010/main" val="121669488"/>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70CCECE6-5FB2-435C-9860-48BE65EA5A2E}"/>
              </a:ext>
            </a:extLst>
          </p:cNvPr>
          <p:cNvGrpSpPr/>
          <p:nvPr/>
        </p:nvGrpSpPr>
        <p:grpSpPr>
          <a:xfrm>
            <a:off x="9742744" y="2299705"/>
            <a:ext cx="1213984" cy="1204879"/>
            <a:chOff x="8455836" y="810631"/>
            <a:chExt cx="1213984" cy="1204879"/>
          </a:xfrm>
        </p:grpSpPr>
        <p:pic>
          <p:nvPicPr>
            <p:cNvPr id="28" name="Picture 2" descr="Image result for baseball">
              <a:extLst>
                <a:ext uri="{FF2B5EF4-FFF2-40B4-BE49-F238E27FC236}">
                  <a16:creationId xmlns:a16="http://schemas.microsoft.com/office/drawing/2014/main" id="{CA422527-D1B4-4F47-BE5A-277EFB85FC2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55836" y="810631"/>
              <a:ext cx="1213984" cy="1204879"/>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a:extLst>
                <a:ext uri="{FF2B5EF4-FFF2-40B4-BE49-F238E27FC236}">
                  <a16:creationId xmlns:a16="http://schemas.microsoft.com/office/drawing/2014/main" id="{E1BC6CB1-D577-4893-BC09-5CFF00AEBB4E}"/>
                </a:ext>
              </a:extLst>
            </p:cNvPr>
            <p:cNvSpPr/>
            <p:nvPr/>
          </p:nvSpPr>
          <p:spPr>
            <a:xfrm>
              <a:off x="8872931" y="1031350"/>
              <a:ext cx="312681" cy="195552"/>
            </a:xfrm>
            <a:prstGeom prst="rect">
              <a:avLst/>
            </a:prstGeom>
            <a:solidFill>
              <a:srgbClr val="FDF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a:extLst>
              <a:ext uri="{FF2B5EF4-FFF2-40B4-BE49-F238E27FC236}">
                <a16:creationId xmlns:a16="http://schemas.microsoft.com/office/drawing/2014/main" id="{2675AAA3-C4EA-457E-AD4C-4A8DA4EF465B}"/>
              </a:ext>
            </a:extLst>
          </p:cNvPr>
          <p:cNvSpPr/>
          <p:nvPr/>
        </p:nvSpPr>
        <p:spPr>
          <a:xfrm>
            <a:off x="9426791" y="1541724"/>
            <a:ext cx="1845890" cy="2585323"/>
          </a:xfrm>
          <a:prstGeom prst="rect">
            <a:avLst/>
          </a:prstGeom>
          <a:noFill/>
        </p:spPr>
        <p:txBody>
          <a:bodyPr wrap="none" lIns="91440" tIns="45720" rIns="91440" bIns="45720">
            <a:spAutoFit/>
          </a:bodyPr>
          <a:lstStyle/>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Pick</a:t>
            </a:r>
          </a:p>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your</a:t>
            </a:r>
          </a:p>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pitch!</a:t>
            </a:r>
          </a:p>
        </p:txBody>
      </p:sp>
      <p:sp>
        <p:nvSpPr>
          <p:cNvPr id="7" name="Rectangle 6">
            <a:extLst>
              <a:ext uri="{FF2B5EF4-FFF2-40B4-BE49-F238E27FC236}">
                <a16:creationId xmlns:a16="http://schemas.microsoft.com/office/drawing/2014/main" id="{5A6DDC8E-6777-4B7E-A035-67B9166F6EA3}"/>
              </a:ext>
            </a:extLst>
          </p:cNvPr>
          <p:cNvSpPr/>
          <p:nvPr/>
        </p:nvSpPr>
        <p:spPr>
          <a:xfrm>
            <a:off x="1032990" y="52729"/>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3" action="ppaction://hlinksldjump"/>
              </a:rPr>
              <a:t>1</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836E9E83-C4EB-4F73-AE71-C1EA6ABBE39C}"/>
              </a:ext>
            </a:extLst>
          </p:cNvPr>
          <p:cNvSpPr/>
          <p:nvPr/>
        </p:nvSpPr>
        <p:spPr>
          <a:xfrm>
            <a:off x="2661168" y="50416"/>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4" action="ppaction://hlinksldjump"/>
              </a:rPr>
              <a:t>2</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9" name="Rectangle 8">
            <a:extLst>
              <a:ext uri="{FF2B5EF4-FFF2-40B4-BE49-F238E27FC236}">
                <a16:creationId xmlns:a16="http://schemas.microsoft.com/office/drawing/2014/main" id="{A560F4E5-29D9-4FDA-9DD1-F8F3151AE71E}"/>
              </a:ext>
            </a:extLst>
          </p:cNvPr>
          <p:cNvSpPr/>
          <p:nvPr/>
        </p:nvSpPr>
        <p:spPr>
          <a:xfrm>
            <a:off x="4290375" y="44549"/>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5" action="ppaction://hlinksldjump"/>
              </a:rPr>
              <a:t>3</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D82BE2A9-3602-48D2-80F3-D0A9652BCCE9}"/>
              </a:ext>
            </a:extLst>
          </p:cNvPr>
          <p:cNvSpPr/>
          <p:nvPr/>
        </p:nvSpPr>
        <p:spPr>
          <a:xfrm>
            <a:off x="5921039" y="45904"/>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6" action="ppaction://hlinksldjump"/>
              </a:rPr>
              <a:t>4</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3A557EA8-3578-4348-BD88-CA52506FCC9C}"/>
              </a:ext>
            </a:extLst>
          </p:cNvPr>
          <p:cNvSpPr/>
          <p:nvPr/>
        </p:nvSpPr>
        <p:spPr>
          <a:xfrm>
            <a:off x="7540742" y="4645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7" action="ppaction://hlinksldjump"/>
              </a:rPr>
              <a:t>5</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2" name="Rectangle 11">
            <a:extLst>
              <a:ext uri="{FF2B5EF4-FFF2-40B4-BE49-F238E27FC236}">
                <a16:creationId xmlns:a16="http://schemas.microsoft.com/office/drawing/2014/main" id="{2E64D5E1-F1C9-4325-9DB2-1E9294E2C173}"/>
              </a:ext>
            </a:extLst>
          </p:cNvPr>
          <p:cNvSpPr/>
          <p:nvPr/>
        </p:nvSpPr>
        <p:spPr>
          <a:xfrm>
            <a:off x="1034521" y="1394794"/>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8" action="ppaction://hlinksldjump"/>
              </a:rPr>
              <a:t>6</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3" name="Rectangle 12">
            <a:extLst>
              <a:ext uri="{FF2B5EF4-FFF2-40B4-BE49-F238E27FC236}">
                <a16:creationId xmlns:a16="http://schemas.microsoft.com/office/drawing/2014/main" id="{95E9864D-7181-4AFE-AE49-2E5F4C46F7DF}"/>
              </a:ext>
            </a:extLst>
          </p:cNvPr>
          <p:cNvSpPr/>
          <p:nvPr/>
        </p:nvSpPr>
        <p:spPr>
          <a:xfrm>
            <a:off x="2664856" y="1385818"/>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9" action="ppaction://hlinksldjump"/>
              </a:rPr>
              <a:t>7</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4" name="Rectangle 13">
            <a:extLst>
              <a:ext uri="{FF2B5EF4-FFF2-40B4-BE49-F238E27FC236}">
                <a16:creationId xmlns:a16="http://schemas.microsoft.com/office/drawing/2014/main" id="{AC29B55B-3612-44A5-AFBF-36CB5D953C41}"/>
              </a:ext>
            </a:extLst>
          </p:cNvPr>
          <p:cNvSpPr/>
          <p:nvPr/>
        </p:nvSpPr>
        <p:spPr>
          <a:xfrm>
            <a:off x="4290826" y="1385818"/>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0" action="ppaction://hlinksldjump"/>
              </a:rPr>
              <a:t>8</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5" name="Rectangle 14">
            <a:extLst>
              <a:ext uri="{FF2B5EF4-FFF2-40B4-BE49-F238E27FC236}">
                <a16:creationId xmlns:a16="http://schemas.microsoft.com/office/drawing/2014/main" id="{35FF51A8-3E90-41EE-A2D1-05D96AA9AB2A}"/>
              </a:ext>
            </a:extLst>
          </p:cNvPr>
          <p:cNvSpPr/>
          <p:nvPr/>
        </p:nvSpPr>
        <p:spPr>
          <a:xfrm>
            <a:off x="5915576" y="138057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1" action="ppaction://hlinksldjump"/>
              </a:rPr>
              <a:t>9</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6" name="Rectangle 15">
            <a:extLst>
              <a:ext uri="{FF2B5EF4-FFF2-40B4-BE49-F238E27FC236}">
                <a16:creationId xmlns:a16="http://schemas.microsoft.com/office/drawing/2014/main" id="{4E1D17E5-C317-4D28-ACB5-DEFB922825E1}"/>
              </a:ext>
            </a:extLst>
          </p:cNvPr>
          <p:cNvSpPr/>
          <p:nvPr/>
        </p:nvSpPr>
        <p:spPr>
          <a:xfrm>
            <a:off x="7363702" y="1380571"/>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2" action="ppaction://hlinksldjump"/>
              </a:rPr>
              <a:t>10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7" name="Rectangle 16">
            <a:extLst>
              <a:ext uri="{FF2B5EF4-FFF2-40B4-BE49-F238E27FC236}">
                <a16:creationId xmlns:a16="http://schemas.microsoft.com/office/drawing/2014/main" id="{A29017E6-2A03-40B1-BA73-C3193EE4E76E}"/>
              </a:ext>
            </a:extLst>
          </p:cNvPr>
          <p:cNvSpPr/>
          <p:nvPr/>
        </p:nvSpPr>
        <p:spPr>
          <a:xfrm>
            <a:off x="859208" y="271975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3" action="ppaction://hlinksldjump"/>
              </a:rPr>
              <a:t>11</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8" name="Rectangle 17">
            <a:extLst>
              <a:ext uri="{FF2B5EF4-FFF2-40B4-BE49-F238E27FC236}">
                <a16:creationId xmlns:a16="http://schemas.microsoft.com/office/drawing/2014/main" id="{CCFA3C98-32ED-4E54-817E-55A0F437DC04}"/>
              </a:ext>
            </a:extLst>
          </p:cNvPr>
          <p:cNvSpPr/>
          <p:nvPr/>
        </p:nvSpPr>
        <p:spPr>
          <a:xfrm>
            <a:off x="2478582" y="2715231"/>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4" action="ppaction://hlinksldjump"/>
              </a:rPr>
              <a:t>12</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9" name="Rectangle 18">
            <a:extLst>
              <a:ext uri="{FF2B5EF4-FFF2-40B4-BE49-F238E27FC236}">
                <a16:creationId xmlns:a16="http://schemas.microsoft.com/office/drawing/2014/main" id="{EBCB159D-1974-413A-BA18-947F187D0EE7}"/>
              </a:ext>
            </a:extLst>
          </p:cNvPr>
          <p:cNvSpPr/>
          <p:nvPr/>
        </p:nvSpPr>
        <p:spPr>
          <a:xfrm>
            <a:off x="4109677" y="270998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5" action="ppaction://hlinksldjump"/>
              </a:rPr>
              <a:t>13</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0" name="Rectangle 19">
            <a:extLst>
              <a:ext uri="{FF2B5EF4-FFF2-40B4-BE49-F238E27FC236}">
                <a16:creationId xmlns:a16="http://schemas.microsoft.com/office/drawing/2014/main" id="{B2E26096-7CD6-4AE5-B87A-F6806AE1FA96}"/>
              </a:ext>
            </a:extLst>
          </p:cNvPr>
          <p:cNvSpPr/>
          <p:nvPr/>
        </p:nvSpPr>
        <p:spPr>
          <a:xfrm>
            <a:off x="5733779" y="2720482"/>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6" action="ppaction://hlinksldjump"/>
              </a:rPr>
              <a:t>14</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1" name="Rectangle 20">
            <a:extLst>
              <a:ext uri="{FF2B5EF4-FFF2-40B4-BE49-F238E27FC236}">
                <a16:creationId xmlns:a16="http://schemas.microsoft.com/office/drawing/2014/main" id="{68635639-9DD7-47AD-986A-205A44110D1D}"/>
              </a:ext>
            </a:extLst>
          </p:cNvPr>
          <p:cNvSpPr/>
          <p:nvPr/>
        </p:nvSpPr>
        <p:spPr>
          <a:xfrm>
            <a:off x="7358502" y="2715231"/>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7" action="ppaction://hlinksldjump"/>
              </a:rPr>
              <a:t>15</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2" name="Rectangle 21">
            <a:extLst>
              <a:ext uri="{FF2B5EF4-FFF2-40B4-BE49-F238E27FC236}">
                <a16:creationId xmlns:a16="http://schemas.microsoft.com/office/drawing/2014/main" id="{A0E2CF51-3216-4439-AC80-298BB72340E2}"/>
              </a:ext>
            </a:extLst>
          </p:cNvPr>
          <p:cNvSpPr/>
          <p:nvPr/>
        </p:nvSpPr>
        <p:spPr>
          <a:xfrm>
            <a:off x="853341" y="404405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8" action="ppaction://hlinksldjump"/>
              </a:rPr>
              <a:t>16</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3" name="Rectangle 22">
            <a:extLst>
              <a:ext uri="{FF2B5EF4-FFF2-40B4-BE49-F238E27FC236}">
                <a16:creationId xmlns:a16="http://schemas.microsoft.com/office/drawing/2014/main" id="{BE3642BF-1045-4EB8-9A27-2DDC97B59E56}"/>
              </a:ext>
            </a:extLst>
          </p:cNvPr>
          <p:cNvSpPr/>
          <p:nvPr/>
        </p:nvSpPr>
        <p:spPr>
          <a:xfrm>
            <a:off x="2481892" y="4046768"/>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9" action="ppaction://hlinksldjump"/>
              </a:rPr>
              <a:t>17</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4" name="Rectangle 23">
            <a:extLst>
              <a:ext uri="{FF2B5EF4-FFF2-40B4-BE49-F238E27FC236}">
                <a16:creationId xmlns:a16="http://schemas.microsoft.com/office/drawing/2014/main" id="{5826D76E-B653-4CFF-B638-D46D2724D0B2}"/>
              </a:ext>
            </a:extLst>
          </p:cNvPr>
          <p:cNvSpPr/>
          <p:nvPr/>
        </p:nvSpPr>
        <p:spPr>
          <a:xfrm>
            <a:off x="4104953" y="403939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0" action="ppaction://hlinksldjump"/>
              </a:rPr>
              <a:t>18</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5" name="Rectangle 24">
            <a:extLst>
              <a:ext uri="{FF2B5EF4-FFF2-40B4-BE49-F238E27FC236}">
                <a16:creationId xmlns:a16="http://schemas.microsoft.com/office/drawing/2014/main" id="{1F88F4EC-8733-44B7-8FBF-C7CAF2EC9D2A}"/>
              </a:ext>
            </a:extLst>
          </p:cNvPr>
          <p:cNvSpPr/>
          <p:nvPr/>
        </p:nvSpPr>
        <p:spPr>
          <a:xfrm>
            <a:off x="5732684" y="4039962"/>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1" action="ppaction://hlinksldjump"/>
              </a:rPr>
              <a:t>19</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6" name="Rectangle 25">
            <a:extLst>
              <a:ext uri="{FF2B5EF4-FFF2-40B4-BE49-F238E27FC236}">
                <a16:creationId xmlns:a16="http://schemas.microsoft.com/office/drawing/2014/main" id="{EA34EC24-7417-44AB-9928-49BEB0050503}"/>
              </a:ext>
            </a:extLst>
          </p:cNvPr>
          <p:cNvSpPr/>
          <p:nvPr/>
        </p:nvSpPr>
        <p:spPr>
          <a:xfrm>
            <a:off x="7357901" y="404405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2" action="ppaction://hlinksldjump"/>
              </a:rPr>
              <a:t>20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32" name="Rectangle 31">
            <a:extLst>
              <a:ext uri="{FF2B5EF4-FFF2-40B4-BE49-F238E27FC236}">
                <a16:creationId xmlns:a16="http://schemas.microsoft.com/office/drawing/2014/main" id="{06F43C1E-F5DF-4F69-BB01-0D3A546FDED8}"/>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296"/>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296"/>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74560604"/>
      </p:ext>
    </p:extLst>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914530501"/>
      </p:ext>
    </p:extLst>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11354"/>
            <a:ext cx="11238324" cy="2123658"/>
          </a:xfrm>
          <a:prstGeom prst="rect">
            <a:avLst/>
          </a:prstGeom>
          <a:noFill/>
        </p:spPr>
        <p:txBody>
          <a:bodyPr wrap="square" rtlCol="0">
            <a:spAutoFit/>
          </a:bodyPr>
          <a:lstStyle/>
          <a:p>
            <a:pPr algn="ctr"/>
            <a:r>
              <a:rPr lang="en-US" sz="4400" dirty="0"/>
              <a:t>What is this commandment called? “You shall love the Lord your God with all your heart and with all your soul and with all your mind.” </a:t>
            </a: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Tree>
    <p:extLst>
      <p:ext uri="{BB962C8B-B14F-4D97-AF65-F5344CB8AC3E}">
        <p14:creationId xmlns:p14="http://schemas.microsoft.com/office/powerpoint/2010/main" val="175923053"/>
      </p:ext>
    </p:extLst>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11354"/>
            <a:ext cx="11238324" cy="2123658"/>
          </a:xfrm>
          <a:prstGeom prst="rect">
            <a:avLst/>
          </a:prstGeom>
          <a:noFill/>
        </p:spPr>
        <p:txBody>
          <a:bodyPr wrap="square" rtlCol="0">
            <a:spAutoFit/>
          </a:bodyPr>
          <a:lstStyle/>
          <a:p>
            <a:pPr algn="ctr"/>
            <a:r>
              <a:rPr lang="en-US" sz="4400" dirty="0"/>
              <a:t>What is this commandment called? “You shall love the Lord your God with all your heart and with all your soul and with all your mind.” </a:t>
            </a: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
        <p:nvSpPr>
          <p:cNvPr id="7" name="TextBox 6">
            <a:extLst>
              <a:ext uri="{FF2B5EF4-FFF2-40B4-BE49-F238E27FC236}">
                <a16:creationId xmlns:a16="http://schemas.microsoft.com/office/drawing/2014/main" id="{1666201C-3C3B-460E-A6AD-E32848691E86}"/>
              </a:ext>
            </a:extLst>
          </p:cNvPr>
          <p:cNvSpPr txBox="1"/>
          <p:nvPr/>
        </p:nvSpPr>
        <p:spPr>
          <a:xfrm>
            <a:off x="538040" y="3917661"/>
            <a:ext cx="11132697" cy="2813078"/>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spcAft>
                <a:spcPts val="600"/>
              </a:spcAft>
            </a:pPr>
            <a:r>
              <a:rPr lang="en-US" sz="6000" b="1" spc="-150" dirty="0">
                <a:solidFill>
                  <a:srgbClr val="3F8731"/>
                </a:solidFill>
              </a:rPr>
              <a:t>Answer: “great”; “first”</a:t>
            </a:r>
          </a:p>
          <a:p>
            <a:pPr>
              <a:spcAft>
                <a:spcPts val="600"/>
              </a:spcAft>
            </a:pPr>
            <a:r>
              <a:rPr lang="en-US" sz="2400" b="1" dirty="0">
                <a:latin typeface="Times New Roman" panose="02020603050405020304" pitchFamily="18" charset="0"/>
                <a:cs typeface="Times New Roman" panose="02020603050405020304" pitchFamily="18" charset="0"/>
              </a:rPr>
              <a:t>Matthew 22:37-38</a:t>
            </a:r>
          </a:p>
          <a:p>
            <a:pPr algn="just"/>
            <a:r>
              <a:rPr lang="en-US" sz="2400" baseline="30000" dirty="0">
                <a:latin typeface="Times New Roman" panose="02020603050405020304" pitchFamily="18" charset="0"/>
                <a:cs typeface="Times New Roman" panose="02020603050405020304" pitchFamily="18" charset="0"/>
              </a:rPr>
              <a:t>36</a:t>
            </a:r>
            <a:r>
              <a:rPr lang="en-US" sz="2400" dirty="0">
                <a:latin typeface="Times New Roman" panose="02020603050405020304" pitchFamily="18" charset="0"/>
                <a:cs typeface="Times New Roman" panose="02020603050405020304" pitchFamily="18" charset="0"/>
              </a:rPr>
              <a:t> “Teacher, which is the great commandment in the Law?” </a:t>
            </a:r>
            <a:r>
              <a:rPr lang="en-US" sz="2400" baseline="30000" dirty="0">
                <a:latin typeface="Times New Roman" panose="02020603050405020304" pitchFamily="18" charset="0"/>
                <a:cs typeface="Times New Roman" panose="02020603050405020304" pitchFamily="18" charset="0"/>
              </a:rPr>
              <a:t>37</a:t>
            </a:r>
            <a:r>
              <a:rPr lang="en-US" sz="2400" dirty="0">
                <a:latin typeface="Times New Roman" panose="02020603050405020304" pitchFamily="18" charset="0"/>
                <a:cs typeface="Times New Roman" panose="02020603050405020304" pitchFamily="18" charset="0"/>
              </a:rPr>
              <a:t> And he said to him, “You shall love the Lord your God with all your heart and with all your soul and with all your mind. </a:t>
            </a:r>
            <a:r>
              <a:rPr lang="en-US" sz="2400" baseline="30000" dirty="0">
                <a:latin typeface="Times New Roman" panose="02020603050405020304" pitchFamily="18" charset="0"/>
                <a:cs typeface="Times New Roman" panose="02020603050405020304" pitchFamily="18" charset="0"/>
              </a:rPr>
              <a:t>38</a:t>
            </a:r>
            <a:r>
              <a:rPr lang="en-US" sz="2400" dirty="0">
                <a:latin typeface="Times New Roman" panose="02020603050405020304" pitchFamily="18" charset="0"/>
                <a:cs typeface="Times New Roman" panose="02020603050405020304" pitchFamily="18" charset="0"/>
              </a:rPr>
              <a:t> This is the </a:t>
            </a:r>
            <a:r>
              <a:rPr lang="en-US" sz="2400" b="1" dirty="0">
                <a:solidFill>
                  <a:srgbClr val="3F8731"/>
                </a:solidFill>
                <a:latin typeface="Times New Roman" panose="02020603050405020304" pitchFamily="18" charset="0"/>
                <a:cs typeface="Times New Roman" panose="02020603050405020304" pitchFamily="18" charset="0"/>
              </a:rPr>
              <a:t>great</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first</a:t>
            </a:r>
            <a:r>
              <a:rPr lang="en-US" sz="2400" dirty="0">
                <a:latin typeface="Times New Roman" panose="02020603050405020304" pitchFamily="18" charset="0"/>
                <a:cs typeface="Times New Roman" panose="02020603050405020304" pitchFamily="18" charset="0"/>
              </a:rPr>
              <a:t> commandment.”</a:t>
            </a:r>
          </a:p>
          <a:p>
            <a:pPr algn="just"/>
            <a:endParaRPr lang="en-US" sz="600" b="1" spc="-150" dirty="0">
              <a:solidFill>
                <a:srgbClr val="3F8731"/>
              </a:solidFill>
            </a:endParaRPr>
          </a:p>
        </p:txBody>
      </p:sp>
    </p:spTree>
    <p:extLst>
      <p:ext uri="{BB962C8B-B14F-4D97-AF65-F5344CB8AC3E}">
        <p14:creationId xmlns:p14="http://schemas.microsoft.com/office/powerpoint/2010/main" val="2212701665"/>
      </p:ext>
    </p:extLst>
  </p:cSld>
  <p:clrMapOvr>
    <a:masterClrMapping/>
  </p:clrMapOvr>
  <p:transition spd="slow">
    <p:wipe dir="d"/>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63227296"/>
      </p:ext>
    </p:extLst>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785699"/>
            <a:ext cx="11238324" cy="1421928"/>
          </a:xfrm>
          <a:prstGeom prst="rect">
            <a:avLst/>
          </a:prstGeom>
          <a:noFill/>
        </p:spPr>
        <p:txBody>
          <a:bodyPr wrap="square" rtlCol="0">
            <a:spAutoFit/>
          </a:bodyPr>
          <a:lstStyle/>
          <a:p>
            <a:pPr algn="ctr">
              <a:lnSpc>
                <a:spcPct val="90000"/>
              </a:lnSpc>
            </a:pPr>
            <a:r>
              <a:rPr lang="en-US" sz="4800" dirty="0"/>
              <a:t>What does Jesus tell us to do because</a:t>
            </a:r>
          </a:p>
          <a:p>
            <a:pPr algn="ctr">
              <a:lnSpc>
                <a:spcPct val="90000"/>
              </a:lnSpc>
            </a:pPr>
            <a:r>
              <a:rPr lang="en-US" sz="4800" spc="-150" dirty="0"/>
              <a:t>we don’t know when he will come again?</a:t>
            </a:r>
          </a:p>
        </p:txBody>
      </p:sp>
    </p:spTree>
    <p:extLst>
      <p:ext uri="{BB962C8B-B14F-4D97-AF65-F5344CB8AC3E}">
        <p14:creationId xmlns:p14="http://schemas.microsoft.com/office/powerpoint/2010/main" val="3835299558"/>
      </p:ext>
    </p:extLst>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5311" y="1785699"/>
            <a:ext cx="11238324" cy="1421928"/>
          </a:xfrm>
          <a:prstGeom prst="rect">
            <a:avLst/>
          </a:prstGeom>
          <a:noFill/>
        </p:spPr>
        <p:txBody>
          <a:bodyPr wrap="square" rtlCol="0">
            <a:spAutoFit/>
          </a:bodyPr>
          <a:lstStyle/>
          <a:p>
            <a:pPr algn="ctr">
              <a:lnSpc>
                <a:spcPct val="90000"/>
              </a:lnSpc>
            </a:pPr>
            <a:r>
              <a:rPr lang="en-US" sz="4800" dirty="0"/>
              <a:t>What does Jesus tell us to do because</a:t>
            </a:r>
          </a:p>
          <a:p>
            <a:pPr algn="ctr">
              <a:lnSpc>
                <a:spcPct val="90000"/>
              </a:lnSpc>
            </a:pPr>
            <a:r>
              <a:rPr lang="en-US" sz="4800" spc="-150" dirty="0"/>
              <a:t>we don’t know when he will come again?</a:t>
            </a: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
        <p:nvSpPr>
          <p:cNvPr id="7" name="TextBox 6">
            <a:extLst>
              <a:ext uri="{FF2B5EF4-FFF2-40B4-BE49-F238E27FC236}">
                <a16:creationId xmlns:a16="http://schemas.microsoft.com/office/drawing/2014/main" id="{50FFE495-3AA3-4972-BD8D-60B03BAB7ECF}"/>
              </a:ext>
            </a:extLst>
          </p:cNvPr>
          <p:cNvSpPr txBox="1"/>
          <p:nvPr/>
        </p:nvSpPr>
        <p:spPr>
          <a:xfrm>
            <a:off x="538040" y="3271708"/>
            <a:ext cx="11132697" cy="3465244"/>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90000"/>
              </a:lnSpc>
            </a:pPr>
            <a:r>
              <a:rPr lang="en-US" sz="5400" b="1" spc="-150" dirty="0">
                <a:solidFill>
                  <a:srgbClr val="3F8731"/>
                </a:solidFill>
              </a:rPr>
              <a:t>Answer: “stay awake”; “be ready”</a:t>
            </a:r>
          </a:p>
          <a:p>
            <a:pPr algn="ctr">
              <a:lnSpc>
                <a:spcPct val="90000"/>
              </a:lnSpc>
            </a:pPr>
            <a:r>
              <a:rPr lang="en-US" sz="5400" b="1" spc="-300" dirty="0">
                <a:solidFill>
                  <a:srgbClr val="3F8731"/>
                </a:solidFill>
              </a:rPr>
              <a:t>(also “watch” – Mt.25:13; “pray” – Lk.21:36)</a:t>
            </a:r>
          </a:p>
          <a:p>
            <a:pPr>
              <a:spcAft>
                <a:spcPts val="600"/>
              </a:spcAft>
            </a:pPr>
            <a:r>
              <a:rPr lang="en-US" sz="2000" b="1" dirty="0">
                <a:latin typeface="Times New Roman" panose="02020603050405020304" pitchFamily="18" charset="0"/>
                <a:cs typeface="Times New Roman" panose="02020603050405020304" pitchFamily="18" charset="0"/>
              </a:rPr>
              <a:t>Matthew 24:42-44</a:t>
            </a:r>
          </a:p>
          <a:p>
            <a:pPr algn="just">
              <a:lnSpc>
                <a:spcPct val="110000"/>
              </a:lnSpc>
            </a:pPr>
            <a:r>
              <a:rPr lang="en-US" sz="2000" baseline="30000" dirty="0">
                <a:latin typeface="Times New Roman" panose="02020603050405020304" pitchFamily="18" charset="0"/>
                <a:cs typeface="Times New Roman" panose="02020603050405020304" pitchFamily="18" charset="0"/>
              </a:rPr>
              <a:t>42</a:t>
            </a:r>
            <a:r>
              <a:rPr lang="en-US" sz="2000" dirty="0">
                <a:latin typeface="Times New Roman" panose="02020603050405020304" pitchFamily="18" charset="0"/>
                <a:cs typeface="Times New Roman" panose="02020603050405020304" pitchFamily="18" charset="0"/>
              </a:rPr>
              <a:t> “Therefore, </a:t>
            </a:r>
            <a:r>
              <a:rPr lang="en-US" sz="2000" b="1" dirty="0">
                <a:solidFill>
                  <a:srgbClr val="3F8731"/>
                </a:solidFill>
                <a:latin typeface="Times New Roman" panose="02020603050405020304" pitchFamily="18" charset="0"/>
                <a:cs typeface="Times New Roman" panose="02020603050405020304" pitchFamily="18" charset="0"/>
              </a:rPr>
              <a:t>stay awake</a:t>
            </a:r>
            <a:r>
              <a:rPr lang="en-US" sz="2000" dirty="0">
                <a:latin typeface="Times New Roman" panose="02020603050405020304" pitchFamily="18" charset="0"/>
                <a:cs typeface="Times New Roman" panose="02020603050405020304" pitchFamily="18" charset="0"/>
              </a:rPr>
              <a:t>, for you do not know on what day your Lord is coming. </a:t>
            </a:r>
            <a:r>
              <a:rPr lang="en-US" sz="2000" baseline="30000" dirty="0">
                <a:latin typeface="Times New Roman" panose="02020603050405020304" pitchFamily="18" charset="0"/>
                <a:cs typeface="Times New Roman" panose="02020603050405020304" pitchFamily="18" charset="0"/>
              </a:rPr>
              <a:t>43</a:t>
            </a:r>
            <a:r>
              <a:rPr lang="en-US" sz="2000" dirty="0">
                <a:latin typeface="Times New Roman" panose="02020603050405020304" pitchFamily="18" charset="0"/>
                <a:cs typeface="Times New Roman" panose="02020603050405020304" pitchFamily="18" charset="0"/>
              </a:rPr>
              <a:t> But know this, that if the master of the house had known in what part of the night the thief was coming, he would have stayed awake and would not have let his house be broken into. </a:t>
            </a:r>
            <a:r>
              <a:rPr lang="en-US" sz="2000" baseline="30000" dirty="0">
                <a:latin typeface="Times New Roman" panose="02020603050405020304" pitchFamily="18" charset="0"/>
                <a:cs typeface="Times New Roman" panose="02020603050405020304" pitchFamily="18" charset="0"/>
              </a:rPr>
              <a:t>44</a:t>
            </a:r>
            <a:r>
              <a:rPr lang="en-US" sz="2000" dirty="0">
                <a:latin typeface="Times New Roman" panose="02020603050405020304" pitchFamily="18" charset="0"/>
                <a:cs typeface="Times New Roman" panose="02020603050405020304" pitchFamily="18" charset="0"/>
              </a:rPr>
              <a:t> Therefore you also must </a:t>
            </a:r>
            <a:r>
              <a:rPr lang="en-US" sz="2000" b="1" dirty="0">
                <a:solidFill>
                  <a:srgbClr val="3F8731"/>
                </a:solidFill>
                <a:latin typeface="Times New Roman" panose="02020603050405020304" pitchFamily="18" charset="0"/>
                <a:cs typeface="Times New Roman" panose="02020603050405020304" pitchFamily="18" charset="0"/>
              </a:rPr>
              <a:t>be ready</a:t>
            </a:r>
            <a:r>
              <a:rPr lang="en-US" sz="2000" dirty="0">
                <a:latin typeface="Times New Roman" panose="02020603050405020304" pitchFamily="18" charset="0"/>
                <a:cs typeface="Times New Roman" panose="02020603050405020304" pitchFamily="18" charset="0"/>
              </a:rPr>
              <a:t>, for the Son of Man is coming at an hour you do not expect.”</a:t>
            </a:r>
          </a:p>
          <a:p>
            <a:pPr algn="just">
              <a:lnSpc>
                <a:spcPct val="110000"/>
              </a:lnSpc>
            </a:pPr>
            <a:endParaRPr lang="en-US" sz="400" b="1" spc="-150" dirty="0">
              <a:solidFill>
                <a:srgbClr val="3F8731"/>
              </a:solidFill>
            </a:endParaRPr>
          </a:p>
        </p:txBody>
      </p:sp>
    </p:spTree>
    <p:extLst>
      <p:ext uri="{BB962C8B-B14F-4D97-AF65-F5344CB8AC3E}">
        <p14:creationId xmlns:p14="http://schemas.microsoft.com/office/powerpoint/2010/main" val="261876177"/>
      </p:ext>
    </p:extLst>
  </p:cSld>
  <p:clrMapOvr>
    <a:masterClrMapping/>
  </p:clrMapOvr>
  <p:transition spd="slow">
    <p:wipe dir="d"/>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07932459"/>
      </p:ext>
    </p:extLst>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36033"/>
            <a:ext cx="11238324" cy="2326791"/>
          </a:xfrm>
          <a:prstGeom prst="rect">
            <a:avLst/>
          </a:prstGeom>
          <a:noFill/>
        </p:spPr>
        <p:txBody>
          <a:bodyPr wrap="square" rtlCol="0">
            <a:spAutoFit/>
          </a:bodyPr>
          <a:lstStyle/>
          <a:p>
            <a:pPr algn="ctr">
              <a:lnSpc>
                <a:spcPct val="80000"/>
              </a:lnSpc>
            </a:pPr>
            <a:r>
              <a:rPr lang="en-US" sz="6000" dirty="0"/>
              <a:t>Complete the words of Jesus: “Watch and pray, that you may not enter not into _____.”</a:t>
            </a:r>
            <a:endParaRPr lang="en-US" sz="6000" spc="-150" dirty="0"/>
          </a:p>
        </p:txBody>
      </p:sp>
    </p:spTree>
    <p:extLst>
      <p:ext uri="{BB962C8B-B14F-4D97-AF65-F5344CB8AC3E}">
        <p14:creationId xmlns:p14="http://schemas.microsoft.com/office/powerpoint/2010/main" val="3342391072"/>
      </p:ext>
    </p:extLst>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36033"/>
            <a:ext cx="11238324" cy="2326791"/>
          </a:xfrm>
          <a:prstGeom prst="rect">
            <a:avLst/>
          </a:prstGeom>
          <a:noFill/>
        </p:spPr>
        <p:txBody>
          <a:bodyPr wrap="square" rtlCol="0">
            <a:spAutoFit/>
          </a:bodyPr>
          <a:lstStyle/>
          <a:p>
            <a:pPr algn="ctr">
              <a:lnSpc>
                <a:spcPct val="80000"/>
              </a:lnSpc>
            </a:pPr>
            <a:r>
              <a:rPr lang="en-US" sz="6000" dirty="0"/>
              <a:t>Complete the words of Jesus: “Watch and pray, that you may not enter not into _____.”</a:t>
            </a:r>
            <a:endParaRPr lang="en-US" sz="6000" spc="-150" dirty="0"/>
          </a:p>
        </p:txBody>
      </p:sp>
      <p:sp>
        <p:nvSpPr>
          <p:cNvPr id="10" name="TextBox 9">
            <a:extLst>
              <a:ext uri="{FF2B5EF4-FFF2-40B4-BE49-F238E27FC236}">
                <a16:creationId xmlns:a16="http://schemas.microsoft.com/office/drawing/2014/main" id="{A3673E53-A1F5-4B4E-8B2E-47DF2ADA750B}"/>
              </a:ext>
            </a:extLst>
          </p:cNvPr>
          <p:cNvSpPr txBox="1"/>
          <p:nvPr/>
        </p:nvSpPr>
        <p:spPr>
          <a:xfrm>
            <a:off x="538040" y="4253221"/>
            <a:ext cx="11132697" cy="234833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50" dirty="0">
              <a:solidFill>
                <a:srgbClr val="3F8731"/>
              </a:solidFill>
            </a:endParaRPr>
          </a:p>
          <a:p>
            <a:pPr algn="ctr">
              <a:lnSpc>
                <a:spcPct val="80000"/>
              </a:lnSpc>
              <a:spcAft>
                <a:spcPts val="600"/>
              </a:spcAft>
            </a:pPr>
            <a:r>
              <a:rPr lang="en-US" sz="6000" b="1" spc="-150" dirty="0">
                <a:solidFill>
                  <a:srgbClr val="3F8731"/>
                </a:solidFill>
              </a:rPr>
              <a:t>Answer: “temptation”</a:t>
            </a:r>
          </a:p>
          <a:p>
            <a:pPr>
              <a:spcAft>
                <a:spcPts val="600"/>
              </a:spcAft>
            </a:pPr>
            <a:r>
              <a:rPr lang="en-US" sz="2400" b="1" dirty="0">
                <a:latin typeface="Times New Roman" panose="02020603050405020304" pitchFamily="18" charset="0"/>
                <a:cs typeface="Times New Roman" panose="02020603050405020304" pitchFamily="18" charset="0"/>
              </a:rPr>
              <a:t>Matthew 26:41</a:t>
            </a:r>
          </a:p>
          <a:p>
            <a:pPr algn="just">
              <a:spcAft>
                <a:spcPts val="600"/>
              </a:spcAft>
            </a:pPr>
            <a:r>
              <a:rPr lang="en-US" sz="2400" baseline="30000" dirty="0">
                <a:latin typeface="Times New Roman" panose="02020603050405020304" pitchFamily="18" charset="0"/>
                <a:cs typeface="Times New Roman" panose="02020603050405020304" pitchFamily="18" charset="0"/>
              </a:rPr>
              <a:t>41  “</a:t>
            </a:r>
            <a:r>
              <a:rPr lang="en-US" sz="2400" dirty="0">
                <a:latin typeface="Times New Roman" panose="02020603050405020304" pitchFamily="18" charset="0"/>
                <a:cs typeface="Times New Roman" panose="02020603050405020304" pitchFamily="18" charset="0"/>
              </a:rPr>
              <a:t>Watch and pray that you may not enter into </a:t>
            </a:r>
            <a:r>
              <a:rPr lang="en-US" sz="2400" b="1" dirty="0">
                <a:solidFill>
                  <a:srgbClr val="3F8731"/>
                </a:solidFill>
                <a:latin typeface="Times New Roman" panose="02020603050405020304" pitchFamily="18" charset="0"/>
                <a:cs typeface="Times New Roman" panose="02020603050405020304" pitchFamily="18" charset="0"/>
              </a:rPr>
              <a:t>temptation</a:t>
            </a:r>
            <a:r>
              <a:rPr lang="en-US" sz="2400" dirty="0">
                <a:latin typeface="Times New Roman" panose="02020603050405020304" pitchFamily="18" charset="0"/>
                <a:cs typeface="Times New Roman" panose="02020603050405020304" pitchFamily="18" charset="0"/>
              </a:rPr>
              <a:t>. The spirit indeed is willing, but the flesh is weak.”</a:t>
            </a:r>
          </a:p>
          <a:p>
            <a:pPr algn="just">
              <a:spcAft>
                <a:spcPts val="600"/>
              </a:spcAft>
            </a:pPr>
            <a:endParaRPr lang="en-US" sz="200" b="1" spc="-150" dirty="0">
              <a:solidFill>
                <a:srgbClr val="3F8731"/>
              </a:solidFill>
            </a:endParaRPr>
          </a:p>
        </p:txBody>
      </p:sp>
    </p:spTree>
    <p:extLst>
      <p:ext uri="{BB962C8B-B14F-4D97-AF65-F5344CB8AC3E}">
        <p14:creationId xmlns:p14="http://schemas.microsoft.com/office/powerpoint/2010/main" val="3113111274"/>
      </p:ext>
    </p:extLst>
  </p:cSld>
  <p:clrMapOvr>
    <a:masterClrMapping/>
  </p:clrMapOvr>
  <p:transition spd="slow">
    <p:wipe dir="d"/>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18415925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898C85-C638-4A16-9173-8FE1D99319BF}"/>
              </a:ext>
            </a:extLst>
          </p:cNvPr>
          <p:cNvGrpSpPr/>
          <p:nvPr/>
        </p:nvGrpSpPr>
        <p:grpSpPr>
          <a:xfrm>
            <a:off x="8302305" y="2828834"/>
            <a:ext cx="3628380" cy="1200329"/>
            <a:chOff x="8302305" y="2828834"/>
            <a:chExt cx="3628380" cy="1200329"/>
          </a:xfrm>
        </p:grpSpPr>
        <p:sp>
          <p:nvSpPr>
            <p:cNvPr id="8" name="Rectangle 7">
              <a:extLst>
                <a:ext uri="{FF2B5EF4-FFF2-40B4-BE49-F238E27FC236}">
                  <a16:creationId xmlns:a16="http://schemas.microsoft.com/office/drawing/2014/main" id="{09C1677A-DEA0-4C1D-B4E9-1FEE8C8B583C}"/>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9" name="Rectangle: Rounded Corners 8">
              <a:extLst>
                <a:ext uri="{FF2B5EF4-FFF2-40B4-BE49-F238E27FC236}">
                  <a16:creationId xmlns:a16="http://schemas.microsoft.com/office/drawing/2014/main" id="{ACDB3A76-941E-4D33-BC70-1E2CE54EC707}"/>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015663"/>
          </a:xfrm>
          <a:prstGeom prst="rect">
            <a:avLst/>
          </a:prstGeom>
          <a:noFill/>
        </p:spPr>
        <p:txBody>
          <a:bodyPr wrap="square" rtlCol="0">
            <a:spAutoFit/>
          </a:bodyPr>
          <a:lstStyle/>
          <a:p>
            <a:pPr algn="ctr"/>
            <a:r>
              <a:rPr lang="en-US" sz="6000" dirty="0"/>
              <a:t>Where was Jesus born?</a:t>
            </a:r>
          </a:p>
        </p:txBody>
      </p:sp>
      <p:sp>
        <p:nvSpPr>
          <p:cNvPr id="13" name="Rectangle 12">
            <a:extLst>
              <a:ext uri="{FF2B5EF4-FFF2-40B4-BE49-F238E27FC236}">
                <a16:creationId xmlns:a16="http://schemas.microsoft.com/office/drawing/2014/main" id="{1E9224CC-BA39-4124-B799-F8478484209A}"/>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Tree>
    <p:extLst>
      <p:ext uri="{BB962C8B-B14F-4D97-AF65-F5344CB8AC3E}">
        <p14:creationId xmlns:p14="http://schemas.microsoft.com/office/powerpoint/2010/main" val="3047466354"/>
      </p:ext>
    </p:extLst>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During his trial, who asked Jesus, “Are you the King of the Jews?”</a:t>
            </a:r>
            <a:endParaRPr lang="en-US" sz="6000" spc="-150" dirty="0"/>
          </a:p>
        </p:txBody>
      </p:sp>
    </p:spTree>
    <p:extLst>
      <p:ext uri="{BB962C8B-B14F-4D97-AF65-F5344CB8AC3E}">
        <p14:creationId xmlns:p14="http://schemas.microsoft.com/office/powerpoint/2010/main" val="3273607666"/>
      </p:ext>
    </p:extLst>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During his trial, who asked Jesus, “Are you the King of the Jews?”</a:t>
            </a:r>
            <a:endParaRPr lang="en-US" sz="6000" spc="-150" dirty="0"/>
          </a:p>
        </p:txBody>
      </p:sp>
      <p:sp>
        <p:nvSpPr>
          <p:cNvPr id="10" name="TextBox 9">
            <a:extLst>
              <a:ext uri="{FF2B5EF4-FFF2-40B4-BE49-F238E27FC236}">
                <a16:creationId xmlns:a16="http://schemas.microsoft.com/office/drawing/2014/main" id="{68009094-F791-49FF-A8EB-E9BC91C25392}"/>
              </a:ext>
            </a:extLst>
          </p:cNvPr>
          <p:cNvSpPr txBox="1"/>
          <p:nvPr/>
        </p:nvSpPr>
        <p:spPr>
          <a:xfrm>
            <a:off x="538040" y="3649213"/>
            <a:ext cx="11132697" cy="233294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50" dirty="0">
              <a:solidFill>
                <a:srgbClr val="3F8731"/>
              </a:solidFill>
            </a:endParaRPr>
          </a:p>
          <a:p>
            <a:pPr algn="ctr">
              <a:lnSpc>
                <a:spcPct val="80000"/>
              </a:lnSpc>
              <a:spcAft>
                <a:spcPts val="600"/>
              </a:spcAft>
            </a:pPr>
            <a:r>
              <a:rPr lang="en-US" sz="6000" b="1" spc="-150" dirty="0">
                <a:solidFill>
                  <a:srgbClr val="3F8731"/>
                </a:solidFill>
              </a:rPr>
              <a:t>Answer: “the governor”; (Pilate)</a:t>
            </a:r>
          </a:p>
          <a:p>
            <a:pPr>
              <a:spcAft>
                <a:spcPts val="600"/>
              </a:spcAft>
            </a:pPr>
            <a:r>
              <a:rPr lang="en-US" sz="2400" b="1" dirty="0">
                <a:latin typeface="Times New Roman" panose="02020603050405020304" pitchFamily="18" charset="0"/>
                <a:cs typeface="Times New Roman" panose="02020603050405020304" pitchFamily="18" charset="0"/>
              </a:rPr>
              <a:t>Matthew 27:11</a:t>
            </a:r>
          </a:p>
          <a:p>
            <a:pPr algn="just"/>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Now Jesus stood before the governor, and </a:t>
            </a:r>
            <a:r>
              <a:rPr lang="en-US" sz="2400" b="1" dirty="0">
                <a:solidFill>
                  <a:srgbClr val="3F8731"/>
                </a:solidFill>
                <a:latin typeface="Times New Roman" panose="02020603050405020304" pitchFamily="18" charset="0"/>
                <a:cs typeface="Times New Roman" panose="02020603050405020304" pitchFamily="18" charset="0"/>
              </a:rPr>
              <a:t>the governor </a:t>
            </a:r>
            <a:r>
              <a:rPr lang="en-US" sz="2400" dirty="0">
                <a:latin typeface="Times New Roman" panose="02020603050405020304" pitchFamily="18" charset="0"/>
                <a:cs typeface="Times New Roman" panose="02020603050405020304" pitchFamily="18" charset="0"/>
              </a:rPr>
              <a:t>asked him, “Are you the King of the Jews?” Jesus said, “You have said so.”</a:t>
            </a:r>
          </a:p>
          <a:p>
            <a:pPr algn="just"/>
            <a:endParaRPr lang="en-US" sz="600" b="1" spc="-150" dirty="0">
              <a:solidFill>
                <a:srgbClr val="3F8731"/>
              </a:solidFill>
            </a:endParaRPr>
          </a:p>
        </p:txBody>
      </p:sp>
    </p:spTree>
    <p:extLst>
      <p:ext uri="{BB962C8B-B14F-4D97-AF65-F5344CB8AC3E}">
        <p14:creationId xmlns:p14="http://schemas.microsoft.com/office/powerpoint/2010/main" val="408524137"/>
      </p:ext>
    </p:extLst>
  </p:cSld>
  <p:clrMapOvr>
    <a:masterClrMapping/>
  </p:clrMapOvr>
  <p:transition spd="slow">
    <p:wipe dir="d"/>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58278288"/>
      </p:ext>
    </p:extLst>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What notorious prisoner did Pilate release during the trial of Jesus?</a:t>
            </a:r>
            <a:endParaRPr lang="en-US" sz="6000" spc="-150" dirty="0"/>
          </a:p>
        </p:txBody>
      </p:sp>
    </p:spTree>
    <p:extLst>
      <p:ext uri="{BB962C8B-B14F-4D97-AF65-F5344CB8AC3E}">
        <p14:creationId xmlns:p14="http://schemas.microsoft.com/office/powerpoint/2010/main" val="646035252"/>
      </p:ext>
    </p:extLst>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What notorious prisoner did Pilate release during the trial of Jesus?</a:t>
            </a:r>
            <a:endParaRPr lang="en-US" sz="6000" spc="-150" dirty="0"/>
          </a:p>
        </p:txBody>
      </p:sp>
      <p:sp>
        <p:nvSpPr>
          <p:cNvPr id="10" name="TextBox 9">
            <a:extLst>
              <a:ext uri="{FF2B5EF4-FFF2-40B4-BE49-F238E27FC236}">
                <a16:creationId xmlns:a16="http://schemas.microsoft.com/office/drawing/2014/main" id="{63D9F318-0781-4963-9F03-634FD6F545CE}"/>
              </a:ext>
            </a:extLst>
          </p:cNvPr>
          <p:cNvSpPr txBox="1"/>
          <p:nvPr/>
        </p:nvSpPr>
        <p:spPr>
          <a:xfrm>
            <a:off x="538040" y="3649213"/>
            <a:ext cx="11132697" cy="2702278"/>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50" dirty="0">
              <a:solidFill>
                <a:srgbClr val="3F8731"/>
              </a:solidFill>
            </a:endParaRPr>
          </a:p>
          <a:p>
            <a:pPr algn="ctr">
              <a:lnSpc>
                <a:spcPct val="80000"/>
              </a:lnSpc>
              <a:spcAft>
                <a:spcPts val="600"/>
              </a:spcAft>
            </a:pPr>
            <a:r>
              <a:rPr lang="en-US" sz="6000" b="1" spc="-150" dirty="0">
                <a:solidFill>
                  <a:srgbClr val="3F8731"/>
                </a:solidFill>
              </a:rPr>
              <a:t>Answer: Barabbas</a:t>
            </a:r>
          </a:p>
          <a:p>
            <a:pPr>
              <a:spcAft>
                <a:spcPts val="600"/>
              </a:spcAft>
            </a:pPr>
            <a:r>
              <a:rPr lang="en-US" sz="2400" b="1" dirty="0">
                <a:latin typeface="Times New Roman" panose="02020603050405020304" pitchFamily="18" charset="0"/>
                <a:cs typeface="Times New Roman" panose="02020603050405020304" pitchFamily="18" charset="0"/>
              </a:rPr>
              <a:t>Matthew 27:20-21</a:t>
            </a:r>
          </a:p>
          <a:p>
            <a:pPr algn="just"/>
            <a:r>
              <a:rPr lang="en-US" sz="2400" baseline="300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 Now the chief priests and the elders persuaded the crowd to ask for Barabbas and destroy Jesus. </a:t>
            </a:r>
            <a:r>
              <a:rPr lang="en-US" sz="2400" baseline="30000" dirty="0">
                <a:latin typeface="Times New Roman" panose="02020603050405020304" pitchFamily="18" charset="0"/>
                <a:cs typeface="Times New Roman" panose="02020603050405020304" pitchFamily="18" charset="0"/>
              </a:rPr>
              <a:t>21</a:t>
            </a:r>
            <a:r>
              <a:rPr lang="en-US" sz="2400" dirty="0">
                <a:latin typeface="Times New Roman" panose="02020603050405020304" pitchFamily="18" charset="0"/>
                <a:cs typeface="Times New Roman" panose="02020603050405020304" pitchFamily="18" charset="0"/>
              </a:rPr>
              <a:t> The governor again said to them, “Which of the two do you want me to release for you?” And they said, “</a:t>
            </a:r>
            <a:r>
              <a:rPr lang="en-US" sz="2400" b="1" dirty="0">
                <a:solidFill>
                  <a:srgbClr val="3F8731"/>
                </a:solidFill>
                <a:latin typeface="Times New Roman" panose="02020603050405020304" pitchFamily="18" charset="0"/>
                <a:cs typeface="Times New Roman" panose="02020603050405020304" pitchFamily="18" charset="0"/>
              </a:rPr>
              <a:t>Barabbas</a:t>
            </a:r>
            <a:r>
              <a:rPr lang="en-US" sz="2400" dirty="0">
                <a:latin typeface="Times New Roman" panose="02020603050405020304" pitchFamily="18" charset="0"/>
                <a:cs typeface="Times New Roman" panose="02020603050405020304" pitchFamily="18" charset="0"/>
              </a:rPr>
              <a:t>.”</a:t>
            </a:r>
          </a:p>
          <a:p>
            <a:pPr algn="just"/>
            <a:endParaRPr lang="en-US" sz="600" b="1" spc="-150" dirty="0">
              <a:solidFill>
                <a:srgbClr val="3F8731"/>
              </a:solidFill>
            </a:endParaRPr>
          </a:p>
        </p:txBody>
      </p:sp>
    </p:spTree>
    <p:extLst>
      <p:ext uri="{BB962C8B-B14F-4D97-AF65-F5344CB8AC3E}">
        <p14:creationId xmlns:p14="http://schemas.microsoft.com/office/powerpoint/2010/main" val="1217107114"/>
      </p:ext>
    </p:extLst>
  </p:cSld>
  <p:clrMapOvr>
    <a:masterClrMapping/>
  </p:clrMapOvr>
  <p:transition spd="slow">
    <p:wipe dir="d"/>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14313994"/>
      </p:ext>
    </p:extLst>
  </p:cSld>
  <p:clrMapOvr>
    <a:masterClrMapping/>
  </p:clrMapOvr>
  <p:transition>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What was the place called</a:t>
            </a:r>
          </a:p>
          <a:p>
            <a:pPr algn="ctr">
              <a:lnSpc>
                <a:spcPct val="90000"/>
              </a:lnSpc>
            </a:pPr>
            <a:r>
              <a:rPr lang="en-US" sz="6000" dirty="0"/>
              <a:t>where was Jesus crucified?</a:t>
            </a:r>
            <a:endParaRPr lang="en-US" sz="6000" spc="-150" dirty="0"/>
          </a:p>
        </p:txBody>
      </p:sp>
    </p:spTree>
    <p:extLst>
      <p:ext uri="{BB962C8B-B14F-4D97-AF65-F5344CB8AC3E}">
        <p14:creationId xmlns:p14="http://schemas.microsoft.com/office/powerpoint/2010/main" val="1230475157"/>
      </p:ext>
    </p:extLst>
  </p:cSld>
  <p:clrMapOvr>
    <a:masterClrMapping/>
  </p:clrMapOvr>
  <p:transition>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What was the place called</a:t>
            </a:r>
          </a:p>
          <a:p>
            <a:pPr algn="ctr">
              <a:lnSpc>
                <a:spcPct val="90000"/>
              </a:lnSpc>
            </a:pPr>
            <a:r>
              <a:rPr lang="en-US" sz="6000" dirty="0"/>
              <a:t>where was Jesus crucified?</a:t>
            </a:r>
            <a:endParaRPr lang="en-US" sz="6000" spc="-150" dirty="0"/>
          </a:p>
        </p:txBody>
      </p:sp>
      <p:sp>
        <p:nvSpPr>
          <p:cNvPr id="10" name="TextBox 9">
            <a:extLst>
              <a:ext uri="{FF2B5EF4-FFF2-40B4-BE49-F238E27FC236}">
                <a16:creationId xmlns:a16="http://schemas.microsoft.com/office/drawing/2014/main" id="{38257FB7-B21E-4196-893D-F98FFDFC7F22}"/>
              </a:ext>
            </a:extLst>
          </p:cNvPr>
          <p:cNvSpPr txBox="1"/>
          <p:nvPr/>
        </p:nvSpPr>
        <p:spPr>
          <a:xfrm>
            <a:off x="538040" y="3649213"/>
            <a:ext cx="11132697" cy="292387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50" dirty="0">
              <a:solidFill>
                <a:srgbClr val="3F8731"/>
              </a:solidFill>
            </a:endParaRPr>
          </a:p>
          <a:p>
            <a:pPr algn="ctr">
              <a:lnSpc>
                <a:spcPct val="80000"/>
              </a:lnSpc>
            </a:pPr>
            <a:r>
              <a:rPr lang="en-US" sz="5400" b="1" spc="-250" dirty="0">
                <a:solidFill>
                  <a:srgbClr val="3F8731"/>
                </a:solidFill>
              </a:rPr>
              <a:t>Answer: “Golgotha” (“Calvary” – Lk.23:33)</a:t>
            </a:r>
          </a:p>
          <a:p>
            <a:pPr algn="ctr">
              <a:lnSpc>
                <a:spcPct val="80000"/>
              </a:lnSpc>
              <a:spcAft>
                <a:spcPts val="600"/>
              </a:spcAft>
            </a:pPr>
            <a:r>
              <a:rPr lang="en-US" sz="5400" b="1" dirty="0">
                <a:solidFill>
                  <a:srgbClr val="3F8731"/>
                </a:solidFill>
              </a:rPr>
              <a:t>“Place of a Skull”</a:t>
            </a:r>
          </a:p>
          <a:p>
            <a:pPr>
              <a:spcAft>
                <a:spcPts val="600"/>
              </a:spcAft>
            </a:pPr>
            <a:r>
              <a:rPr lang="en-US" sz="2400" b="1" dirty="0">
                <a:latin typeface="Times New Roman" panose="02020603050405020304" pitchFamily="18" charset="0"/>
                <a:cs typeface="Times New Roman" panose="02020603050405020304" pitchFamily="18" charset="0"/>
              </a:rPr>
              <a:t>Matthew 27:33-35</a:t>
            </a:r>
          </a:p>
          <a:p>
            <a:pPr algn="just"/>
            <a:r>
              <a:rPr lang="en-US" sz="2400" baseline="30000" dirty="0">
                <a:latin typeface="Times New Roman" panose="02020603050405020304" pitchFamily="18" charset="0"/>
                <a:cs typeface="Times New Roman" panose="02020603050405020304" pitchFamily="18" charset="0"/>
              </a:rPr>
              <a:t>33</a:t>
            </a:r>
            <a:r>
              <a:rPr lang="en-US" sz="2400" dirty="0">
                <a:latin typeface="Times New Roman" panose="02020603050405020304" pitchFamily="18" charset="0"/>
                <a:cs typeface="Times New Roman" panose="02020603050405020304" pitchFamily="18" charset="0"/>
              </a:rPr>
              <a:t> And when they came to a place called </a:t>
            </a:r>
            <a:r>
              <a:rPr lang="en-US" sz="2400" b="1" dirty="0">
                <a:solidFill>
                  <a:srgbClr val="3F8731"/>
                </a:solidFill>
                <a:latin typeface="Times New Roman" panose="02020603050405020304" pitchFamily="18" charset="0"/>
                <a:cs typeface="Times New Roman" panose="02020603050405020304" pitchFamily="18" charset="0"/>
              </a:rPr>
              <a:t>Golgotha</a:t>
            </a:r>
            <a:r>
              <a:rPr lang="en-US" sz="2400" dirty="0">
                <a:latin typeface="Times New Roman" panose="02020603050405020304" pitchFamily="18" charset="0"/>
                <a:cs typeface="Times New Roman" panose="02020603050405020304" pitchFamily="18" charset="0"/>
              </a:rPr>
              <a:t> (which means </a:t>
            </a:r>
            <a:r>
              <a:rPr lang="en-US" sz="2400" b="1" dirty="0">
                <a:solidFill>
                  <a:srgbClr val="3F8731"/>
                </a:solidFill>
                <a:latin typeface="Times New Roman" panose="02020603050405020304" pitchFamily="18" charset="0"/>
                <a:cs typeface="Times New Roman" panose="02020603050405020304" pitchFamily="18" charset="0"/>
              </a:rPr>
              <a:t>Place of a Skull</a:t>
            </a:r>
            <a:r>
              <a:rPr lang="en-US" sz="2400" dirty="0">
                <a:latin typeface="Times New Roman" panose="02020603050405020304" pitchFamily="18" charset="0"/>
                <a:cs typeface="Times New Roman" panose="02020603050405020304" pitchFamily="18" charset="0"/>
              </a:rPr>
              <a:t>) …      </a:t>
            </a:r>
            <a:r>
              <a:rPr lang="en-US" sz="2400" spc="-30" baseline="30000" dirty="0">
                <a:latin typeface="Times New Roman" panose="02020603050405020304" pitchFamily="18" charset="0"/>
                <a:cs typeface="Times New Roman" panose="02020603050405020304" pitchFamily="18" charset="0"/>
              </a:rPr>
              <a:t>35</a:t>
            </a:r>
            <a:r>
              <a:rPr lang="en-US" sz="2400" spc="-30" dirty="0">
                <a:latin typeface="Times New Roman" panose="02020603050405020304" pitchFamily="18" charset="0"/>
                <a:cs typeface="Times New Roman" panose="02020603050405020304" pitchFamily="18" charset="0"/>
              </a:rPr>
              <a:t>  And when they had crucified him, they divided his garments among them by casting lots</a:t>
            </a:r>
            <a:r>
              <a:rPr lang="en-US" sz="2400" dirty="0">
                <a:latin typeface="Times New Roman" panose="02020603050405020304" pitchFamily="18" charset="0"/>
                <a:cs typeface="Times New Roman" panose="02020603050405020304" pitchFamily="18" charset="0"/>
              </a:rPr>
              <a:t>.</a:t>
            </a:r>
          </a:p>
          <a:p>
            <a:pPr algn="just"/>
            <a:endParaRPr lang="en-US" sz="600" b="1" spc="-150" dirty="0">
              <a:solidFill>
                <a:srgbClr val="3F8731"/>
              </a:solidFill>
            </a:endParaRPr>
          </a:p>
        </p:txBody>
      </p:sp>
    </p:spTree>
    <p:extLst>
      <p:ext uri="{BB962C8B-B14F-4D97-AF65-F5344CB8AC3E}">
        <p14:creationId xmlns:p14="http://schemas.microsoft.com/office/powerpoint/2010/main" val="2163830364"/>
      </p:ext>
    </p:extLst>
  </p:cSld>
  <p:clrMapOvr>
    <a:masterClrMapping/>
  </p:clrMapOvr>
  <p:transition spd="slow">
    <p:wipe dir="d"/>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512011869"/>
      </p:ext>
    </p:extLst>
  </p:cSld>
  <p:clrMapOvr>
    <a:masterClrMapping/>
  </p:clrMapOvr>
  <p:transition>
    <p:fad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How was the tomb of Jesus opened when he rose from the dead?</a:t>
            </a:r>
            <a:endParaRPr lang="en-US" sz="6000" spc="-150" dirty="0"/>
          </a:p>
        </p:txBody>
      </p:sp>
    </p:spTree>
    <p:extLst>
      <p:ext uri="{BB962C8B-B14F-4D97-AF65-F5344CB8AC3E}">
        <p14:creationId xmlns:p14="http://schemas.microsoft.com/office/powerpoint/2010/main" val="346411888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6817ED7-24BD-4589-87F7-92B7434525A1}"/>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13FD300B-1D24-4949-AEA8-26B1D0CD3F34}"/>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9511A02B-70EF-496C-8CEC-D5FF6C6AE124}"/>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extBox 5">
            <a:extLst>
              <a:ext uri="{FF2B5EF4-FFF2-40B4-BE49-F238E27FC236}">
                <a16:creationId xmlns:a16="http://schemas.microsoft.com/office/drawing/2014/main" id="{7EAB24FC-83E5-474A-8F58-70AF0059036A}"/>
              </a:ext>
            </a:extLst>
          </p:cNvPr>
          <p:cNvSpPr txBox="1"/>
          <p:nvPr/>
        </p:nvSpPr>
        <p:spPr>
          <a:xfrm>
            <a:off x="612396" y="1300293"/>
            <a:ext cx="6912529" cy="3400931"/>
          </a:xfrm>
          <a:prstGeom prst="rect">
            <a:avLst/>
          </a:prstGeom>
          <a:solidFill>
            <a:srgbClr val="FFFFF3"/>
          </a:solidFill>
          <a:ln w="38100">
            <a:solidFill>
              <a:srgbClr val="006600"/>
            </a:solidFill>
          </a:ln>
        </p:spPr>
        <p:txBody>
          <a:bodyPr wrap="square" rtlCol="0">
            <a:spAutoFit/>
          </a:bodyPr>
          <a:lstStyle/>
          <a:p>
            <a:pPr algn="ctr"/>
            <a:r>
              <a:rPr lang="en-US" sz="6000" b="1" dirty="0">
                <a:solidFill>
                  <a:srgbClr val="3F8731"/>
                </a:solidFill>
              </a:rPr>
              <a:t>Answer: Bethlehem</a:t>
            </a:r>
          </a:p>
          <a:p>
            <a:endParaRPr lang="en-US" b="1" dirty="0"/>
          </a:p>
          <a:p>
            <a:pPr>
              <a:spcAft>
                <a:spcPts val="600"/>
              </a:spcAft>
            </a:pPr>
            <a:r>
              <a:rPr lang="en-US" sz="2400" b="1" dirty="0">
                <a:latin typeface="Times New Roman" panose="02020603050405020304" pitchFamily="18" charset="0"/>
                <a:cs typeface="Times New Roman" panose="02020603050405020304" pitchFamily="18" charset="0"/>
              </a:rPr>
              <a:t>Matthew 2:1-2</a:t>
            </a:r>
          </a:p>
          <a:p>
            <a:pPr algn="just"/>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Now after Jesus was born in </a:t>
            </a:r>
            <a:r>
              <a:rPr lang="en-US" sz="2400" b="1" dirty="0">
                <a:solidFill>
                  <a:srgbClr val="3F8731"/>
                </a:solidFill>
                <a:latin typeface="Times New Roman" panose="02020603050405020304" pitchFamily="18" charset="0"/>
                <a:cs typeface="Times New Roman" panose="02020603050405020304" pitchFamily="18" charset="0"/>
              </a:rPr>
              <a:t>Bethlehem</a:t>
            </a:r>
            <a:r>
              <a:rPr lang="en-US" sz="2400" dirty="0">
                <a:latin typeface="Times New Roman" panose="02020603050405020304" pitchFamily="18" charset="0"/>
                <a:cs typeface="Times New Roman" panose="02020603050405020304" pitchFamily="18" charset="0"/>
              </a:rPr>
              <a:t> of Judea in the days of Herod the king, behold, wise men from the east came to Jerusalem, </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saying, “Where is he who has been born king of the Jews?”</a:t>
            </a:r>
          </a:p>
          <a:p>
            <a:pPr algn="just"/>
            <a:endParaRPr lang="en-US" sz="1200" dirty="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BB635E54-A4F1-4879-BBB3-2B3855DDD71F}"/>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
        <p:nvSpPr>
          <p:cNvPr id="8" name="TextBox 7">
            <a:extLst>
              <a:ext uri="{FF2B5EF4-FFF2-40B4-BE49-F238E27FC236}">
                <a16:creationId xmlns:a16="http://schemas.microsoft.com/office/drawing/2014/main" id="{0D5532A1-D06A-4E4D-A2F7-5CDAB5F2836E}"/>
              </a:ext>
            </a:extLst>
          </p:cNvPr>
          <p:cNvSpPr txBox="1"/>
          <p:nvPr/>
        </p:nvSpPr>
        <p:spPr>
          <a:xfrm>
            <a:off x="226503" y="184557"/>
            <a:ext cx="7675926" cy="1015663"/>
          </a:xfrm>
          <a:prstGeom prst="rect">
            <a:avLst/>
          </a:prstGeom>
          <a:noFill/>
        </p:spPr>
        <p:txBody>
          <a:bodyPr wrap="square" rtlCol="0">
            <a:spAutoFit/>
          </a:bodyPr>
          <a:lstStyle/>
          <a:p>
            <a:pPr algn="ctr"/>
            <a:r>
              <a:rPr lang="en-US" sz="6000" dirty="0"/>
              <a:t>Where was Jesus born?</a:t>
            </a:r>
          </a:p>
        </p:txBody>
      </p:sp>
    </p:spTree>
    <p:extLst>
      <p:ext uri="{BB962C8B-B14F-4D97-AF65-F5344CB8AC3E}">
        <p14:creationId xmlns:p14="http://schemas.microsoft.com/office/powerpoint/2010/main" val="1697512883"/>
      </p:ext>
    </p:extLst>
  </p:cSld>
  <p:clrMapOvr>
    <a:masterClrMapping/>
  </p:clrMapOvr>
  <p:transition spd="slow">
    <p:wipe dir="d"/>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FBD8A02C-140B-44E6-88A8-AFC223BBD2A9}"/>
              </a:ext>
            </a:extLst>
          </p:cNvPr>
          <p:cNvSpPr/>
          <p:nvPr/>
        </p:nvSpPr>
        <p:spPr>
          <a:xfrm>
            <a:off x="5782932"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7" name="TextBox 6">
            <a:extLst>
              <a:ext uri="{FF2B5EF4-FFF2-40B4-BE49-F238E27FC236}">
                <a16:creationId xmlns:a16="http://schemas.microsoft.com/office/drawing/2014/main" id="{97EE180E-2647-427C-99D1-FEFA8B59334A}"/>
              </a:ext>
            </a:extLst>
          </p:cNvPr>
          <p:cNvSpPr txBox="1"/>
          <p:nvPr/>
        </p:nvSpPr>
        <p:spPr>
          <a:xfrm>
            <a:off x="485311" y="1802477"/>
            <a:ext cx="11238324" cy="1754326"/>
          </a:xfrm>
          <a:prstGeom prst="rect">
            <a:avLst/>
          </a:prstGeom>
          <a:noFill/>
        </p:spPr>
        <p:txBody>
          <a:bodyPr wrap="square" rtlCol="0">
            <a:spAutoFit/>
          </a:bodyPr>
          <a:lstStyle/>
          <a:p>
            <a:pPr algn="ctr">
              <a:lnSpc>
                <a:spcPct val="90000"/>
              </a:lnSpc>
            </a:pPr>
            <a:r>
              <a:rPr lang="en-US" sz="6000" dirty="0"/>
              <a:t>How was the tomb of Jesus opened when he rose from the dead?</a:t>
            </a:r>
            <a:endParaRPr lang="en-US" sz="6000" spc="-150" dirty="0"/>
          </a:p>
        </p:txBody>
      </p:sp>
      <p:sp>
        <p:nvSpPr>
          <p:cNvPr id="10" name="TextBox 9">
            <a:extLst>
              <a:ext uri="{FF2B5EF4-FFF2-40B4-BE49-F238E27FC236}">
                <a16:creationId xmlns:a16="http://schemas.microsoft.com/office/drawing/2014/main" id="{9308E9C1-7E09-4685-A241-BA9CCD58CDDB}"/>
              </a:ext>
            </a:extLst>
          </p:cNvPr>
          <p:cNvSpPr txBox="1"/>
          <p:nvPr/>
        </p:nvSpPr>
        <p:spPr>
          <a:xfrm>
            <a:off x="538040" y="3649213"/>
            <a:ext cx="11132697" cy="292387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spc="-150" dirty="0">
              <a:solidFill>
                <a:srgbClr val="3F8731"/>
              </a:solidFill>
            </a:endParaRPr>
          </a:p>
          <a:p>
            <a:pPr algn="ctr">
              <a:lnSpc>
                <a:spcPct val="80000"/>
              </a:lnSpc>
            </a:pPr>
            <a:r>
              <a:rPr lang="en-US" sz="5400" b="1" spc="-150" dirty="0">
                <a:solidFill>
                  <a:srgbClr val="3F8731"/>
                </a:solidFill>
              </a:rPr>
              <a:t>Answer: “great earthquake”;</a:t>
            </a:r>
          </a:p>
          <a:p>
            <a:pPr algn="ctr">
              <a:lnSpc>
                <a:spcPct val="80000"/>
              </a:lnSpc>
              <a:spcAft>
                <a:spcPts val="600"/>
              </a:spcAft>
            </a:pPr>
            <a:r>
              <a:rPr lang="en-US" sz="5400" b="1" spc="-150" dirty="0">
                <a:solidFill>
                  <a:srgbClr val="3F8731"/>
                </a:solidFill>
              </a:rPr>
              <a:t>“an angel … rolled back the stone”</a:t>
            </a:r>
            <a:endParaRPr lang="en-US" sz="5400" b="1" dirty="0">
              <a:solidFill>
                <a:srgbClr val="3F8731"/>
              </a:solidFill>
            </a:endParaRPr>
          </a:p>
          <a:p>
            <a:pPr>
              <a:spcAft>
                <a:spcPts val="600"/>
              </a:spcAft>
            </a:pPr>
            <a:r>
              <a:rPr lang="en-US" sz="2400" b="1" dirty="0">
                <a:latin typeface="Times New Roman" panose="02020603050405020304" pitchFamily="18" charset="0"/>
                <a:cs typeface="Times New Roman" panose="02020603050405020304" pitchFamily="18" charset="0"/>
              </a:rPr>
              <a:t>Matthew 28:2</a:t>
            </a:r>
          </a:p>
          <a:p>
            <a:pPr algn="just"/>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And behold, there was a </a:t>
            </a:r>
            <a:r>
              <a:rPr lang="en-US" sz="2400" b="1" dirty="0">
                <a:solidFill>
                  <a:srgbClr val="3F8731"/>
                </a:solidFill>
                <a:latin typeface="Times New Roman" panose="02020603050405020304" pitchFamily="18" charset="0"/>
                <a:cs typeface="Times New Roman" panose="02020603050405020304" pitchFamily="18" charset="0"/>
              </a:rPr>
              <a:t>great earthquake</a:t>
            </a:r>
            <a:r>
              <a:rPr lang="en-US" sz="2400" dirty="0">
                <a:latin typeface="Times New Roman" panose="02020603050405020304" pitchFamily="18" charset="0"/>
                <a:cs typeface="Times New Roman" panose="02020603050405020304" pitchFamily="18" charset="0"/>
              </a:rPr>
              <a:t>, for </a:t>
            </a:r>
            <a:r>
              <a:rPr lang="en-US" sz="2400" b="1" dirty="0">
                <a:solidFill>
                  <a:srgbClr val="3F8731"/>
                </a:solidFill>
                <a:latin typeface="Times New Roman" panose="02020603050405020304" pitchFamily="18" charset="0"/>
                <a:cs typeface="Times New Roman" panose="02020603050405020304" pitchFamily="18" charset="0"/>
              </a:rPr>
              <a:t>an angel of the Lord </a:t>
            </a:r>
            <a:r>
              <a:rPr lang="en-US" sz="2400" dirty="0">
                <a:latin typeface="Times New Roman" panose="02020603050405020304" pitchFamily="18" charset="0"/>
                <a:cs typeface="Times New Roman" panose="02020603050405020304" pitchFamily="18" charset="0"/>
              </a:rPr>
              <a:t>descended from heaven and came and </a:t>
            </a:r>
            <a:r>
              <a:rPr lang="en-US" sz="2400" b="1" dirty="0">
                <a:solidFill>
                  <a:srgbClr val="3F8731"/>
                </a:solidFill>
                <a:latin typeface="Times New Roman" panose="02020603050405020304" pitchFamily="18" charset="0"/>
                <a:cs typeface="Times New Roman" panose="02020603050405020304" pitchFamily="18" charset="0"/>
              </a:rPr>
              <a:t>rolled back the stone </a:t>
            </a:r>
            <a:r>
              <a:rPr lang="en-US" sz="2400" dirty="0">
                <a:latin typeface="Times New Roman" panose="02020603050405020304" pitchFamily="18" charset="0"/>
                <a:cs typeface="Times New Roman" panose="02020603050405020304" pitchFamily="18" charset="0"/>
              </a:rPr>
              <a:t>and sat on it.</a:t>
            </a:r>
          </a:p>
          <a:p>
            <a:pPr algn="just"/>
            <a:endParaRPr lang="en-US" sz="600" b="1" spc="-150" dirty="0">
              <a:solidFill>
                <a:srgbClr val="3F8731"/>
              </a:solidFill>
            </a:endParaRPr>
          </a:p>
        </p:txBody>
      </p:sp>
    </p:spTree>
    <p:extLst>
      <p:ext uri="{BB962C8B-B14F-4D97-AF65-F5344CB8AC3E}">
        <p14:creationId xmlns:p14="http://schemas.microsoft.com/office/powerpoint/2010/main" val="2152798363"/>
      </p:ext>
    </p:extLst>
  </p:cSld>
  <p:clrMapOvr>
    <a:masterClrMapping/>
  </p:clrMapOvr>
  <p:transition spd="slow">
    <p:wipe dir="d"/>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31544681"/>
      </p:ext>
    </p:extLst>
  </p:cSld>
  <p:clrMapOvr>
    <a:masterClrMapping/>
  </p:clrMapOvr>
  <p:transition>
    <p:fad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the name “Jesus” mean? </a:t>
            </a:r>
            <a:endParaRPr lang="en-US" sz="6000" spc="-300" dirty="0"/>
          </a:p>
        </p:txBody>
      </p:sp>
    </p:spTree>
    <p:extLst>
      <p:ext uri="{BB962C8B-B14F-4D97-AF65-F5344CB8AC3E}">
        <p14:creationId xmlns:p14="http://schemas.microsoft.com/office/powerpoint/2010/main" val="205446769"/>
      </p:ext>
    </p:extLst>
  </p:cSld>
  <p:clrMapOvr>
    <a:masterClrMapping/>
  </p:clrMapOvr>
  <p:transition>
    <p:fad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the name “Jesus” mean? </a:t>
            </a:r>
            <a:endParaRPr lang="en-US" sz="6000" spc="-300" dirty="0"/>
          </a:p>
        </p:txBody>
      </p:sp>
      <p:sp>
        <p:nvSpPr>
          <p:cNvPr id="8" name="TextBox 7">
            <a:extLst>
              <a:ext uri="{FF2B5EF4-FFF2-40B4-BE49-F238E27FC236}">
                <a16:creationId xmlns:a16="http://schemas.microsoft.com/office/drawing/2014/main" id="{1F3D92F6-8F99-43A5-8847-62AC3F599A88}"/>
              </a:ext>
            </a:extLst>
          </p:cNvPr>
          <p:cNvSpPr txBox="1"/>
          <p:nvPr/>
        </p:nvSpPr>
        <p:spPr>
          <a:xfrm>
            <a:off x="4672672" y="2214694"/>
            <a:ext cx="6912529" cy="2533001"/>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“Savior”</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1:21</a:t>
            </a:r>
          </a:p>
          <a:p>
            <a:pPr algn="just"/>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She will bear a son, and you shall call his name Jesus, for he will </a:t>
            </a:r>
            <a:r>
              <a:rPr lang="en-US" sz="2400" b="1" dirty="0">
                <a:solidFill>
                  <a:srgbClr val="3F8731"/>
                </a:solidFill>
                <a:latin typeface="Times New Roman" panose="02020603050405020304" pitchFamily="18" charset="0"/>
                <a:cs typeface="Times New Roman" panose="02020603050405020304" pitchFamily="18" charset="0"/>
              </a:rPr>
              <a:t>save his people from their sins</a:t>
            </a:r>
            <a:r>
              <a:rPr lang="en-US" sz="2400" dirty="0">
                <a:latin typeface="Times New Roman" panose="02020603050405020304" pitchFamily="18" charset="0"/>
                <a:cs typeface="Times New Roman" panose="02020603050405020304" pitchFamily="18" charset="0"/>
              </a:rPr>
              <a:t>.”</a:t>
            </a:r>
          </a:p>
          <a:p>
            <a:pPr algn="just"/>
            <a:endParaRPr lang="en-US" sz="6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205670"/>
      </p:ext>
    </p:extLst>
  </p:cSld>
  <p:clrMapOvr>
    <a:masterClrMapping/>
  </p:clrMapOvr>
  <p:transition spd="slow">
    <p:wipe dir="d"/>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171778691"/>
      </p:ext>
    </p:extLst>
  </p:cSld>
  <p:clrMapOvr>
    <a:masterClrMapping/>
  </p:clrMapOvr>
  <p:transition>
    <p:fad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“Christ” mean?</a:t>
            </a:r>
            <a:endParaRPr lang="en-US" sz="6000" spc="-300" dirty="0"/>
          </a:p>
        </p:txBody>
      </p:sp>
    </p:spTree>
    <p:extLst>
      <p:ext uri="{BB962C8B-B14F-4D97-AF65-F5344CB8AC3E}">
        <p14:creationId xmlns:p14="http://schemas.microsoft.com/office/powerpoint/2010/main" val="3295375095"/>
      </p:ext>
    </p:extLst>
  </p:cSld>
  <p:clrMapOvr>
    <a:masterClrMapping/>
  </p:clrMapOvr>
  <p:transition>
    <p:fad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“Christ” mean?</a:t>
            </a:r>
            <a:endParaRPr lang="en-US" sz="6000" spc="-300" dirty="0"/>
          </a:p>
        </p:txBody>
      </p:sp>
      <p:sp>
        <p:nvSpPr>
          <p:cNvPr id="8" name="TextBox 7">
            <a:extLst>
              <a:ext uri="{FF2B5EF4-FFF2-40B4-BE49-F238E27FC236}">
                <a16:creationId xmlns:a16="http://schemas.microsoft.com/office/drawing/2014/main" id="{0211FD3E-79DF-440A-ACCB-D9D689645881}"/>
              </a:ext>
            </a:extLst>
          </p:cNvPr>
          <p:cNvSpPr txBox="1"/>
          <p:nvPr/>
        </p:nvSpPr>
        <p:spPr>
          <a:xfrm>
            <a:off x="4672672" y="2214694"/>
            <a:ext cx="6912529" cy="3040832"/>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“Anointed”</a:t>
            </a:r>
            <a:endParaRPr lang="en-US" sz="4400" b="1" spc="-200" dirty="0">
              <a:solidFill>
                <a:srgbClr val="3F8731"/>
              </a:solidFill>
            </a:endParaRPr>
          </a:p>
          <a:p>
            <a:endParaRPr lang="en-US" sz="1200" b="1" dirty="0"/>
          </a:p>
          <a:p>
            <a:pPr>
              <a:spcAft>
                <a:spcPts val="600"/>
              </a:spcAft>
            </a:pPr>
            <a:r>
              <a:rPr lang="en-US" sz="2400" dirty="0">
                <a:latin typeface="Times New Roman" panose="02020603050405020304" pitchFamily="18" charset="0"/>
                <a:cs typeface="Times New Roman" panose="02020603050405020304" pitchFamily="18" charset="0"/>
              </a:rPr>
              <a:t>G</a:t>
            </a:r>
            <a:r>
              <a:rPr lang="el-GR" sz="2400" dirty="0">
                <a:latin typeface="Times New Roman" panose="02020603050405020304" pitchFamily="18" charset="0"/>
                <a:cs typeface="Times New Roman" panose="02020603050405020304" pitchFamily="18" charset="0"/>
              </a:rPr>
              <a:t>5547 </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Χριστός </a:t>
            </a:r>
            <a:r>
              <a:rPr lang="en-US" sz="2400" dirty="0">
                <a:latin typeface="Times New Roman" panose="02020603050405020304" pitchFamily="18" charset="0"/>
                <a:cs typeface="Times New Roman" panose="02020603050405020304" pitchFamily="18" charset="0"/>
              </a:rPr>
              <a:t> Christos  </a:t>
            </a:r>
            <a:r>
              <a:rPr lang="en-US" sz="2400" dirty="0" err="1">
                <a:latin typeface="Times New Roman" panose="02020603050405020304" pitchFamily="18" charset="0"/>
                <a:cs typeface="Times New Roman" panose="02020603050405020304" pitchFamily="18" charset="0"/>
              </a:rPr>
              <a:t>khris-tos</a:t>
            </a:r>
            <a:r>
              <a:rPr lang="en-US" sz="2400" dirty="0">
                <a:latin typeface="Times New Roman" panose="02020603050405020304" pitchFamily="18" charset="0"/>
                <a:cs typeface="Times New Roman" panose="02020603050405020304" pitchFamily="18" charset="0"/>
              </a:rPr>
              <a:t>’ </a:t>
            </a:r>
          </a:p>
          <a:p>
            <a:pPr>
              <a:spcAft>
                <a:spcPts val="600"/>
              </a:spcAft>
            </a:pPr>
            <a:endParaRPr lang="en-US" sz="1200" dirty="0">
              <a:latin typeface="Times New Roman" panose="02020603050405020304" pitchFamily="18" charset="0"/>
              <a:cs typeface="Times New Roman" panose="02020603050405020304" pitchFamily="18" charset="0"/>
            </a:endParaRPr>
          </a:p>
          <a:p>
            <a:pPr>
              <a:spcAft>
                <a:spcPts val="600"/>
              </a:spcAft>
            </a:pPr>
            <a:r>
              <a:rPr lang="en-US" sz="2400" dirty="0">
                <a:latin typeface="Times New Roman" panose="02020603050405020304" pitchFamily="18" charset="0"/>
                <a:cs typeface="Times New Roman" panose="02020603050405020304" pitchFamily="18" charset="0"/>
              </a:rPr>
              <a:t>AV New Testament – Christ 569; 569 </a:t>
            </a:r>
          </a:p>
          <a:p>
            <a:pPr>
              <a:spcAft>
                <a:spcPts val="600"/>
              </a:spcAft>
            </a:pPr>
            <a:endParaRPr lang="en-US" sz="1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  = “</a:t>
            </a:r>
            <a:r>
              <a:rPr lang="en-US" sz="2400" b="1" dirty="0">
                <a:solidFill>
                  <a:srgbClr val="3F8731"/>
                </a:solidFill>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a:t>
            </a:r>
          </a:p>
          <a:p>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3845283"/>
      </p:ext>
    </p:extLst>
  </p:cSld>
  <p:clrMapOvr>
    <a:masterClrMapping/>
  </p:clrMapOvr>
  <p:transition spd="slow">
    <p:wipe dir="d"/>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61009227"/>
      </p:ext>
    </p:extLst>
  </p:cSld>
  <p:clrMapOvr>
    <a:masterClrMapping/>
  </p:clrMapOvr>
  <p:transition>
    <p:fad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“Messiah” mean?</a:t>
            </a:r>
            <a:endParaRPr lang="en-US" sz="6000" spc="-300" dirty="0"/>
          </a:p>
        </p:txBody>
      </p:sp>
    </p:spTree>
    <p:extLst>
      <p:ext uri="{BB962C8B-B14F-4D97-AF65-F5344CB8AC3E}">
        <p14:creationId xmlns:p14="http://schemas.microsoft.com/office/powerpoint/2010/main" val="37815188"/>
      </p:ext>
    </p:extLst>
  </p:cSld>
  <p:clrMapOvr>
    <a:masterClrMapping/>
  </p:clrMapOvr>
  <p:transition>
    <p:fad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“Messiah” mean?</a:t>
            </a:r>
            <a:endParaRPr lang="en-US" sz="6000" spc="-300" dirty="0"/>
          </a:p>
        </p:txBody>
      </p:sp>
      <p:sp>
        <p:nvSpPr>
          <p:cNvPr id="8" name="TextBox 7">
            <a:extLst>
              <a:ext uri="{FF2B5EF4-FFF2-40B4-BE49-F238E27FC236}">
                <a16:creationId xmlns:a16="http://schemas.microsoft.com/office/drawing/2014/main" id="{DC2DCE39-A271-4D01-959C-BE17B57C9630}"/>
              </a:ext>
            </a:extLst>
          </p:cNvPr>
          <p:cNvSpPr txBox="1"/>
          <p:nvPr/>
        </p:nvSpPr>
        <p:spPr>
          <a:xfrm>
            <a:off x="4697839" y="2214694"/>
            <a:ext cx="6912529" cy="311777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“Anointed”</a:t>
            </a:r>
            <a:endParaRPr lang="en-US" sz="4400" b="1" spc="-200" dirty="0">
              <a:solidFill>
                <a:srgbClr val="3F8731"/>
              </a:solidFill>
            </a:endParaRPr>
          </a:p>
          <a:p>
            <a:endParaRPr lang="en-US" sz="1200" b="1" dirty="0"/>
          </a:p>
          <a:p>
            <a:pPr>
              <a:spcAft>
                <a:spcPts val="600"/>
              </a:spcAft>
            </a:pPr>
            <a:r>
              <a:rPr lang="en-US" sz="2400" dirty="0">
                <a:latin typeface="Times New Roman" panose="02020603050405020304" pitchFamily="18" charset="0"/>
                <a:cs typeface="Times New Roman" panose="02020603050405020304" pitchFamily="18" charset="0"/>
              </a:rPr>
              <a:t>H</a:t>
            </a:r>
            <a:r>
              <a:rPr lang="he-IL" sz="2400" dirty="0">
                <a:latin typeface="Times New Roman" panose="02020603050405020304" pitchFamily="18" charset="0"/>
                <a:cs typeface="Times New Roman" panose="02020603050405020304" pitchFamily="18" charset="0"/>
              </a:rPr>
              <a:t>4899</a:t>
            </a:r>
            <a:r>
              <a:rPr lang="en-US" sz="2400" dirty="0">
                <a:latin typeface="Times New Roman" panose="02020603050405020304" pitchFamily="18" charset="0"/>
                <a:cs typeface="Times New Roman" panose="02020603050405020304" pitchFamily="18" charset="0"/>
              </a:rPr>
              <a:t>  </a:t>
            </a:r>
            <a:r>
              <a:rPr lang="he-IL" sz="2400" dirty="0">
                <a:latin typeface="Times New Roman" panose="02020603050405020304" pitchFamily="18" charset="0"/>
                <a:cs typeface="Times New Roman" panose="02020603050405020304" pitchFamily="18" charset="0"/>
              </a:rPr>
              <a:t>משׁיח</a:t>
            </a:r>
            <a:r>
              <a:rPr lang="en-US" sz="2400" dirty="0">
                <a:latin typeface="Times New Roman" panose="02020603050405020304" pitchFamily="18" charset="0"/>
                <a:cs typeface="Times New Roman" panose="02020603050405020304" pitchFamily="18" charset="0"/>
              </a:rPr>
              <a:t>  mashiyach  maw-</a:t>
            </a:r>
            <a:r>
              <a:rPr lang="en-US" sz="2400" dirty="0" err="1">
                <a:latin typeface="Times New Roman" panose="02020603050405020304" pitchFamily="18" charset="0"/>
                <a:cs typeface="Times New Roman" panose="02020603050405020304" pitchFamily="18" charset="0"/>
              </a:rPr>
              <a:t>shee</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akh</a:t>
            </a:r>
            <a:endParaRPr lang="en-US" sz="2400" dirty="0">
              <a:latin typeface="Times New Roman" panose="02020603050405020304" pitchFamily="18" charset="0"/>
              <a:cs typeface="Times New Roman" panose="02020603050405020304" pitchFamily="18" charset="0"/>
            </a:endParaRPr>
          </a:p>
          <a:p>
            <a:pPr>
              <a:spcAft>
                <a:spcPts val="600"/>
              </a:spcAft>
            </a:pPr>
            <a:endParaRPr lang="en-US" sz="1200" dirty="0">
              <a:latin typeface="Times New Roman" panose="02020603050405020304" pitchFamily="18" charset="0"/>
              <a:cs typeface="Times New Roman" panose="02020603050405020304" pitchFamily="18" charset="0"/>
            </a:endParaRPr>
          </a:p>
          <a:p>
            <a:pPr>
              <a:spcAft>
                <a:spcPts val="600"/>
              </a:spcAft>
            </a:pPr>
            <a:r>
              <a:rPr lang="en-US" sz="2400" dirty="0">
                <a:latin typeface="Times New Roman" panose="02020603050405020304" pitchFamily="18" charset="0"/>
                <a:cs typeface="Times New Roman" panose="02020603050405020304" pitchFamily="18" charset="0"/>
              </a:rPr>
              <a:t>AV Old Testament – anointed 37, Messiah 2; 39 </a:t>
            </a:r>
          </a:p>
          <a:p>
            <a:pPr>
              <a:spcAft>
                <a:spcPts val="600"/>
              </a:spcAft>
            </a:pPr>
            <a:endParaRPr lang="en-US" sz="1200" dirty="0">
              <a:latin typeface="Times New Roman" panose="02020603050405020304" pitchFamily="18" charset="0"/>
              <a:cs typeface="Times New Roman" panose="02020603050405020304" pitchFamily="18" charset="0"/>
            </a:endParaRPr>
          </a:p>
          <a:p>
            <a:pPr>
              <a:spcAft>
                <a:spcPts val="600"/>
              </a:spcAft>
            </a:pPr>
            <a:r>
              <a:rPr lang="en-US" sz="2400" dirty="0">
                <a:latin typeface="Times New Roman" panose="02020603050405020304" pitchFamily="18" charset="0"/>
                <a:cs typeface="Times New Roman" panose="02020603050405020304" pitchFamily="18" charset="0"/>
              </a:rPr>
              <a:t>1) </a:t>
            </a:r>
            <a:r>
              <a:rPr lang="en-US" sz="2400" b="1" dirty="0">
                <a:solidFill>
                  <a:srgbClr val="3F8731"/>
                </a:solidFill>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dirty="0">
                <a:solidFill>
                  <a:srgbClr val="3F8731"/>
                </a:solidFill>
                <a:latin typeface="Times New Roman" panose="02020603050405020304" pitchFamily="18" charset="0"/>
                <a:cs typeface="Times New Roman" panose="02020603050405020304" pitchFamily="18" charset="0"/>
              </a:rPr>
              <a:t>anointed one</a:t>
            </a:r>
            <a:endParaRPr lang="en-US" sz="600" b="1" dirty="0">
              <a:solidFill>
                <a:srgbClr val="3F8731"/>
              </a:solidFill>
              <a:latin typeface="Times New Roman" panose="02020603050405020304" pitchFamily="18" charset="0"/>
              <a:cs typeface="Times New Roman" panose="02020603050405020304" pitchFamily="18" charset="0"/>
            </a:endParaRPr>
          </a:p>
          <a:p>
            <a:pPr>
              <a:spcAft>
                <a:spcPts val="600"/>
              </a:spcAft>
            </a:pPr>
            <a:endParaRPr lang="en-US" sz="600" b="1" dirty="0">
              <a:solidFill>
                <a:srgbClr val="3F873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5142753"/>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37937481"/>
      </p:ext>
    </p:extLst>
  </p:cSld>
  <p:clrMapOvr>
    <a:masterClrMapping/>
  </p:clrMapOvr>
  <p:transition>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510713520"/>
      </p:ext>
    </p:extLst>
  </p:cSld>
  <p:clrMapOvr>
    <a:masterClrMapping/>
  </p:clrMapOvr>
  <p:transition>
    <p:fade/>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“Immanuel” mean?</a:t>
            </a:r>
            <a:endParaRPr lang="en-US" sz="6000" spc="-300" dirty="0"/>
          </a:p>
        </p:txBody>
      </p:sp>
      <p:sp>
        <p:nvSpPr>
          <p:cNvPr id="8" name="Rectangle: Rounded Corners 7">
            <a:extLst>
              <a:ext uri="{FF2B5EF4-FFF2-40B4-BE49-F238E27FC236}">
                <a16:creationId xmlns:a16="http://schemas.microsoft.com/office/drawing/2014/main" id="{D0B5D345-DECF-423A-BBA3-07F767DCE99D}"/>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E27ABD5-816D-46CC-9286-91F9C3C7A12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p>
        </p:txBody>
      </p:sp>
      <p:sp>
        <p:nvSpPr>
          <p:cNvPr id="10" name="Rectangle 9">
            <a:extLst>
              <a:ext uri="{FF2B5EF4-FFF2-40B4-BE49-F238E27FC236}">
                <a16:creationId xmlns:a16="http://schemas.microsoft.com/office/drawing/2014/main" id="{992F8F20-53A2-48EE-9C21-3693841CFAA0}"/>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573786541"/>
      </p:ext>
    </p:extLst>
  </p:cSld>
  <p:clrMapOvr>
    <a:masterClrMapping/>
  </p:clrMapOvr>
  <p:transition>
    <p:fade/>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does “Immanuel” mean?</a:t>
            </a:r>
            <a:endParaRPr lang="en-US" sz="6000" spc="-300" dirty="0"/>
          </a:p>
        </p:txBody>
      </p:sp>
      <p:sp>
        <p:nvSpPr>
          <p:cNvPr id="9" name="TextBox 8">
            <a:extLst>
              <a:ext uri="{FF2B5EF4-FFF2-40B4-BE49-F238E27FC236}">
                <a16:creationId xmlns:a16="http://schemas.microsoft.com/office/drawing/2014/main" id="{4A961E50-70FC-4399-BB9B-97A08D3965D4}"/>
              </a:ext>
            </a:extLst>
          </p:cNvPr>
          <p:cNvSpPr txBox="1"/>
          <p:nvPr/>
        </p:nvSpPr>
        <p:spPr>
          <a:xfrm>
            <a:off x="4672672" y="2214694"/>
            <a:ext cx="6912529" cy="288386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spc="-190" dirty="0">
                <a:solidFill>
                  <a:srgbClr val="3F8731"/>
                </a:solidFill>
              </a:rPr>
              <a:t>Answer: “God with us”</a:t>
            </a:r>
            <a:endParaRPr lang="en-US" sz="4400" b="1" spc="-19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1:23</a:t>
            </a:r>
          </a:p>
          <a:p>
            <a:pPr algn="just"/>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“Behold, the virgin shall conceive and bear a son, and they shall call his name Immanuel” (which means, </a:t>
            </a:r>
            <a:r>
              <a:rPr lang="en-US" sz="2400" b="1" dirty="0">
                <a:solidFill>
                  <a:srgbClr val="3F8731"/>
                </a:solidFill>
                <a:latin typeface="Times New Roman" panose="02020603050405020304" pitchFamily="18" charset="0"/>
                <a:cs typeface="Times New Roman" panose="02020603050405020304" pitchFamily="18" charset="0"/>
              </a:rPr>
              <a:t>God with us</a:t>
            </a:r>
            <a:r>
              <a:rPr lang="en-US" sz="2400" dirty="0">
                <a:latin typeface="Times New Roman" panose="02020603050405020304" pitchFamily="18" charset="0"/>
                <a:cs typeface="Times New Roman" panose="02020603050405020304" pitchFamily="18" charset="0"/>
              </a:rPr>
              <a:t>).</a:t>
            </a:r>
            <a:endParaRPr lang="en-US" sz="6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690795"/>
      </p:ext>
    </p:extLst>
  </p:cSld>
  <p:clrMapOvr>
    <a:masterClrMapping/>
  </p:clrMapOvr>
  <p:transition>
    <p:fade/>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801900014"/>
      </p:ext>
    </p:extLst>
  </p:cSld>
  <p:clrMapOvr>
    <a:masterClrMapping/>
  </p:clrMapOvr>
  <p:transition>
    <p:fade/>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43948"/>
            <a:ext cx="7675926" cy="2326791"/>
          </a:xfrm>
          <a:prstGeom prst="rect">
            <a:avLst/>
          </a:prstGeom>
          <a:noFill/>
        </p:spPr>
        <p:txBody>
          <a:bodyPr wrap="square" rtlCol="0">
            <a:spAutoFit/>
          </a:bodyPr>
          <a:lstStyle/>
          <a:p>
            <a:pPr algn="ctr">
              <a:lnSpc>
                <a:spcPct val="80000"/>
              </a:lnSpc>
            </a:pPr>
            <a:r>
              <a:rPr lang="en-US" sz="6000" dirty="0"/>
              <a:t>Jesus said that his baptism was necessary to fulfill all _____.</a:t>
            </a:r>
          </a:p>
        </p:txBody>
      </p:sp>
    </p:spTree>
    <p:extLst>
      <p:ext uri="{BB962C8B-B14F-4D97-AF65-F5344CB8AC3E}">
        <p14:creationId xmlns:p14="http://schemas.microsoft.com/office/powerpoint/2010/main" val="1410492710"/>
      </p:ext>
    </p:extLst>
  </p:cSld>
  <p:clrMapOvr>
    <a:masterClrMapping/>
  </p:clrMapOvr>
  <p:transition>
    <p:fad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43948"/>
            <a:ext cx="7675926" cy="2326791"/>
          </a:xfrm>
          <a:prstGeom prst="rect">
            <a:avLst/>
          </a:prstGeom>
          <a:noFill/>
        </p:spPr>
        <p:txBody>
          <a:bodyPr wrap="square" rtlCol="0">
            <a:spAutoFit/>
          </a:bodyPr>
          <a:lstStyle/>
          <a:p>
            <a:pPr algn="ctr">
              <a:lnSpc>
                <a:spcPct val="80000"/>
              </a:lnSpc>
            </a:pPr>
            <a:r>
              <a:rPr lang="en-US" sz="6000" dirty="0"/>
              <a:t>Jesus said that his baptism was necessary to fulfill all _____.</a:t>
            </a:r>
          </a:p>
        </p:txBody>
      </p:sp>
      <p:sp>
        <p:nvSpPr>
          <p:cNvPr id="8" name="TextBox 7">
            <a:extLst>
              <a:ext uri="{FF2B5EF4-FFF2-40B4-BE49-F238E27FC236}">
                <a16:creationId xmlns:a16="http://schemas.microsoft.com/office/drawing/2014/main" id="{44506BD3-009C-4DB7-88FB-F448DA398D83}"/>
              </a:ext>
            </a:extLst>
          </p:cNvPr>
          <p:cNvSpPr txBox="1"/>
          <p:nvPr/>
        </p:nvSpPr>
        <p:spPr>
          <a:xfrm>
            <a:off x="4672672" y="2759979"/>
            <a:ext cx="6912529" cy="3179332"/>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5400" b="1" spc="-150" dirty="0">
                <a:solidFill>
                  <a:srgbClr val="3F8731"/>
                </a:solidFill>
              </a:rPr>
              <a:t>Answer: “righteousness”</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3:14-15</a:t>
            </a:r>
          </a:p>
          <a:p>
            <a:pPr algn="just"/>
            <a:r>
              <a:rPr lang="en-US" sz="2400" baseline="30000" dirty="0">
                <a:latin typeface="Times New Roman" panose="02020603050405020304" pitchFamily="18" charset="0"/>
                <a:cs typeface="Times New Roman" panose="02020603050405020304" pitchFamily="18" charset="0"/>
              </a:rPr>
              <a:t>14</a:t>
            </a:r>
            <a:r>
              <a:rPr lang="en-US" sz="2400" dirty="0">
                <a:latin typeface="Times New Roman" panose="02020603050405020304" pitchFamily="18" charset="0"/>
                <a:cs typeface="Times New Roman" panose="02020603050405020304" pitchFamily="18" charset="0"/>
              </a:rPr>
              <a:t> John would have prevented him, saying, “I need to be baptized by you, and do you come to me?” </a:t>
            </a:r>
            <a:r>
              <a:rPr lang="en-US" sz="2400" baseline="30000"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 But Jesus answered him, “Let it be so now, for thus it is fitting for us to </a:t>
            </a:r>
            <a:r>
              <a:rPr lang="en-US" sz="2400" b="1" dirty="0">
                <a:solidFill>
                  <a:srgbClr val="3F8731"/>
                </a:solidFill>
                <a:latin typeface="Times New Roman" panose="02020603050405020304" pitchFamily="18" charset="0"/>
                <a:cs typeface="Times New Roman" panose="02020603050405020304" pitchFamily="18" charset="0"/>
              </a:rPr>
              <a:t>fulfill all righteousness</a:t>
            </a:r>
            <a:r>
              <a:rPr lang="en-US" sz="2400" dirty="0">
                <a:latin typeface="Times New Roman" panose="02020603050405020304" pitchFamily="18" charset="0"/>
                <a:cs typeface="Times New Roman" panose="02020603050405020304" pitchFamily="18" charset="0"/>
              </a:rPr>
              <a:t>.”</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473494"/>
      </p:ext>
    </p:extLst>
  </p:cSld>
  <p:clrMapOvr>
    <a:masterClrMapping/>
  </p:clrMapOvr>
  <p:transition spd="slow">
    <p:wipe dir="d"/>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36936400"/>
      </p:ext>
    </p:extLst>
  </p:cSld>
  <p:clrMapOvr>
    <a:masterClrMapping/>
  </p:clrMapOvr>
  <p:transition>
    <p:fad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26502"/>
            <a:ext cx="7675926" cy="2400657"/>
          </a:xfrm>
          <a:prstGeom prst="rect">
            <a:avLst/>
          </a:prstGeom>
          <a:noFill/>
        </p:spPr>
        <p:txBody>
          <a:bodyPr wrap="square" rtlCol="0">
            <a:spAutoFit/>
          </a:bodyPr>
          <a:lstStyle/>
          <a:p>
            <a:pPr algn="ctr"/>
            <a:r>
              <a:rPr lang="en-US" sz="5000" dirty="0"/>
              <a:t>Complete the quote: “Where your _____ is, there your heart will be also.”</a:t>
            </a:r>
          </a:p>
        </p:txBody>
      </p:sp>
    </p:spTree>
    <p:extLst>
      <p:ext uri="{BB962C8B-B14F-4D97-AF65-F5344CB8AC3E}">
        <p14:creationId xmlns:p14="http://schemas.microsoft.com/office/powerpoint/2010/main" val="1290979553"/>
      </p:ext>
    </p:extLst>
  </p:cSld>
  <p:clrMapOvr>
    <a:masterClrMapping/>
  </p:clrMapOvr>
  <p:transition>
    <p:fad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26502"/>
            <a:ext cx="7675926" cy="2400657"/>
          </a:xfrm>
          <a:prstGeom prst="rect">
            <a:avLst/>
          </a:prstGeom>
          <a:noFill/>
        </p:spPr>
        <p:txBody>
          <a:bodyPr wrap="square" rtlCol="0">
            <a:spAutoFit/>
          </a:bodyPr>
          <a:lstStyle/>
          <a:p>
            <a:pPr algn="ctr"/>
            <a:r>
              <a:rPr lang="en-US" sz="5000" dirty="0"/>
              <a:t>Complete the quote: “Where your _____ is, there your heart will be also.”</a:t>
            </a:r>
          </a:p>
        </p:txBody>
      </p:sp>
      <p:sp>
        <p:nvSpPr>
          <p:cNvPr id="8" name="TextBox 7">
            <a:extLst>
              <a:ext uri="{FF2B5EF4-FFF2-40B4-BE49-F238E27FC236}">
                <a16:creationId xmlns:a16="http://schemas.microsoft.com/office/drawing/2014/main" id="{AAC113DF-FC84-4974-A86F-733DD8F56EB6}"/>
              </a:ext>
            </a:extLst>
          </p:cNvPr>
          <p:cNvSpPr txBox="1"/>
          <p:nvPr/>
        </p:nvSpPr>
        <p:spPr>
          <a:xfrm>
            <a:off x="4672672" y="2734812"/>
            <a:ext cx="6912529" cy="3991862"/>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dirty="0">
                <a:solidFill>
                  <a:srgbClr val="3F8731"/>
                </a:solidFill>
              </a:rPr>
              <a:t>Answer: “treasure”</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6:19-21</a:t>
            </a:r>
          </a:p>
          <a:p>
            <a:pPr algn="just"/>
            <a:r>
              <a:rPr lang="en-US" sz="2400" baseline="30000" dirty="0">
                <a:latin typeface="Times New Roman" panose="02020603050405020304" pitchFamily="18" charset="0"/>
                <a:cs typeface="Times New Roman" panose="02020603050405020304" pitchFamily="18" charset="0"/>
              </a:rPr>
              <a:t>19</a:t>
            </a:r>
            <a:r>
              <a:rPr lang="en-US" sz="2400" dirty="0">
                <a:latin typeface="Times New Roman" panose="02020603050405020304" pitchFamily="18" charset="0"/>
                <a:cs typeface="Times New Roman" panose="02020603050405020304" pitchFamily="18" charset="0"/>
              </a:rPr>
              <a:t> “Do not lay up for yourselves treasures on earth, where moth and rust destroy and where thieves break in and steal, </a:t>
            </a:r>
            <a:r>
              <a:rPr lang="en-US" sz="2400" baseline="300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 but lay up for yourselves treasures in heaven, where neither moth nor rust destroys and where thieves do not break in and steal. </a:t>
            </a:r>
            <a:r>
              <a:rPr lang="en-US" sz="2400" baseline="30000" dirty="0">
                <a:latin typeface="Times New Roman" panose="02020603050405020304" pitchFamily="18" charset="0"/>
                <a:cs typeface="Times New Roman" panose="02020603050405020304" pitchFamily="18" charset="0"/>
              </a:rPr>
              <a:t>21</a:t>
            </a:r>
            <a:r>
              <a:rPr lang="en-US" sz="2400" dirty="0">
                <a:latin typeface="Times New Roman" panose="02020603050405020304" pitchFamily="18" charset="0"/>
                <a:cs typeface="Times New Roman" panose="02020603050405020304" pitchFamily="18" charset="0"/>
              </a:rPr>
              <a:t> For where your </a:t>
            </a:r>
            <a:r>
              <a:rPr lang="en-US" sz="2400" b="1" dirty="0">
                <a:solidFill>
                  <a:srgbClr val="3F8731"/>
                </a:solidFill>
                <a:latin typeface="Times New Roman" panose="02020603050405020304" pitchFamily="18" charset="0"/>
                <a:cs typeface="Times New Roman" panose="02020603050405020304" pitchFamily="18" charset="0"/>
              </a:rPr>
              <a:t>treasure</a:t>
            </a:r>
            <a:r>
              <a:rPr lang="en-US" sz="2400" dirty="0">
                <a:latin typeface="Times New Roman" panose="02020603050405020304" pitchFamily="18" charset="0"/>
                <a:cs typeface="Times New Roman" panose="02020603050405020304" pitchFamily="18" charset="0"/>
              </a:rPr>
              <a:t> is, there your heart will be also.”</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977065"/>
      </p:ext>
    </p:extLst>
  </p:cSld>
  <p:clrMapOvr>
    <a:masterClrMapping/>
  </p:clrMapOvr>
  <p:transition spd="slow">
    <p:wipe dir="d"/>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90951727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1588127"/>
          </a:xfrm>
          <a:prstGeom prst="rect">
            <a:avLst/>
          </a:prstGeom>
          <a:noFill/>
        </p:spPr>
        <p:txBody>
          <a:bodyPr wrap="square" rtlCol="0">
            <a:spAutoFit/>
          </a:bodyPr>
          <a:lstStyle/>
          <a:p>
            <a:pPr algn="ctr">
              <a:lnSpc>
                <a:spcPct val="80000"/>
              </a:lnSpc>
            </a:pPr>
            <a:r>
              <a:rPr lang="en-US" sz="6000" dirty="0"/>
              <a:t>In what city did</a:t>
            </a:r>
          </a:p>
          <a:p>
            <a:pPr algn="ctr">
              <a:lnSpc>
                <a:spcPct val="80000"/>
              </a:lnSpc>
            </a:pPr>
            <a:r>
              <a:rPr lang="en-US" sz="6000" dirty="0"/>
              <a:t>Jesus grow up?</a:t>
            </a:r>
          </a:p>
        </p:txBody>
      </p:sp>
      <p:grpSp>
        <p:nvGrpSpPr>
          <p:cNvPr id="10" name="Group 9">
            <a:extLst>
              <a:ext uri="{FF2B5EF4-FFF2-40B4-BE49-F238E27FC236}">
                <a16:creationId xmlns:a16="http://schemas.microsoft.com/office/drawing/2014/main" id="{1FEDBC00-54E9-4A3E-AE7B-BDB88F44ABB7}"/>
              </a:ext>
            </a:extLst>
          </p:cNvPr>
          <p:cNvGrpSpPr/>
          <p:nvPr/>
        </p:nvGrpSpPr>
        <p:grpSpPr>
          <a:xfrm>
            <a:off x="8302305" y="2828834"/>
            <a:ext cx="3628380" cy="1200329"/>
            <a:chOff x="8302305" y="2828834"/>
            <a:chExt cx="3628380" cy="1200329"/>
          </a:xfrm>
        </p:grpSpPr>
        <p:sp>
          <p:nvSpPr>
            <p:cNvPr id="11" name="Rectangle 10">
              <a:extLst>
                <a:ext uri="{FF2B5EF4-FFF2-40B4-BE49-F238E27FC236}">
                  <a16:creationId xmlns:a16="http://schemas.microsoft.com/office/drawing/2014/main" id="{579A0069-40B8-4C69-A460-0BA7ED075F84}"/>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2" name="Rectangle: Rounded Corners 11">
              <a:extLst>
                <a:ext uri="{FF2B5EF4-FFF2-40B4-BE49-F238E27FC236}">
                  <a16:creationId xmlns:a16="http://schemas.microsoft.com/office/drawing/2014/main" id="{9021593A-A38E-4161-9D71-1DFD49A4EEFA}"/>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8C594CB7-A27A-450C-B389-7FE0D59D6BB9}"/>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Tree>
    <p:extLst>
      <p:ext uri="{BB962C8B-B14F-4D97-AF65-F5344CB8AC3E}">
        <p14:creationId xmlns:p14="http://schemas.microsoft.com/office/powerpoint/2010/main" val="3059114643"/>
      </p:ext>
    </p:extLst>
  </p:cSld>
  <p:clrMapOvr>
    <a:masterClrMapping/>
  </p:clrMapOvr>
  <p:transition>
    <p:fad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43948"/>
            <a:ext cx="7675926" cy="2326791"/>
          </a:xfrm>
          <a:prstGeom prst="rect">
            <a:avLst/>
          </a:prstGeom>
          <a:noFill/>
        </p:spPr>
        <p:txBody>
          <a:bodyPr wrap="square" rtlCol="0">
            <a:spAutoFit/>
          </a:bodyPr>
          <a:lstStyle/>
          <a:p>
            <a:pPr algn="ctr">
              <a:lnSpc>
                <a:spcPct val="80000"/>
              </a:lnSpc>
            </a:pPr>
            <a:r>
              <a:rPr lang="en-US" sz="6000" dirty="0"/>
              <a:t>Complete the quote: “You cannot serve God and _____.”</a:t>
            </a:r>
          </a:p>
        </p:txBody>
      </p:sp>
    </p:spTree>
    <p:extLst>
      <p:ext uri="{BB962C8B-B14F-4D97-AF65-F5344CB8AC3E}">
        <p14:creationId xmlns:p14="http://schemas.microsoft.com/office/powerpoint/2010/main" val="3534906619"/>
      </p:ext>
    </p:extLst>
  </p:cSld>
  <p:clrMapOvr>
    <a:masterClrMapping/>
  </p:clrMapOvr>
  <p:transition>
    <p:fade/>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43948"/>
            <a:ext cx="7675926" cy="2326791"/>
          </a:xfrm>
          <a:prstGeom prst="rect">
            <a:avLst/>
          </a:prstGeom>
          <a:noFill/>
        </p:spPr>
        <p:txBody>
          <a:bodyPr wrap="square" rtlCol="0">
            <a:spAutoFit/>
          </a:bodyPr>
          <a:lstStyle/>
          <a:p>
            <a:pPr algn="ctr">
              <a:lnSpc>
                <a:spcPct val="80000"/>
              </a:lnSpc>
            </a:pPr>
            <a:r>
              <a:rPr lang="en-US" sz="6000" dirty="0"/>
              <a:t>Complete the quote: “You cannot serve God and _____.”</a:t>
            </a:r>
          </a:p>
        </p:txBody>
      </p:sp>
      <p:sp>
        <p:nvSpPr>
          <p:cNvPr id="8" name="TextBox 7">
            <a:extLst>
              <a:ext uri="{FF2B5EF4-FFF2-40B4-BE49-F238E27FC236}">
                <a16:creationId xmlns:a16="http://schemas.microsoft.com/office/drawing/2014/main" id="{A067D43F-816F-462E-BC42-616F3B0501FA}"/>
              </a:ext>
            </a:extLst>
          </p:cNvPr>
          <p:cNvSpPr txBox="1"/>
          <p:nvPr/>
        </p:nvSpPr>
        <p:spPr>
          <a:xfrm>
            <a:off x="4672672" y="2734812"/>
            <a:ext cx="6912529" cy="375179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“money”</a:t>
            </a:r>
          </a:p>
          <a:p>
            <a:pPr algn="ctr">
              <a:lnSpc>
                <a:spcPct val="80000"/>
              </a:lnSpc>
            </a:pPr>
            <a:r>
              <a:rPr lang="en-US" sz="5400" b="1" dirty="0">
                <a:solidFill>
                  <a:srgbClr val="3F8731"/>
                </a:solidFill>
              </a:rPr>
              <a:t>(AV – “mammon”)</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6:24</a:t>
            </a:r>
          </a:p>
          <a:p>
            <a:pPr algn="just"/>
            <a:r>
              <a:rPr lang="en-US" sz="2400" baseline="30000" dirty="0">
                <a:latin typeface="Times New Roman" panose="02020603050405020304" pitchFamily="18" charset="0"/>
                <a:cs typeface="Times New Roman" panose="02020603050405020304" pitchFamily="18" charset="0"/>
              </a:rPr>
              <a:t>24</a:t>
            </a:r>
            <a:r>
              <a:rPr lang="en-US" sz="2400" dirty="0">
                <a:latin typeface="Times New Roman" panose="02020603050405020304" pitchFamily="18" charset="0"/>
                <a:cs typeface="Times New Roman" panose="02020603050405020304" pitchFamily="18" charset="0"/>
              </a:rPr>
              <a:t> “No one can serve two masters, for either he will hate the one and love the other, or he will be devoted to the one and despise the other. You cannot serve God and </a:t>
            </a:r>
            <a:r>
              <a:rPr lang="en-US" sz="2400" b="1" dirty="0">
                <a:solidFill>
                  <a:srgbClr val="3F8731"/>
                </a:solidFill>
                <a:latin typeface="Times New Roman" panose="02020603050405020304" pitchFamily="18" charset="0"/>
                <a:cs typeface="Times New Roman" panose="02020603050405020304" pitchFamily="18" charset="0"/>
              </a:rPr>
              <a:t>money</a:t>
            </a:r>
            <a:r>
              <a:rPr lang="en-US" sz="2400" dirty="0">
                <a:latin typeface="Times New Roman" panose="02020603050405020304" pitchFamily="18" charset="0"/>
                <a:cs typeface="Times New Roman" panose="02020603050405020304" pitchFamily="18" charset="0"/>
              </a:rPr>
              <a:t>.”</a:t>
            </a:r>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3727794"/>
      </p:ext>
    </p:extLst>
  </p:cSld>
  <p:clrMapOvr>
    <a:masterClrMapping/>
  </p:clrMapOvr>
  <p:transition spd="slow">
    <p:wipe dir="d"/>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83247180"/>
      </p:ext>
    </p:extLst>
  </p:cSld>
  <p:clrMapOvr>
    <a:masterClrMapping/>
  </p:clrMapOvr>
  <p:transition>
    <p:fade/>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60058"/>
            <a:ext cx="7675926" cy="2585323"/>
          </a:xfrm>
          <a:prstGeom prst="rect">
            <a:avLst/>
          </a:prstGeom>
          <a:noFill/>
        </p:spPr>
        <p:txBody>
          <a:bodyPr wrap="square" rtlCol="0">
            <a:spAutoFit/>
          </a:bodyPr>
          <a:lstStyle/>
          <a:p>
            <a:pPr algn="ctr">
              <a:lnSpc>
                <a:spcPct val="90000"/>
              </a:lnSpc>
            </a:pPr>
            <a:r>
              <a:rPr lang="en-US" sz="6000" dirty="0"/>
              <a:t>Complete the quote: “Seek first the kingdom of God and his _____.”</a:t>
            </a:r>
          </a:p>
        </p:txBody>
      </p:sp>
    </p:spTree>
    <p:extLst>
      <p:ext uri="{BB962C8B-B14F-4D97-AF65-F5344CB8AC3E}">
        <p14:creationId xmlns:p14="http://schemas.microsoft.com/office/powerpoint/2010/main" val="95957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60058"/>
            <a:ext cx="7675926" cy="2585323"/>
          </a:xfrm>
          <a:prstGeom prst="rect">
            <a:avLst/>
          </a:prstGeom>
          <a:noFill/>
        </p:spPr>
        <p:txBody>
          <a:bodyPr wrap="square" rtlCol="0">
            <a:spAutoFit/>
          </a:bodyPr>
          <a:lstStyle/>
          <a:p>
            <a:pPr algn="ctr">
              <a:lnSpc>
                <a:spcPct val="90000"/>
              </a:lnSpc>
            </a:pPr>
            <a:r>
              <a:rPr lang="en-US" sz="6000" dirty="0"/>
              <a:t>Complete the quote: “Seek first the kingdom of God and his _____.”</a:t>
            </a:r>
          </a:p>
        </p:txBody>
      </p:sp>
      <p:sp>
        <p:nvSpPr>
          <p:cNvPr id="8" name="TextBox 7">
            <a:extLst>
              <a:ext uri="{FF2B5EF4-FFF2-40B4-BE49-F238E27FC236}">
                <a16:creationId xmlns:a16="http://schemas.microsoft.com/office/drawing/2014/main" id="{0FD2B8D5-96C4-454E-ACA6-D4B2A78FF284}"/>
              </a:ext>
            </a:extLst>
          </p:cNvPr>
          <p:cNvSpPr txBox="1"/>
          <p:nvPr/>
        </p:nvSpPr>
        <p:spPr>
          <a:xfrm>
            <a:off x="4668477" y="2940059"/>
            <a:ext cx="6912529" cy="375179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5400" b="1" spc="-150" dirty="0">
                <a:solidFill>
                  <a:srgbClr val="3F8731"/>
                </a:solidFill>
              </a:rPr>
              <a:t>Answer: “righteousness”</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6:31-33</a:t>
            </a:r>
          </a:p>
          <a:p>
            <a:pPr algn="just"/>
            <a:r>
              <a:rPr lang="en-US" sz="2400" baseline="30000" dirty="0">
                <a:latin typeface="Times New Roman" panose="02020603050405020304" pitchFamily="18" charset="0"/>
                <a:cs typeface="Times New Roman" panose="02020603050405020304" pitchFamily="18" charset="0"/>
              </a:rPr>
              <a:t>31</a:t>
            </a:r>
            <a:r>
              <a:rPr lang="en-US" sz="2400" dirty="0">
                <a:latin typeface="Times New Roman" panose="02020603050405020304" pitchFamily="18" charset="0"/>
                <a:cs typeface="Times New Roman" panose="02020603050405020304" pitchFamily="18" charset="0"/>
              </a:rPr>
              <a:t> “Therefore do not be anxious, saying, ‘What shall we eat?’ or ‘What shall we drink?’ or ‘What shall we wear?’ </a:t>
            </a:r>
            <a:r>
              <a:rPr lang="en-US" sz="2400" baseline="30000" dirty="0">
                <a:latin typeface="Times New Roman" panose="02020603050405020304" pitchFamily="18" charset="0"/>
                <a:cs typeface="Times New Roman" panose="02020603050405020304" pitchFamily="18" charset="0"/>
              </a:rPr>
              <a:t>32</a:t>
            </a:r>
            <a:r>
              <a:rPr lang="en-US" sz="2400" dirty="0">
                <a:latin typeface="Times New Roman" panose="02020603050405020304" pitchFamily="18" charset="0"/>
                <a:cs typeface="Times New Roman" panose="02020603050405020304" pitchFamily="18" charset="0"/>
              </a:rPr>
              <a:t> For … your heavenly Father knows that you need them all. </a:t>
            </a:r>
            <a:r>
              <a:rPr lang="en-US" sz="2400" baseline="30000" dirty="0">
                <a:latin typeface="Times New Roman" panose="02020603050405020304" pitchFamily="18" charset="0"/>
                <a:cs typeface="Times New Roman" panose="02020603050405020304" pitchFamily="18" charset="0"/>
              </a:rPr>
              <a:t>33</a:t>
            </a:r>
            <a:r>
              <a:rPr lang="en-US" sz="2400" dirty="0">
                <a:latin typeface="Times New Roman" panose="02020603050405020304" pitchFamily="18" charset="0"/>
                <a:cs typeface="Times New Roman" panose="02020603050405020304" pitchFamily="18" charset="0"/>
              </a:rPr>
              <a:t> But seek first the kingdom of God and his </a:t>
            </a:r>
            <a:r>
              <a:rPr lang="en-US" sz="2400" b="1" dirty="0">
                <a:solidFill>
                  <a:srgbClr val="3F8731"/>
                </a:solidFill>
                <a:latin typeface="Times New Roman" panose="02020603050405020304" pitchFamily="18" charset="0"/>
                <a:cs typeface="Times New Roman" panose="02020603050405020304" pitchFamily="18" charset="0"/>
              </a:rPr>
              <a:t>righteousness</a:t>
            </a:r>
            <a:r>
              <a:rPr lang="en-US" sz="2400" dirty="0">
                <a:latin typeface="Times New Roman" panose="02020603050405020304" pitchFamily="18" charset="0"/>
                <a:cs typeface="Times New Roman" panose="02020603050405020304" pitchFamily="18" charset="0"/>
              </a:rPr>
              <a:t>, and all these things will be added to you.”</a:t>
            </a:r>
            <a:endParaRPr lang="en-US" sz="6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75265"/>
      </p:ext>
    </p:extLst>
  </p:cSld>
  <p:clrMapOvr>
    <a:masterClrMapping/>
  </p:clrMapOvr>
  <p:transition spd="slow">
    <p:wipe dir="d"/>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998517607"/>
      </p:ext>
    </p:extLst>
  </p:cSld>
  <p:clrMapOvr>
    <a:masterClrMapping/>
  </p:clrMapOvr>
  <p:transition>
    <p:fade/>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60058"/>
            <a:ext cx="7675926" cy="2585323"/>
          </a:xfrm>
          <a:prstGeom prst="rect">
            <a:avLst/>
          </a:prstGeom>
          <a:noFill/>
        </p:spPr>
        <p:txBody>
          <a:bodyPr wrap="square" rtlCol="0">
            <a:spAutoFit/>
          </a:bodyPr>
          <a:lstStyle/>
          <a:p>
            <a:pPr algn="ctr"/>
            <a:r>
              <a:rPr lang="en-US" sz="5400" spc="-300" dirty="0"/>
              <a:t>What Old Testament prophet </a:t>
            </a:r>
            <a:r>
              <a:rPr lang="en-US" sz="5400" spc="-150" dirty="0"/>
              <a:t>said, “He took our illnesses </a:t>
            </a:r>
            <a:r>
              <a:rPr lang="en-US" sz="5400" dirty="0"/>
              <a:t>and bore our diseases?”</a:t>
            </a:r>
            <a:r>
              <a:rPr lang="en-US" dirty="0"/>
              <a:t>	</a:t>
            </a:r>
            <a:endParaRPr lang="en-US" sz="6000" dirty="0"/>
          </a:p>
        </p:txBody>
      </p:sp>
    </p:spTree>
    <p:extLst>
      <p:ext uri="{BB962C8B-B14F-4D97-AF65-F5344CB8AC3E}">
        <p14:creationId xmlns:p14="http://schemas.microsoft.com/office/powerpoint/2010/main" val="37656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829E778-EF25-4ED9-9DA9-C04B8935ADA1}"/>
              </a:ext>
            </a:extLst>
          </p:cNvPr>
          <p:cNvSpPr/>
          <p:nvPr/>
        </p:nvSpPr>
        <p:spPr>
          <a:xfrm>
            <a:off x="3249982" y="306207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60058"/>
            <a:ext cx="7675926" cy="2585323"/>
          </a:xfrm>
          <a:prstGeom prst="rect">
            <a:avLst/>
          </a:prstGeom>
          <a:noFill/>
        </p:spPr>
        <p:txBody>
          <a:bodyPr wrap="square" rtlCol="0">
            <a:spAutoFit/>
          </a:bodyPr>
          <a:lstStyle/>
          <a:p>
            <a:pPr algn="ctr"/>
            <a:r>
              <a:rPr lang="en-US" sz="5400" spc="-300" dirty="0"/>
              <a:t>What Old Testament prophet </a:t>
            </a:r>
            <a:r>
              <a:rPr lang="en-US" sz="5400" spc="-150" dirty="0"/>
              <a:t>said, “He took our illnesses </a:t>
            </a:r>
            <a:r>
              <a:rPr lang="en-US" sz="5400" dirty="0"/>
              <a:t>and bore our diseases?”</a:t>
            </a:r>
            <a:r>
              <a:rPr lang="en-US" dirty="0"/>
              <a:t>	</a:t>
            </a:r>
            <a:endParaRPr lang="en-US" sz="6000" dirty="0"/>
          </a:p>
        </p:txBody>
      </p:sp>
      <p:sp>
        <p:nvSpPr>
          <p:cNvPr id="8" name="TextBox 7">
            <a:extLst>
              <a:ext uri="{FF2B5EF4-FFF2-40B4-BE49-F238E27FC236}">
                <a16:creationId xmlns:a16="http://schemas.microsoft.com/office/drawing/2014/main" id="{75D79A44-AD71-4BDD-9A16-D93655D3532D}"/>
              </a:ext>
            </a:extLst>
          </p:cNvPr>
          <p:cNvSpPr txBox="1"/>
          <p:nvPr/>
        </p:nvSpPr>
        <p:spPr>
          <a:xfrm>
            <a:off x="4668477" y="2956837"/>
            <a:ext cx="6912529" cy="3456331"/>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dirty="0">
                <a:solidFill>
                  <a:srgbClr val="3F8731"/>
                </a:solidFill>
              </a:rPr>
              <a:t>Answer: Isaiah</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8:16-17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Isaiah 53:4</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That evening they brought to him many who were oppressed by demons, and he cast out the spirits with a word and healed all who were sick. </a:t>
            </a:r>
            <a:r>
              <a:rPr lang="en-US" sz="2400" baseline="30000" dirty="0">
                <a:latin typeface="Times New Roman" panose="02020603050405020304" pitchFamily="18" charset="0"/>
                <a:cs typeface="Times New Roman" panose="02020603050405020304" pitchFamily="18" charset="0"/>
              </a:rPr>
              <a:t>17</a:t>
            </a:r>
            <a:r>
              <a:rPr lang="en-US" sz="2400" dirty="0">
                <a:latin typeface="Times New Roman" panose="02020603050405020304" pitchFamily="18" charset="0"/>
                <a:cs typeface="Times New Roman" panose="02020603050405020304" pitchFamily="18" charset="0"/>
              </a:rPr>
              <a:t> This was to fulfill what was spoken by </a:t>
            </a:r>
            <a:r>
              <a:rPr lang="en-US" sz="2400" b="1" dirty="0">
                <a:solidFill>
                  <a:srgbClr val="3F8731"/>
                </a:solidFill>
                <a:latin typeface="Times New Roman" panose="02020603050405020304" pitchFamily="18" charset="0"/>
                <a:cs typeface="Times New Roman" panose="02020603050405020304" pitchFamily="18" charset="0"/>
              </a:rPr>
              <a:t>the prophet Isaiah</a:t>
            </a:r>
            <a:r>
              <a:rPr lang="en-US" sz="2400" dirty="0">
                <a:latin typeface="Times New Roman" panose="02020603050405020304" pitchFamily="18" charset="0"/>
                <a:cs typeface="Times New Roman" panose="02020603050405020304" pitchFamily="18" charset="0"/>
              </a:rPr>
              <a:t>: “He took our illnesses and bore our diseases.”</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994646"/>
      </p:ext>
    </p:extLst>
  </p:cSld>
  <p:clrMapOvr>
    <a:masterClrMapping/>
  </p:clrMapOvr>
  <p:transition spd="slow">
    <p:wipe dir="d"/>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60183992"/>
      </p:ext>
    </p:extLst>
  </p:cSld>
  <p:clrMapOvr>
    <a:masterClrMapping/>
  </p:clrMapOvr>
  <p:transition>
    <p:fade/>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27170"/>
            <a:ext cx="7675926" cy="2326791"/>
          </a:xfrm>
          <a:prstGeom prst="rect">
            <a:avLst/>
          </a:prstGeom>
          <a:noFill/>
        </p:spPr>
        <p:txBody>
          <a:bodyPr wrap="square" rtlCol="0">
            <a:spAutoFit/>
          </a:bodyPr>
          <a:lstStyle/>
          <a:p>
            <a:pPr algn="ctr">
              <a:lnSpc>
                <a:spcPct val="80000"/>
              </a:lnSpc>
            </a:pPr>
            <a:r>
              <a:rPr lang="en-US" sz="6000" dirty="0"/>
              <a:t>Complete the quote:</a:t>
            </a:r>
          </a:p>
          <a:p>
            <a:pPr algn="ctr">
              <a:lnSpc>
                <a:spcPct val="80000"/>
              </a:lnSpc>
            </a:pPr>
            <a:r>
              <a:rPr lang="en-US" sz="6000" dirty="0"/>
              <a:t>“I desire mercy, and not _____.” </a:t>
            </a:r>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60215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1588127"/>
          </a:xfrm>
          <a:prstGeom prst="rect">
            <a:avLst/>
          </a:prstGeom>
          <a:noFill/>
        </p:spPr>
        <p:txBody>
          <a:bodyPr wrap="square" rtlCol="0">
            <a:spAutoFit/>
          </a:bodyPr>
          <a:lstStyle/>
          <a:p>
            <a:pPr algn="ctr">
              <a:lnSpc>
                <a:spcPct val="80000"/>
              </a:lnSpc>
            </a:pPr>
            <a:r>
              <a:rPr lang="en-US" sz="6000" dirty="0"/>
              <a:t>In what city did</a:t>
            </a:r>
          </a:p>
          <a:p>
            <a:pPr algn="ctr">
              <a:lnSpc>
                <a:spcPct val="80000"/>
              </a:lnSpc>
            </a:pPr>
            <a:r>
              <a:rPr lang="en-US" sz="6000" dirty="0"/>
              <a:t>Jesus grow up?</a:t>
            </a:r>
          </a:p>
        </p:txBody>
      </p:sp>
      <p:sp>
        <p:nvSpPr>
          <p:cNvPr id="7" name="TextBox 6">
            <a:extLst>
              <a:ext uri="{FF2B5EF4-FFF2-40B4-BE49-F238E27FC236}">
                <a16:creationId xmlns:a16="http://schemas.microsoft.com/office/drawing/2014/main" id="{1DEE5E40-145C-4607-B324-276077AA4409}"/>
              </a:ext>
            </a:extLst>
          </p:cNvPr>
          <p:cNvSpPr txBox="1"/>
          <p:nvPr/>
        </p:nvSpPr>
        <p:spPr>
          <a:xfrm>
            <a:off x="612396" y="2030136"/>
            <a:ext cx="6912529" cy="3031599"/>
          </a:xfrm>
          <a:prstGeom prst="rect">
            <a:avLst/>
          </a:prstGeom>
          <a:solidFill>
            <a:srgbClr val="FFFFF3"/>
          </a:solidFill>
          <a:ln w="38100">
            <a:solidFill>
              <a:srgbClr val="006600"/>
            </a:solidFill>
          </a:ln>
        </p:spPr>
        <p:txBody>
          <a:bodyPr wrap="square" rtlCol="0">
            <a:spAutoFit/>
          </a:bodyPr>
          <a:lstStyle/>
          <a:p>
            <a:pPr algn="ctr"/>
            <a:r>
              <a:rPr lang="en-US" sz="6000" b="1" dirty="0">
                <a:solidFill>
                  <a:srgbClr val="3F8731"/>
                </a:solidFill>
              </a:rPr>
              <a:t>Answer: Nazareth</a:t>
            </a:r>
          </a:p>
          <a:p>
            <a:endParaRPr lang="en-US" b="1" dirty="0"/>
          </a:p>
          <a:p>
            <a:pPr>
              <a:spcAft>
                <a:spcPts val="600"/>
              </a:spcAft>
            </a:pPr>
            <a:r>
              <a:rPr lang="en-US" sz="2400" b="1" dirty="0">
                <a:latin typeface="Times New Roman" panose="02020603050405020304" pitchFamily="18" charset="0"/>
                <a:cs typeface="Times New Roman" panose="02020603050405020304" pitchFamily="18" charset="0"/>
              </a:rPr>
              <a:t>Matthew 2:23</a:t>
            </a:r>
          </a:p>
          <a:p>
            <a:pPr algn="just"/>
            <a:r>
              <a:rPr lang="en-US" sz="2400" baseline="30000" dirty="0">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And he went and lived in a city called </a:t>
            </a:r>
            <a:r>
              <a:rPr lang="en-US" sz="2400" b="1" dirty="0">
                <a:solidFill>
                  <a:srgbClr val="3F8731"/>
                </a:solidFill>
                <a:latin typeface="Times New Roman" panose="02020603050405020304" pitchFamily="18" charset="0"/>
                <a:cs typeface="Times New Roman" panose="02020603050405020304" pitchFamily="18" charset="0"/>
              </a:rPr>
              <a:t>Nazareth</a:t>
            </a:r>
            <a:r>
              <a:rPr lang="en-US" sz="2400" dirty="0">
                <a:latin typeface="Times New Roman" panose="02020603050405020304" pitchFamily="18" charset="0"/>
                <a:cs typeface="Times New Roman" panose="02020603050405020304" pitchFamily="18" charset="0"/>
              </a:rPr>
              <a:t>, so that what was spoken by the prophets might be fulfilled, that he would be called a Nazarene.</a:t>
            </a:r>
          </a:p>
          <a:p>
            <a:pPr algn="just"/>
            <a:endParaRPr lang="en-US" sz="1200" dirty="0">
              <a:latin typeface="Times New Roman" panose="02020603050405020304" pitchFamily="18" charset="0"/>
              <a:cs typeface="Times New Roman" panose="02020603050405020304" pitchFamily="18" charset="0"/>
            </a:endParaRPr>
          </a:p>
        </p:txBody>
      </p:sp>
      <p:grpSp>
        <p:nvGrpSpPr>
          <p:cNvPr id="11" name="Group 10">
            <a:extLst>
              <a:ext uri="{FF2B5EF4-FFF2-40B4-BE49-F238E27FC236}">
                <a16:creationId xmlns:a16="http://schemas.microsoft.com/office/drawing/2014/main" id="{83DB5179-C3F1-4A0C-A9E9-C3DC3DE2C415}"/>
              </a:ext>
            </a:extLst>
          </p:cNvPr>
          <p:cNvGrpSpPr/>
          <p:nvPr/>
        </p:nvGrpSpPr>
        <p:grpSpPr>
          <a:xfrm>
            <a:off x="8302305" y="2828834"/>
            <a:ext cx="3628380" cy="1200329"/>
            <a:chOff x="8302305" y="2828834"/>
            <a:chExt cx="3628380" cy="1200329"/>
          </a:xfrm>
        </p:grpSpPr>
        <p:sp>
          <p:nvSpPr>
            <p:cNvPr id="12" name="Rectangle 11">
              <a:extLst>
                <a:ext uri="{FF2B5EF4-FFF2-40B4-BE49-F238E27FC236}">
                  <a16:creationId xmlns:a16="http://schemas.microsoft.com/office/drawing/2014/main" id="{846261E2-1E4D-49FB-B519-748565B3956D}"/>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3" name="Rectangle: Rounded Corners 12">
              <a:extLst>
                <a:ext uri="{FF2B5EF4-FFF2-40B4-BE49-F238E27FC236}">
                  <a16:creationId xmlns:a16="http://schemas.microsoft.com/office/drawing/2014/main" id="{C554AAEE-DEC8-4AC1-AEF9-A487A3D0FDD0}"/>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AF074FE-B5F3-4AA5-B96D-BB2FEFEE0754}"/>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Tree>
    <p:extLst>
      <p:ext uri="{BB962C8B-B14F-4D97-AF65-F5344CB8AC3E}">
        <p14:creationId xmlns:p14="http://schemas.microsoft.com/office/powerpoint/2010/main" val="2057075492"/>
      </p:ext>
    </p:extLst>
  </p:cSld>
  <p:clrMapOvr>
    <a:masterClrMapping/>
  </p:clrMapOvr>
  <p:transition spd="slow">
    <p:wipe dir="d"/>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27170"/>
            <a:ext cx="7675926" cy="2326791"/>
          </a:xfrm>
          <a:prstGeom prst="rect">
            <a:avLst/>
          </a:prstGeom>
          <a:noFill/>
        </p:spPr>
        <p:txBody>
          <a:bodyPr wrap="square" rtlCol="0">
            <a:spAutoFit/>
          </a:bodyPr>
          <a:lstStyle/>
          <a:p>
            <a:pPr algn="ctr">
              <a:lnSpc>
                <a:spcPct val="80000"/>
              </a:lnSpc>
            </a:pPr>
            <a:r>
              <a:rPr lang="en-US" sz="6000" dirty="0"/>
              <a:t>Complete the quote:</a:t>
            </a:r>
          </a:p>
          <a:p>
            <a:pPr algn="ctr">
              <a:lnSpc>
                <a:spcPct val="80000"/>
              </a:lnSpc>
            </a:pPr>
            <a:r>
              <a:rPr lang="en-US" sz="6000" dirty="0"/>
              <a:t>“I desire mercy, and not _____.” </a:t>
            </a:r>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
        <p:nvSpPr>
          <p:cNvPr id="9" name="TextBox 8">
            <a:extLst>
              <a:ext uri="{FF2B5EF4-FFF2-40B4-BE49-F238E27FC236}">
                <a16:creationId xmlns:a16="http://schemas.microsoft.com/office/drawing/2014/main" id="{8C547830-2B61-4EC1-9CCC-BB96D9820180}"/>
              </a:ext>
            </a:extLst>
          </p:cNvPr>
          <p:cNvSpPr txBox="1"/>
          <p:nvPr/>
        </p:nvSpPr>
        <p:spPr>
          <a:xfrm>
            <a:off x="4668477" y="2856169"/>
            <a:ext cx="6912529" cy="234833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dirty="0">
                <a:solidFill>
                  <a:srgbClr val="3F8731"/>
                </a:solidFill>
              </a:rPr>
              <a:t>Answer: “sacrifice”</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9:13  (also Matthew 12:7)</a:t>
            </a:r>
          </a:p>
          <a:p>
            <a:pPr algn="just"/>
            <a:r>
              <a:rPr lang="en-US" sz="2400" baseline="30000" dirty="0">
                <a:latin typeface="Times New Roman" panose="02020603050405020304" pitchFamily="18" charset="0"/>
                <a:cs typeface="Times New Roman" panose="02020603050405020304" pitchFamily="18" charset="0"/>
              </a:rPr>
              <a:t>13</a:t>
            </a:r>
            <a:r>
              <a:rPr lang="en-US" sz="2400" dirty="0">
                <a:latin typeface="Times New Roman" panose="02020603050405020304" pitchFamily="18" charset="0"/>
                <a:cs typeface="Times New Roman" panose="02020603050405020304" pitchFamily="18" charset="0"/>
              </a:rPr>
              <a:t> “Go and learn what this means, ‘I desire mercy, and not </a:t>
            </a:r>
            <a:r>
              <a:rPr lang="en-US" sz="2400" b="1" dirty="0">
                <a:solidFill>
                  <a:srgbClr val="3F8731"/>
                </a:solidFill>
                <a:latin typeface="Times New Roman" panose="02020603050405020304" pitchFamily="18" charset="0"/>
                <a:cs typeface="Times New Roman" panose="02020603050405020304" pitchFamily="18" charset="0"/>
              </a:rPr>
              <a:t>sacrifice</a:t>
            </a:r>
            <a:r>
              <a:rPr lang="en-US" sz="2400" dirty="0">
                <a:latin typeface="Times New Roman" panose="02020603050405020304" pitchFamily="18" charset="0"/>
                <a:cs typeface="Times New Roman" panose="02020603050405020304" pitchFamily="18" charset="0"/>
              </a:rPr>
              <a:t>.’”</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323874"/>
      </p:ext>
    </p:extLst>
  </p:cSld>
  <p:clrMapOvr>
    <a:masterClrMapping/>
  </p:clrMapOvr>
  <p:transition spd="slow">
    <p:wipe dir="d"/>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43511429"/>
      </p:ext>
    </p:extLst>
  </p:cSld>
  <p:clrMapOvr>
    <a:masterClrMapping/>
  </p:clrMapOvr>
  <p:transition>
    <p:fade/>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10392"/>
            <a:ext cx="7675926" cy="2585323"/>
          </a:xfrm>
          <a:prstGeom prst="rect">
            <a:avLst/>
          </a:prstGeom>
          <a:noFill/>
        </p:spPr>
        <p:txBody>
          <a:bodyPr wrap="square" rtlCol="0">
            <a:spAutoFit/>
          </a:bodyPr>
          <a:lstStyle/>
          <a:p>
            <a:pPr algn="ctr">
              <a:lnSpc>
                <a:spcPct val="90000"/>
              </a:lnSpc>
            </a:pPr>
            <a:r>
              <a:rPr lang="en-US" sz="6000" dirty="0"/>
              <a:t>Who does Jesus identify as his brothers and sisters and mother?</a:t>
            </a:r>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Tree>
    <p:extLst>
      <p:ext uri="{BB962C8B-B14F-4D97-AF65-F5344CB8AC3E}">
        <p14:creationId xmlns:p14="http://schemas.microsoft.com/office/powerpoint/2010/main" val="6897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10392"/>
            <a:ext cx="7675926" cy="2585323"/>
          </a:xfrm>
          <a:prstGeom prst="rect">
            <a:avLst/>
          </a:prstGeom>
          <a:noFill/>
        </p:spPr>
        <p:txBody>
          <a:bodyPr wrap="square" rtlCol="0">
            <a:spAutoFit/>
          </a:bodyPr>
          <a:lstStyle/>
          <a:p>
            <a:pPr algn="ctr">
              <a:lnSpc>
                <a:spcPct val="90000"/>
              </a:lnSpc>
            </a:pPr>
            <a:r>
              <a:rPr lang="en-US" sz="6000" dirty="0"/>
              <a:t>Who does Jesus identify as his brothers and sisters and mother?</a:t>
            </a:r>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
        <p:nvSpPr>
          <p:cNvPr id="9" name="TextBox 8">
            <a:extLst>
              <a:ext uri="{FF2B5EF4-FFF2-40B4-BE49-F238E27FC236}">
                <a16:creationId xmlns:a16="http://schemas.microsoft.com/office/drawing/2014/main" id="{28150693-19AD-4D73-A347-183F482ED2AC}"/>
              </a:ext>
            </a:extLst>
          </p:cNvPr>
          <p:cNvSpPr txBox="1"/>
          <p:nvPr/>
        </p:nvSpPr>
        <p:spPr>
          <a:xfrm>
            <a:off x="4668477" y="2998782"/>
            <a:ext cx="6912529" cy="3086999"/>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spc="-170" dirty="0">
                <a:solidFill>
                  <a:srgbClr val="3F8731"/>
                </a:solidFill>
              </a:rPr>
              <a:t>Answer: “his disciples”</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12:49-50</a:t>
            </a:r>
          </a:p>
          <a:p>
            <a:pPr algn="just"/>
            <a:r>
              <a:rPr lang="en-US" sz="2400" baseline="30000" dirty="0">
                <a:latin typeface="Times New Roman" panose="02020603050405020304" pitchFamily="18" charset="0"/>
                <a:cs typeface="Times New Roman" panose="02020603050405020304" pitchFamily="18" charset="0"/>
              </a:rPr>
              <a:t>49</a:t>
            </a:r>
            <a:r>
              <a:rPr lang="en-US" sz="2400" dirty="0">
                <a:latin typeface="Times New Roman" panose="02020603050405020304" pitchFamily="18" charset="0"/>
                <a:cs typeface="Times New Roman" panose="02020603050405020304" pitchFamily="18" charset="0"/>
              </a:rPr>
              <a:t> And stretching out his hand toward </a:t>
            </a:r>
            <a:r>
              <a:rPr lang="en-US" sz="2400" b="1" dirty="0">
                <a:solidFill>
                  <a:srgbClr val="3F8731"/>
                </a:solidFill>
                <a:latin typeface="Times New Roman" panose="02020603050405020304" pitchFamily="18" charset="0"/>
                <a:cs typeface="Times New Roman" panose="02020603050405020304" pitchFamily="18" charset="0"/>
              </a:rPr>
              <a:t>his disciples</a:t>
            </a:r>
            <a:r>
              <a:rPr lang="en-US" sz="2400" dirty="0">
                <a:latin typeface="Times New Roman" panose="02020603050405020304" pitchFamily="18" charset="0"/>
                <a:cs typeface="Times New Roman" panose="02020603050405020304" pitchFamily="18" charset="0"/>
              </a:rPr>
              <a:t>, he said, “Here are my mother and my brothers! </a:t>
            </a:r>
            <a:r>
              <a:rPr lang="en-US" sz="2400" baseline="30000" dirty="0">
                <a:latin typeface="Times New Roman" panose="02020603050405020304" pitchFamily="18" charset="0"/>
                <a:cs typeface="Times New Roman" panose="02020603050405020304" pitchFamily="18" charset="0"/>
              </a:rPr>
              <a:t>50</a:t>
            </a:r>
            <a:r>
              <a:rPr lang="en-US" sz="2400" dirty="0">
                <a:latin typeface="Times New Roman" panose="02020603050405020304" pitchFamily="18" charset="0"/>
                <a:cs typeface="Times New Roman" panose="02020603050405020304" pitchFamily="18" charset="0"/>
              </a:rPr>
              <a:t> For whoever does the will of my Father in heaven is my brother and sister and mother.”</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8869857"/>
      </p:ext>
    </p:extLst>
  </p:cSld>
  <p:clrMapOvr>
    <a:masterClrMapping/>
  </p:clrMapOvr>
  <p:transition spd="slow">
    <p:wipe dir="d"/>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71290278"/>
      </p:ext>
    </p:extLst>
  </p:cSld>
  <p:clrMapOvr>
    <a:masterClrMapping/>
  </p:clrMapOvr>
  <p:transition>
    <p:fade/>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285225"/>
            <a:ext cx="7675926" cy="2336024"/>
          </a:xfrm>
          <a:prstGeom prst="rect">
            <a:avLst/>
          </a:prstGeom>
          <a:noFill/>
        </p:spPr>
        <p:txBody>
          <a:bodyPr wrap="square" rtlCol="0">
            <a:spAutoFit/>
          </a:bodyPr>
          <a:lstStyle/>
          <a:p>
            <a:pPr algn="ctr">
              <a:lnSpc>
                <a:spcPct val="90000"/>
              </a:lnSpc>
            </a:pPr>
            <a:r>
              <a:rPr lang="en-US" sz="5400" dirty="0"/>
              <a:t>What does Jesus call the teaching of the Pharisees and Sadducees?</a:t>
            </a:r>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Tree>
    <p:extLst>
      <p:ext uri="{BB962C8B-B14F-4D97-AF65-F5344CB8AC3E}">
        <p14:creationId xmlns:p14="http://schemas.microsoft.com/office/powerpoint/2010/main" val="25748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
        <p:nvSpPr>
          <p:cNvPr id="9" name="TextBox 8">
            <a:extLst>
              <a:ext uri="{FF2B5EF4-FFF2-40B4-BE49-F238E27FC236}">
                <a16:creationId xmlns:a16="http://schemas.microsoft.com/office/drawing/2014/main" id="{ACC5B11A-FDE2-4287-91CC-010328A3B5DC}"/>
              </a:ext>
            </a:extLst>
          </p:cNvPr>
          <p:cNvSpPr txBox="1"/>
          <p:nvPr/>
        </p:nvSpPr>
        <p:spPr>
          <a:xfrm>
            <a:off x="4668477" y="2730334"/>
            <a:ext cx="6912529" cy="3456331"/>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dirty="0">
                <a:solidFill>
                  <a:srgbClr val="3F8731"/>
                </a:solidFill>
              </a:rPr>
              <a:t>Answer: “leaven”</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16:11-12</a:t>
            </a:r>
          </a:p>
          <a:p>
            <a:pPr algn="just"/>
            <a:r>
              <a:rPr lang="en-US" sz="2400" baseline="30000" dirty="0">
                <a:latin typeface="Times New Roman" panose="02020603050405020304" pitchFamily="18" charset="0"/>
                <a:cs typeface="Times New Roman" panose="02020603050405020304" pitchFamily="18" charset="0"/>
              </a:rPr>
              <a:t>11</a:t>
            </a:r>
            <a:r>
              <a:rPr lang="en-US" sz="2400" dirty="0">
                <a:latin typeface="Times New Roman" panose="02020603050405020304" pitchFamily="18" charset="0"/>
                <a:cs typeface="Times New Roman" panose="02020603050405020304" pitchFamily="18" charset="0"/>
              </a:rPr>
              <a:t> “How is it that you fail to understand that I did not speak about bread? Beware of the </a:t>
            </a:r>
            <a:r>
              <a:rPr lang="en-US" sz="2400" b="1" dirty="0">
                <a:solidFill>
                  <a:srgbClr val="3F8731"/>
                </a:solidFill>
                <a:latin typeface="Times New Roman" panose="02020603050405020304" pitchFamily="18" charset="0"/>
                <a:cs typeface="Times New Roman" panose="02020603050405020304" pitchFamily="18" charset="0"/>
              </a:rPr>
              <a:t>leaven</a:t>
            </a:r>
            <a:r>
              <a:rPr lang="en-US" sz="2400" dirty="0">
                <a:latin typeface="Times New Roman" panose="02020603050405020304" pitchFamily="18" charset="0"/>
                <a:cs typeface="Times New Roman" panose="02020603050405020304" pitchFamily="18" charset="0"/>
              </a:rPr>
              <a:t> of the Pharisees and Sadducees.” </a:t>
            </a:r>
            <a:r>
              <a:rPr lang="en-US" sz="2400" baseline="30000" dirty="0">
                <a:latin typeface="Times New Roman" panose="02020603050405020304" pitchFamily="18" charset="0"/>
                <a:cs typeface="Times New Roman" panose="02020603050405020304" pitchFamily="18" charset="0"/>
              </a:rPr>
              <a:t>12</a:t>
            </a:r>
            <a:r>
              <a:rPr lang="en-US" sz="2400" dirty="0">
                <a:latin typeface="Times New Roman" panose="02020603050405020304" pitchFamily="18" charset="0"/>
                <a:cs typeface="Times New Roman" panose="02020603050405020304" pitchFamily="18" charset="0"/>
              </a:rPr>
              <a:t> Then they understood that he did not tell them to beware of the leaven of </a:t>
            </a:r>
            <a:r>
              <a:rPr lang="en-US" sz="2400" spc="-50" dirty="0">
                <a:latin typeface="Times New Roman" panose="02020603050405020304" pitchFamily="18" charset="0"/>
                <a:cs typeface="Times New Roman" panose="02020603050405020304" pitchFamily="18" charset="0"/>
              </a:rPr>
              <a:t>bread, but of the teaching of the Pharisees and Sadducees.</a:t>
            </a:r>
          </a:p>
          <a:p>
            <a:pPr algn="just"/>
            <a:endParaRPr lang="en-US" sz="6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AB77AA5-3B6C-4A87-8246-E47318E9956A}"/>
              </a:ext>
            </a:extLst>
          </p:cNvPr>
          <p:cNvSpPr txBox="1"/>
          <p:nvPr/>
        </p:nvSpPr>
        <p:spPr>
          <a:xfrm>
            <a:off x="4286779" y="285225"/>
            <a:ext cx="7675926" cy="2336024"/>
          </a:xfrm>
          <a:prstGeom prst="rect">
            <a:avLst/>
          </a:prstGeom>
          <a:noFill/>
        </p:spPr>
        <p:txBody>
          <a:bodyPr wrap="square" rtlCol="0">
            <a:spAutoFit/>
          </a:bodyPr>
          <a:lstStyle/>
          <a:p>
            <a:pPr algn="ctr">
              <a:lnSpc>
                <a:spcPct val="90000"/>
              </a:lnSpc>
            </a:pPr>
            <a:r>
              <a:rPr lang="en-US" sz="5400" dirty="0"/>
              <a:t>What does Jesus call the teaching of the Pharisees and Sadducees?</a:t>
            </a:r>
          </a:p>
        </p:txBody>
      </p:sp>
    </p:spTree>
    <p:extLst>
      <p:ext uri="{BB962C8B-B14F-4D97-AF65-F5344CB8AC3E}">
        <p14:creationId xmlns:p14="http://schemas.microsoft.com/office/powerpoint/2010/main" val="3336039034"/>
      </p:ext>
    </p:extLst>
  </p:cSld>
  <p:clrMapOvr>
    <a:masterClrMapping/>
  </p:clrMapOvr>
  <p:transition spd="slow">
    <p:wipe dir="d"/>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94498186"/>
      </p:ext>
    </p:extLst>
  </p:cSld>
  <p:clrMapOvr>
    <a:masterClrMapping/>
  </p:clrMapOvr>
  <p:transition>
    <p:fade/>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343948"/>
            <a:ext cx="7675926" cy="2103333"/>
          </a:xfrm>
          <a:prstGeom prst="rect">
            <a:avLst/>
          </a:prstGeom>
          <a:noFill/>
        </p:spPr>
        <p:txBody>
          <a:bodyPr wrap="square" rtlCol="0">
            <a:spAutoFit/>
          </a:bodyPr>
          <a:lstStyle/>
          <a:p>
            <a:pPr algn="ctr">
              <a:lnSpc>
                <a:spcPct val="80000"/>
              </a:lnSpc>
            </a:pPr>
            <a:r>
              <a:rPr lang="en-US" sz="5400" dirty="0"/>
              <a:t>What was the transfiguration of Jesus</a:t>
            </a:r>
          </a:p>
          <a:p>
            <a:pPr algn="ctr">
              <a:lnSpc>
                <a:spcPct val="80000"/>
              </a:lnSpc>
            </a:pPr>
            <a:r>
              <a:rPr lang="en-US" sz="5400" dirty="0"/>
              <a:t>a preview of?</a:t>
            </a:r>
          </a:p>
        </p:txBody>
      </p:sp>
    </p:spTree>
    <p:extLst>
      <p:ext uri="{BB962C8B-B14F-4D97-AF65-F5344CB8AC3E}">
        <p14:creationId xmlns:p14="http://schemas.microsoft.com/office/powerpoint/2010/main" val="145228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F29FED-1566-4244-96A9-4AEC4A179943}"/>
              </a:ext>
            </a:extLst>
          </p:cNvPr>
          <p:cNvSpPr txBox="1"/>
          <p:nvPr/>
        </p:nvSpPr>
        <p:spPr>
          <a:xfrm>
            <a:off x="4286779" y="343948"/>
            <a:ext cx="7675926" cy="2103333"/>
          </a:xfrm>
          <a:prstGeom prst="rect">
            <a:avLst/>
          </a:prstGeom>
          <a:noFill/>
        </p:spPr>
        <p:txBody>
          <a:bodyPr wrap="square" rtlCol="0">
            <a:spAutoFit/>
          </a:bodyPr>
          <a:lstStyle/>
          <a:p>
            <a:pPr algn="ctr">
              <a:lnSpc>
                <a:spcPct val="80000"/>
              </a:lnSpc>
            </a:pPr>
            <a:r>
              <a:rPr lang="en-US" sz="5400" dirty="0"/>
              <a:t>What was the transfiguration of Jesus</a:t>
            </a:r>
          </a:p>
          <a:p>
            <a:pPr algn="ctr">
              <a:lnSpc>
                <a:spcPct val="80000"/>
              </a:lnSpc>
            </a:pPr>
            <a:r>
              <a:rPr lang="en-US" sz="5400" dirty="0"/>
              <a:t>a preview of?</a:t>
            </a:r>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
        <p:nvSpPr>
          <p:cNvPr id="9" name="TextBox 8">
            <a:extLst>
              <a:ext uri="{FF2B5EF4-FFF2-40B4-BE49-F238E27FC236}">
                <a16:creationId xmlns:a16="http://schemas.microsoft.com/office/drawing/2014/main" id="{C23B285D-3F97-4F34-B93A-259FB82F8E13}"/>
              </a:ext>
            </a:extLst>
          </p:cNvPr>
          <p:cNvSpPr txBox="1"/>
          <p:nvPr/>
        </p:nvSpPr>
        <p:spPr>
          <a:xfrm>
            <a:off x="4668477" y="2545776"/>
            <a:ext cx="6912529" cy="4102662"/>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Jesus “coming in his kingdom”</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16:28-17:2</a:t>
            </a:r>
          </a:p>
          <a:p>
            <a:pPr algn="just">
              <a:lnSpc>
                <a:spcPct val="90000"/>
              </a:lnSpc>
            </a:pPr>
            <a:r>
              <a:rPr lang="en-US" sz="2400" baseline="30000"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“Truly, I say to you, there are some standing here who will not taste death until they see </a:t>
            </a:r>
            <a:r>
              <a:rPr lang="en-US" sz="2400" b="1" dirty="0">
                <a:solidFill>
                  <a:srgbClr val="3F8731"/>
                </a:solidFill>
                <a:latin typeface="Times New Roman" panose="02020603050405020304" pitchFamily="18" charset="0"/>
                <a:cs typeface="Times New Roman" panose="02020603050405020304" pitchFamily="18" charset="0"/>
              </a:rPr>
              <a:t>the Son of Man coming in his kingdom</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17:1</a:t>
            </a:r>
            <a:r>
              <a:rPr lang="en-US" sz="2400" dirty="0">
                <a:latin typeface="Times New Roman" panose="02020603050405020304" pitchFamily="18" charset="0"/>
                <a:cs typeface="Times New Roman" panose="02020603050405020304" pitchFamily="18" charset="0"/>
              </a:rPr>
              <a:t> And after six days Jesus took with him Peter and James, and John his brother, and led them up a high mountain by themselves. </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he was transfigured before them …</a:t>
            </a:r>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691592"/>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13686372"/>
      </p:ext>
    </p:extLst>
  </p:cSld>
  <p:clrMapOvr>
    <a:masterClrMapping/>
  </p:clrMapOvr>
  <p:transition>
    <p:fade/>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68851137"/>
      </p:ext>
    </p:extLst>
  </p:cSld>
  <p:clrMapOvr>
    <a:masterClrMapping/>
  </p:clrMapOvr>
  <p:transition>
    <p:fade/>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76836"/>
            <a:ext cx="7675926" cy="2585323"/>
          </a:xfrm>
          <a:prstGeom prst="rect">
            <a:avLst/>
          </a:prstGeom>
          <a:noFill/>
        </p:spPr>
        <p:txBody>
          <a:bodyPr wrap="square" rtlCol="0">
            <a:spAutoFit/>
          </a:bodyPr>
          <a:lstStyle/>
          <a:p>
            <a:pPr algn="ctr">
              <a:lnSpc>
                <a:spcPct val="90000"/>
              </a:lnSpc>
            </a:pPr>
            <a:r>
              <a:rPr lang="en-US" sz="6000" dirty="0"/>
              <a:t>Who appeared and talked with Jesus during the transfiguration?</a:t>
            </a:r>
          </a:p>
        </p:txBody>
      </p:sp>
    </p:spTree>
    <p:extLst>
      <p:ext uri="{BB962C8B-B14F-4D97-AF65-F5344CB8AC3E}">
        <p14:creationId xmlns:p14="http://schemas.microsoft.com/office/powerpoint/2010/main" val="27034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76836"/>
            <a:ext cx="7675926" cy="2585323"/>
          </a:xfrm>
          <a:prstGeom prst="rect">
            <a:avLst/>
          </a:prstGeom>
          <a:noFill/>
        </p:spPr>
        <p:txBody>
          <a:bodyPr wrap="square" rtlCol="0">
            <a:spAutoFit/>
          </a:bodyPr>
          <a:lstStyle/>
          <a:p>
            <a:pPr algn="ctr">
              <a:lnSpc>
                <a:spcPct val="90000"/>
              </a:lnSpc>
            </a:pPr>
            <a:r>
              <a:rPr lang="en-US" sz="6000" dirty="0"/>
              <a:t>Who appeared and talked with Jesus during the transfiguration?</a:t>
            </a:r>
          </a:p>
        </p:txBody>
      </p:sp>
      <p:sp>
        <p:nvSpPr>
          <p:cNvPr id="10" name="TextBox 9">
            <a:extLst>
              <a:ext uri="{FF2B5EF4-FFF2-40B4-BE49-F238E27FC236}">
                <a16:creationId xmlns:a16="http://schemas.microsoft.com/office/drawing/2014/main" id="{7A56F031-4FCA-4CFA-B970-C609945B44DD}"/>
              </a:ext>
            </a:extLst>
          </p:cNvPr>
          <p:cNvSpPr txBox="1"/>
          <p:nvPr/>
        </p:nvSpPr>
        <p:spPr>
          <a:xfrm>
            <a:off x="4668477" y="2948448"/>
            <a:ext cx="6912529" cy="3086999"/>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6000" b="1" dirty="0">
                <a:solidFill>
                  <a:srgbClr val="3F8731"/>
                </a:solidFill>
              </a:rPr>
              <a:t>Answer: Moses and Elijah</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17:3</a:t>
            </a:r>
          </a:p>
          <a:p>
            <a:pPr algn="just"/>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And behold, there appeared to them </a:t>
            </a:r>
            <a:r>
              <a:rPr lang="en-US" sz="2400" b="1" dirty="0">
                <a:solidFill>
                  <a:srgbClr val="3F8731"/>
                </a:solidFill>
                <a:latin typeface="Times New Roman" panose="02020603050405020304" pitchFamily="18" charset="0"/>
                <a:cs typeface="Times New Roman" panose="02020603050405020304" pitchFamily="18" charset="0"/>
              </a:rPr>
              <a:t>Moses and </a:t>
            </a:r>
            <a:r>
              <a:rPr lang="en-US" sz="2400" b="1" spc="100" dirty="0">
                <a:solidFill>
                  <a:srgbClr val="3F8731"/>
                </a:solidFill>
                <a:latin typeface="Times New Roman" panose="02020603050405020304" pitchFamily="18" charset="0"/>
                <a:cs typeface="Times New Roman" panose="02020603050405020304" pitchFamily="18" charset="0"/>
              </a:rPr>
              <a:t>Elijah</a:t>
            </a:r>
            <a:r>
              <a:rPr lang="en-US" sz="2400" spc="100" dirty="0">
                <a:latin typeface="Times New Roman" panose="02020603050405020304" pitchFamily="18" charset="0"/>
                <a:cs typeface="Times New Roman" panose="02020603050405020304" pitchFamily="18" charset="0"/>
              </a:rPr>
              <a:t>, talking with him.</a:t>
            </a:r>
          </a:p>
          <a:p>
            <a:pPr algn="just"/>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265996"/>
      </p:ext>
    </p:extLst>
  </p:cSld>
  <p:clrMapOvr>
    <a:masterClrMapping/>
  </p:clrMapOvr>
  <p:transition spd="slow">
    <p:wipe dir="d"/>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557394368"/>
      </p:ext>
    </p:extLst>
  </p:cSld>
  <p:clrMapOvr>
    <a:masterClrMapping/>
  </p:clrMapOvr>
  <p:transition>
    <p:fade/>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01335"/>
            <a:ext cx="7675926" cy="2585323"/>
          </a:xfrm>
          <a:prstGeom prst="rect">
            <a:avLst/>
          </a:prstGeom>
          <a:noFill/>
        </p:spPr>
        <p:txBody>
          <a:bodyPr wrap="square" rtlCol="0">
            <a:spAutoFit/>
          </a:bodyPr>
          <a:lstStyle/>
          <a:p>
            <a:pPr algn="ctr"/>
            <a:r>
              <a:rPr lang="en-US" sz="5400" dirty="0"/>
              <a:t>When the Son of man sits on the throne of his glory, what will the apostles do?</a:t>
            </a:r>
          </a:p>
        </p:txBody>
      </p:sp>
    </p:spTree>
    <p:extLst>
      <p:ext uri="{BB962C8B-B14F-4D97-AF65-F5344CB8AC3E}">
        <p14:creationId xmlns:p14="http://schemas.microsoft.com/office/powerpoint/2010/main" val="3919329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01335"/>
            <a:ext cx="7675926" cy="2585323"/>
          </a:xfrm>
          <a:prstGeom prst="rect">
            <a:avLst/>
          </a:prstGeom>
          <a:noFill/>
        </p:spPr>
        <p:txBody>
          <a:bodyPr wrap="square" rtlCol="0">
            <a:spAutoFit/>
          </a:bodyPr>
          <a:lstStyle/>
          <a:p>
            <a:pPr algn="ctr"/>
            <a:r>
              <a:rPr lang="en-US" sz="5400" dirty="0"/>
              <a:t>When the Son of man sits on the throne of his glory, what will the apostles do?</a:t>
            </a:r>
          </a:p>
        </p:txBody>
      </p:sp>
      <p:sp>
        <p:nvSpPr>
          <p:cNvPr id="10" name="TextBox 9">
            <a:extLst>
              <a:ext uri="{FF2B5EF4-FFF2-40B4-BE49-F238E27FC236}">
                <a16:creationId xmlns:a16="http://schemas.microsoft.com/office/drawing/2014/main" id="{032EFDFE-7B8A-42F7-8E34-B08966ABFCBC}"/>
              </a:ext>
            </a:extLst>
          </p:cNvPr>
          <p:cNvSpPr txBox="1"/>
          <p:nvPr/>
        </p:nvSpPr>
        <p:spPr>
          <a:xfrm>
            <a:off x="4668477" y="2889725"/>
            <a:ext cx="6912529" cy="3677930"/>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Judge the 12 tribes of Israel</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19:28</a:t>
            </a:r>
          </a:p>
          <a:p>
            <a:pPr algn="just"/>
            <a:r>
              <a:rPr lang="en-US" sz="2400" baseline="30000"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Jesus said to them, “Truly, I say to you, in the new world, when the Son of Man will sit on his glorious throne, you who have followed me will also sit on twelve thrones, </a:t>
            </a:r>
            <a:r>
              <a:rPr lang="en-US" sz="2400" b="1" dirty="0">
                <a:solidFill>
                  <a:srgbClr val="3F8731"/>
                </a:solidFill>
                <a:latin typeface="Times New Roman" panose="02020603050405020304" pitchFamily="18" charset="0"/>
                <a:cs typeface="Times New Roman" panose="02020603050405020304" pitchFamily="18" charset="0"/>
              </a:rPr>
              <a:t>judging the twelve tribes of Israel</a:t>
            </a:r>
            <a:r>
              <a:rPr lang="en-US" sz="2400" dirty="0">
                <a:latin typeface="Times New Roman" panose="02020603050405020304" pitchFamily="18" charset="0"/>
                <a:cs typeface="Times New Roman" panose="02020603050405020304" pitchFamily="18" charset="0"/>
              </a:rPr>
              <a:t>.”</a:t>
            </a:r>
          </a:p>
          <a:p>
            <a:pPr algn="just"/>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466181"/>
      </p:ext>
    </p:extLst>
  </p:cSld>
  <p:clrMapOvr>
    <a:masterClrMapping/>
  </p:clrMapOvr>
  <p:transition spd="slow">
    <p:wipe dir="d"/>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68218370"/>
      </p:ext>
    </p:extLst>
  </p:cSld>
  <p:clrMapOvr>
    <a:masterClrMapping/>
  </p:clrMapOvr>
  <p:transition>
    <p:fade/>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60058"/>
            <a:ext cx="7675926" cy="2585323"/>
          </a:xfrm>
          <a:prstGeom prst="rect">
            <a:avLst/>
          </a:prstGeom>
          <a:noFill/>
        </p:spPr>
        <p:txBody>
          <a:bodyPr wrap="square" rtlCol="0">
            <a:spAutoFit/>
          </a:bodyPr>
          <a:lstStyle/>
          <a:p>
            <a:pPr algn="ctr">
              <a:lnSpc>
                <a:spcPct val="90000"/>
              </a:lnSpc>
            </a:pPr>
            <a:r>
              <a:rPr lang="en-US" sz="6000" dirty="0"/>
              <a:t>What commandment is like the great and first commandment?</a:t>
            </a:r>
          </a:p>
        </p:txBody>
      </p:sp>
    </p:spTree>
    <p:extLst>
      <p:ext uri="{BB962C8B-B14F-4D97-AF65-F5344CB8AC3E}">
        <p14:creationId xmlns:p14="http://schemas.microsoft.com/office/powerpoint/2010/main" val="236787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60058"/>
            <a:ext cx="7675926" cy="2585323"/>
          </a:xfrm>
          <a:prstGeom prst="rect">
            <a:avLst/>
          </a:prstGeom>
          <a:noFill/>
        </p:spPr>
        <p:txBody>
          <a:bodyPr wrap="square" rtlCol="0">
            <a:spAutoFit/>
          </a:bodyPr>
          <a:lstStyle/>
          <a:p>
            <a:pPr algn="ctr">
              <a:lnSpc>
                <a:spcPct val="90000"/>
              </a:lnSpc>
            </a:pPr>
            <a:r>
              <a:rPr lang="en-US" sz="6000" dirty="0"/>
              <a:t>What commandment is like the great and first commandment?</a:t>
            </a:r>
          </a:p>
        </p:txBody>
      </p:sp>
      <p:sp>
        <p:nvSpPr>
          <p:cNvPr id="10" name="TextBox 9">
            <a:extLst>
              <a:ext uri="{FF2B5EF4-FFF2-40B4-BE49-F238E27FC236}">
                <a16:creationId xmlns:a16="http://schemas.microsoft.com/office/drawing/2014/main" id="{CD76A513-F058-4D76-9388-2B3BECD8767C}"/>
              </a:ext>
            </a:extLst>
          </p:cNvPr>
          <p:cNvSpPr txBox="1"/>
          <p:nvPr/>
        </p:nvSpPr>
        <p:spPr>
          <a:xfrm>
            <a:off x="4668477" y="2923281"/>
            <a:ext cx="6912529" cy="369639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spc="-190" dirty="0">
              <a:solidFill>
                <a:srgbClr val="3F8731"/>
              </a:solidFill>
            </a:endParaRPr>
          </a:p>
          <a:p>
            <a:pPr algn="ctr">
              <a:lnSpc>
                <a:spcPct val="90000"/>
              </a:lnSpc>
            </a:pPr>
            <a:r>
              <a:rPr lang="en-US" sz="4800" b="1" dirty="0">
                <a:solidFill>
                  <a:srgbClr val="3F8731"/>
                </a:solidFill>
              </a:rPr>
              <a:t>Answer: “You shall love your neighbor as yourself”</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22:37-39</a:t>
            </a:r>
          </a:p>
          <a:p>
            <a:pPr algn="just">
              <a:lnSpc>
                <a:spcPct val="90000"/>
              </a:lnSpc>
            </a:pPr>
            <a:r>
              <a:rPr lang="en-US" sz="2400" baseline="30000" dirty="0">
                <a:latin typeface="Times New Roman" panose="02020603050405020304" pitchFamily="18" charset="0"/>
                <a:cs typeface="Times New Roman" panose="02020603050405020304" pitchFamily="18" charset="0"/>
              </a:rPr>
              <a:t>37</a:t>
            </a:r>
            <a:r>
              <a:rPr lang="en-US" sz="2400" dirty="0">
                <a:latin typeface="Times New Roman" panose="02020603050405020304" pitchFamily="18" charset="0"/>
                <a:cs typeface="Times New Roman" panose="02020603050405020304" pitchFamily="18" charset="0"/>
              </a:rPr>
              <a:t> … “You shall love the Lord your God with all your heart and with all your soul and with all your mind.    </a:t>
            </a:r>
            <a:r>
              <a:rPr lang="en-US" sz="2400" baseline="30000" dirty="0">
                <a:latin typeface="Times New Roman" panose="02020603050405020304" pitchFamily="18" charset="0"/>
                <a:cs typeface="Times New Roman" panose="02020603050405020304" pitchFamily="18" charset="0"/>
              </a:rPr>
              <a:t>38</a:t>
            </a:r>
            <a:r>
              <a:rPr lang="en-US" sz="2400" dirty="0">
                <a:latin typeface="Times New Roman" panose="02020603050405020304" pitchFamily="18" charset="0"/>
                <a:cs typeface="Times New Roman" panose="02020603050405020304" pitchFamily="18" charset="0"/>
              </a:rPr>
              <a:t> This is the great and first commandment. </a:t>
            </a:r>
            <a:r>
              <a:rPr lang="en-US" sz="2400" baseline="30000" dirty="0">
                <a:latin typeface="Times New Roman" panose="02020603050405020304" pitchFamily="18" charset="0"/>
                <a:cs typeface="Times New Roman" panose="02020603050405020304" pitchFamily="18" charset="0"/>
              </a:rPr>
              <a:t>39</a:t>
            </a:r>
            <a:r>
              <a:rPr lang="en-US" sz="2400" dirty="0">
                <a:latin typeface="Times New Roman" panose="02020603050405020304" pitchFamily="18" charset="0"/>
                <a:cs typeface="Times New Roman" panose="02020603050405020304" pitchFamily="18" charset="0"/>
              </a:rPr>
              <a:t> And a second is like it: </a:t>
            </a:r>
            <a:r>
              <a:rPr lang="en-US" sz="2400" b="1" dirty="0">
                <a:solidFill>
                  <a:srgbClr val="3F8731"/>
                </a:solidFill>
                <a:latin typeface="Times New Roman" panose="02020603050405020304" pitchFamily="18" charset="0"/>
                <a:cs typeface="Times New Roman" panose="02020603050405020304" pitchFamily="18" charset="0"/>
              </a:rPr>
              <a:t>You shall love your neighbor as yourself</a:t>
            </a:r>
            <a:r>
              <a:rPr lang="en-US" sz="2400" dirty="0">
                <a:latin typeface="Times New Roman" panose="02020603050405020304" pitchFamily="18" charset="0"/>
                <a:cs typeface="Times New Roman" panose="02020603050405020304" pitchFamily="18" charset="0"/>
              </a:rPr>
              <a:t>.”</a:t>
            </a:r>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254089"/>
      </p:ext>
    </p:extLst>
  </p:cSld>
  <p:clrMapOvr>
    <a:masterClrMapping/>
  </p:clrMapOvr>
  <p:transition spd="slow">
    <p:wipe dir="d"/>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7357047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2326791"/>
          </a:xfrm>
          <a:prstGeom prst="rect">
            <a:avLst/>
          </a:prstGeom>
          <a:noFill/>
        </p:spPr>
        <p:txBody>
          <a:bodyPr wrap="square" rtlCol="0">
            <a:spAutoFit/>
          </a:bodyPr>
          <a:lstStyle/>
          <a:p>
            <a:pPr algn="ctr">
              <a:lnSpc>
                <a:spcPct val="80000"/>
              </a:lnSpc>
            </a:pPr>
            <a:r>
              <a:rPr lang="en-US" sz="6000" dirty="0"/>
              <a:t>Who prepared the way for Jesus to begin his ministry?</a:t>
            </a:r>
          </a:p>
        </p:txBody>
      </p:sp>
      <p:grpSp>
        <p:nvGrpSpPr>
          <p:cNvPr id="11" name="Group 10">
            <a:extLst>
              <a:ext uri="{FF2B5EF4-FFF2-40B4-BE49-F238E27FC236}">
                <a16:creationId xmlns:a16="http://schemas.microsoft.com/office/drawing/2014/main" id="{CF468C7E-7061-4570-AEAD-7F678F6AD4DB}"/>
              </a:ext>
            </a:extLst>
          </p:cNvPr>
          <p:cNvGrpSpPr/>
          <p:nvPr/>
        </p:nvGrpSpPr>
        <p:grpSpPr>
          <a:xfrm>
            <a:off x="8302305" y="2828834"/>
            <a:ext cx="3628380" cy="1200329"/>
            <a:chOff x="8302305" y="2828834"/>
            <a:chExt cx="3628380" cy="1200329"/>
          </a:xfrm>
        </p:grpSpPr>
        <p:sp>
          <p:nvSpPr>
            <p:cNvPr id="12" name="Rectangle 11">
              <a:extLst>
                <a:ext uri="{FF2B5EF4-FFF2-40B4-BE49-F238E27FC236}">
                  <a16:creationId xmlns:a16="http://schemas.microsoft.com/office/drawing/2014/main" id="{33DA7DB7-AB5E-4523-BB2C-2313F95A5953}"/>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3" name="Rectangle: Rounded Corners 12">
              <a:extLst>
                <a:ext uri="{FF2B5EF4-FFF2-40B4-BE49-F238E27FC236}">
                  <a16:creationId xmlns:a16="http://schemas.microsoft.com/office/drawing/2014/main" id="{C085C93F-62F8-4106-8BB7-9A798DFFE941}"/>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F013A7A-B6C8-4F4F-A804-0D854838C035}"/>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Tree>
    <p:extLst>
      <p:ext uri="{BB962C8B-B14F-4D97-AF65-F5344CB8AC3E}">
        <p14:creationId xmlns:p14="http://schemas.microsoft.com/office/powerpoint/2010/main" val="3613080137"/>
      </p:ext>
    </p:extLst>
  </p:cSld>
  <p:clrMapOvr>
    <a:masterClrMapping/>
  </p:clrMapOvr>
  <p:transition>
    <p:fade/>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60058"/>
            <a:ext cx="7675926" cy="2585323"/>
          </a:xfrm>
          <a:prstGeom prst="rect">
            <a:avLst/>
          </a:prstGeom>
          <a:noFill/>
        </p:spPr>
        <p:txBody>
          <a:bodyPr wrap="square" rtlCol="0">
            <a:spAutoFit/>
          </a:bodyPr>
          <a:lstStyle/>
          <a:p>
            <a:pPr algn="ctr">
              <a:lnSpc>
                <a:spcPct val="90000"/>
              </a:lnSpc>
            </a:pPr>
            <a:r>
              <a:rPr lang="en-US" sz="6000" dirty="0"/>
              <a:t>What will false christs and false prophets do that deceives people?</a:t>
            </a:r>
          </a:p>
        </p:txBody>
      </p:sp>
    </p:spTree>
    <p:extLst>
      <p:ext uri="{BB962C8B-B14F-4D97-AF65-F5344CB8AC3E}">
        <p14:creationId xmlns:p14="http://schemas.microsoft.com/office/powerpoint/2010/main" val="247236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60058"/>
            <a:ext cx="7675926" cy="2585323"/>
          </a:xfrm>
          <a:prstGeom prst="rect">
            <a:avLst/>
          </a:prstGeom>
          <a:noFill/>
        </p:spPr>
        <p:txBody>
          <a:bodyPr wrap="square" rtlCol="0">
            <a:spAutoFit/>
          </a:bodyPr>
          <a:lstStyle/>
          <a:p>
            <a:pPr algn="ctr">
              <a:lnSpc>
                <a:spcPct val="90000"/>
              </a:lnSpc>
            </a:pPr>
            <a:r>
              <a:rPr lang="en-US" sz="6000" dirty="0"/>
              <a:t>What will false christs and false prophets do that deceives people?</a:t>
            </a:r>
          </a:p>
        </p:txBody>
      </p:sp>
      <p:sp>
        <p:nvSpPr>
          <p:cNvPr id="10" name="TextBox 9">
            <a:extLst>
              <a:ext uri="{FF2B5EF4-FFF2-40B4-BE49-F238E27FC236}">
                <a16:creationId xmlns:a16="http://schemas.microsoft.com/office/drawing/2014/main" id="{1810E37F-8A79-4D09-8F9F-61538BCC318A}"/>
              </a:ext>
            </a:extLst>
          </p:cNvPr>
          <p:cNvSpPr txBox="1"/>
          <p:nvPr/>
        </p:nvSpPr>
        <p:spPr>
          <a:xfrm>
            <a:off x="4668477" y="2931670"/>
            <a:ext cx="6912529" cy="3604064"/>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“great signs and wonders”</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24:24-25</a:t>
            </a:r>
          </a:p>
          <a:p>
            <a:pPr algn="just"/>
            <a:r>
              <a:rPr lang="en-US" sz="2400" baseline="30000" dirty="0">
                <a:latin typeface="Times New Roman" panose="02020603050405020304" pitchFamily="18" charset="0"/>
                <a:cs typeface="Times New Roman" panose="02020603050405020304" pitchFamily="18" charset="0"/>
              </a:rPr>
              <a:t>24</a:t>
            </a:r>
            <a:r>
              <a:rPr lang="en-US" sz="2400" dirty="0">
                <a:latin typeface="Times New Roman" panose="02020603050405020304" pitchFamily="18" charset="0"/>
                <a:cs typeface="Times New Roman" panose="02020603050405020304" pitchFamily="18" charset="0"/>
              </a:rPr>
              <a:t> “For false christs and false prophets will arise and perform </a:t>
            </a:r>
            <a:r>
              <a:rPr lang="en-US" sz="2400" b="1" dirty="0">
                <a:solidFill>
                  <a:srgbClr val="3F8731"/>
                </a:solidFill>
                <a:latin typeface="Times New Roman" panose="02020603050405020304" pitchFamily="18" charset="0"/>
                <a:cs typeface="Times New Roman" panose="02020603050405020304" pitchFamily="18" charset="0"/>
              </a:rPr>
              <a:t>great signs and wonders</a:t>
            </a:r>
            <a:r>
              <a:rPr lang="en-US" sz="2400" dirty="0">
                <a:latin typeface="Times New Roman" panose="02020603050405020304" pitchFamily="18" charset="0"/>
                <a:cs typeface="Times New Roman" panose="02020603050405020304" pitchFamily="18" charset="0"/>
              </a:rPr>
              <a:t>, so as to lead astray, if possible, even the elect. </a:t>
            </a:r>
            <a:r>
              <a:rPr lang="en-US" sz="2400" baseline="30000" dirty="0">
                <a:latin typeface="Times New Roman" panose="02020603050405020304" pitchFamily="18" charset="0"/>
                <a:cs typeface="Times New Roman" panose="02020603050405020304" pitchFamily="18" charset="0"/>
              </a:rPr>
              <a:t>25</a:t>
            </a:r>
            <a:r>
              <a:rPr lang="en-US" sz="2400" dirty="0">
                <a:latin typeface="Times New Roman" panose="02020603050405020304" pitchFamily="18" charset="0"/>
                <a:cs typeface="Times New Roman" panose="02020603050405020304" pitchFamily="18" charset="0"/>
              </a:rPr>
              <a:t> See, I have told you beforehand.”</a:t>
            </a:r>
          </a:p>
          <a:p>
            <a:pPr algn="just"/>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234933"/>
      </p:ext>
    </p:extLst>
  </p:cSld>
  <p:clrMapOvr>
    <a:masterClrMapping/>
  </p:clrMapOvr>
  <p:transition spd="slow">
    <p:wipe dir="d"/>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66171561"/>
      </p:ext>
    </p:extLst>
  </p:cSld>
  <p:clrMapOvr>
    <a:masterClrMapping/>
  </p:clrMapOvr>
  <p:transition>
    <p:fade/>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was the blood of Jesus shed for?</a:t>
            </a:r>
          </a:p>
        </p:txBody>
      </p:sp>
    </p:spTree>
    <p:extLst>
      <p:ext uri="{BB962C8B-B14F-4D97-AF65-F5344CB8AC3E}">
        <p14:creationId xmlns:p14="http://schemas.microsoft.com/office/powerpoint/2010/main" val="293024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184557"/>
            <a:ext cx="7675926" cy="1938992"/>
          </a:xfrm>
          <a:prstGeom prst="rect">
            <a:avLst/>
          </a:prstGeom>
          <a:noFill/>
        </p:spPr>
        <p:txBody>
          <a:bodyPr wrap="square" rtlCol="0">
            <a:spAutoFit/>
          </a:bodyPr>
          <a:lstStyle/>
          <a:p>
            <a:pPr algn="ctr"/>
            <a:r>
              <a:rPr lang="en-US" sz="6000" dirty="0"/>
              <a:t>What was the blood of Jesus shed for?</a:t>
            </a:r>
          </a:p>
        </p:txBody>
      </p:sp>
      <p:sp>
        <p:nvSpPr>
          <p:cNvPr id="10" name="TextBox 9">
            <a:extLst>
              <a:ext uri="{FF2B5EF4-FFF2-40B4-BE49-F238E27FC236}">
                <a16:creationId xmlns:a16="http://schemas.microsoft.com/office/drawing/2014/main" id="{9146A776-85BB-44D8-8C32-EB24514802D2}"/>
              </a:ext>
            </a:extLst>
          </p:cNvPr>
          <p:cNvSpPr txBox="1"/>
          <p:nvPr/>
        </p:nvSpPr>
        <p:spPr>
          <a:xfrm>
            <a:off x="4668477" y="2226994"/>
            <a:ext cx="6912529" cy="3604064"/>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“the forgiveness of sins”</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26:27-28</a:t>
            </a:r>
          </a:p>
          <a:p>
            <a:pPr algn="just"/>
            <a:r>
              <a:rPr lang="en-US" sz="2400" baseline="30000" dirty="0">
                <a:latin typeface="Times New Roman" panose="02020603050405020304" pitchFamily="18" charset="0"/>
                <a:cs typeface="Times New Roman" panose="02020603050405020304" pitchFamily="18" charset="0"/>
              </a:rPr>
              <a:t>27</a:t>
            </a:r>
            <a:r>
              <a:rPr lang="en-US" sz="2400" dirty="0">
                <a:latin typeface="Times New Roman" panose="02020603050405020304" pitchFamily="18" charset="0"/>
                <a:cs typeface="Times New Roman" panose="02020603050405020304" pitchFamily="18" charset="0"/>
              </a:rPr>
              <a:t> And he took a cup, and when he had given thanks he gave it to them, saying, “Drink of it, all of you, </a:t>
            </a:r>
            <a:r>
              <a:rPr lang="en-US" sz="2400" baseline="30000"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for this is my blood of the covenant, which is poured out for many for </a:t>
            </a:r>
            <a:r>
              <a:rPr lang="en-US" sz="2400" b="1" dirty="0">
                <a:solidFill>
                  <a:srgbClr val="3F8731"/>
                </a:solidFill>
                <a:latin typeface="Times New Roman" panose="02020603050405020304" pitchFamily="18" charset="0"/>
                <a:cs typeface="Times New Roman" panose="02020603050405020304" pitchFamily="18" charset="0"/>
              </a:rPr>
              <a:t>the forgiveness of sins</a:t>
            </a:r>
            <a:r>
              <a:rPr lang="en-US" sz="2400" dirty="0">
                <a:latin typeface="Times New Roman" panose="02020603050405020304" pitchFamily="18" charset="0"/>
                <a:cs typeface="Times New Roman" panose="02020603050405020304" pitchFamily="18" charset="0"/>
              </a:rPr>
              <a:t>.”</a:t>
            </a:r>
          </a:p>
          <a:p>
            <a:pPr algn="just"/>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907504"/>
      </p:ext>
    </p:extLst>
  </p:cSld>
  <p:clrMapOvr>
    <a:masterClrMapping/>
  </p:clrMapOvr>
  <p:transition spd="slow">
    <p:wipe dir="d"/>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80593619"/>
      </p:ext>
    </p:extLst>
  </p:cSld>
  <p:clrMapOvr>
    <a:masterClrMapping/>
  </p:clrMapOvr>
  <p:transition>
    <p:fade/>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176168"/>
            <a:ext cx="7675926" cy="2308324"/>
          </a:xfrm>
          <a:prstGeom prst="rect">
            <a:avLst/>
          </a:prstGeom>
          <a:noFill/>
        </p:spPr>
        <p:txBody>
          <a:bodyPr wrap="square" rtlCol="0">
            <a:spAutoFit/>
          </a:bodyPr>
          <a:lstStyle/>
          <a:p>
            <a:pPr algn="ctr"/>
            <a:r>
              <a:rPr lang="en-US" sz="4800" dirty="0"/>
              <a:t>Who would have come to the </a:t>
            </a:r>
            <a:r>
              <a:rPr lang="en-US" sz="4800" spc="-100" dirty="0"/>
              <a:t>rescue of Jesus in Gethsemane,</a:t>
            </a:r>
            <a:r>
              <a:rPr lang="en-US" sz="4800" dirty="0"/>
              <a:t> if he had asked for them?</a:t>
            </a:r>
          </a:p>
        </p:txBody>
      </p:sp>
    </p:spTree>
    <p:extLst>
      <p:ext uri="{BB962C8B-B14F-4D97-AF65-F5344CB8AC3E}">
        <p14:creationId xmlns:p14="http://schemas.microsoft.com/office/powerpoint/2010/main" val="178167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176168"/>
            <a:ext cx="7675926" cy="2308324"/>
          </a:xfrm>
          <a:prstGeom prst="rect">
            <a:avLst/>
          </a:prstGeom>
          <a:noFill/>
        </p:spPr>
        <p:txBody>
          <a:bodyPr wrap="square" rtlCol="0">
            <a:spAutoFit/>
          </a:bodyPr>
          <a:lstStyle/>
          <a:p>
            <a:pPr algn="ctr"/>
            <a:r>
              <a:rPr lang="en-US" sz="4800" dirty="0"/>
              <a:t>Who would have come to the </a:t>
            </a:r>
            <a:r>
              <a:rPr lang="en-US" sz="4800" spc="-100" dirty="0"/>
              <a:t>rescue of Jesus in Gethsemane,</a:t>
            </a:r>
            <a:r>
              <a:rPr lang="en-US" sz="4800" dirty="0"/>
              <a:t> if he had asked for them?</a:t>
            </a:r>
          </a:p>
        </p:txBody>
      </p:sp>
      <p:sp>
        <p:nvSpPr>
          <p:cNvPr id="10" name="TextBox 9">
            <a:extLst>
              <a:ext uri="{FF2B5EF4-FFF2-40B4-BE49-F238E27FC236}">
                <a16:creationId xmlns:a16="http://schemas.microsoft.com/office/drawing/2014/main" id="{8CA35603-A5E1-446E-8959-3A45AFD7B34A}"/>
              </a:ext>
            </a:extLst>
          </p:cNvPr>
          <p:cNvSpPr txBox="1"/>
          <p:nvPr/>
        </p:nvSpPr>
        <p:spPr>
          <a:xfrm>
            <a:off x="4668477" y="2570943"/>
            <a:ext cx="6912529" cy="411189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“more than </a:t>
            </a:r>
            <a:r>
              <a:rPr lang="en-US" sz="5400" b="1" spc="-150" dirty="0">
                <a:solidFill>
                  <a:srgbClr val="3F8731"/>
                </a:solidFill>
              </a:rPr>
              <a:t>twelve legions of angels”</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26:52-54</a:t>
            </a:r>
          </a:p>
          <a:p>
            <a:pPr algn="just">
              <a:lnSpc>
                <a:spcPct val="90000"/>
              </a:lnSpc>
            </a:pPr>
            <a:r>
              <a:rPr lang="en-US" sz="2400" baseline="30000" dirty="0">
                <a:latin typeface="Times New Roman" panose="02020603050405020304" pitchFamily="18" charset="0"/>
                <a:cs typeface="Times New Roman" panose="02020603050405020304" pitchFamily="18" charset="0"/>
              </a:rPr>
              <a:t>52</a:t>
            </a:r>
            <a:r>
              <a:rPr lang="en-US" sz="2400" dirty="0">
                <a:latin typeface="Times New Roman" panose="02020603050405020304" pitchFamily="18" charset="0"/>
                <a:cs typeface="Times New Roman" panose="02020603050405020304" pitchFamily="18" charset="0"/>
              </a:rPr>
              <a:t> Then Jesus said to him, “Put your sword back into its place. For all who take the sword will perish by the sword. </a:t>
            </a:r>
            <a:r>
              <a:rPr lang="en-US" sz="2400" baseline="30000" dirty="0">
                <a:latin typeface="Times New Roman" panose="02020603050405020304" pitchFamily="18" charset="0"/>
                <a:cs typeface="Times New Roman" panose="02020603050405020304" pitchFamily="18" charset="0"/>
              </a:rPr>
              <a:t>53</a:t>
            </a:r>
            <a:r>
              <a:rPr lang="en-US" sz="2400" dirty="0">
                <a:latin typeface="Times New Roman" panose="02020603050405020304" pitchFamily="18" charset="0"/>
                <a:cs typeface="Times New Roman" panose="02020603050405020304" pitchFamily="18" charset="0"/>
              </a:rPr>
              <a:t> Do you think that I cannot appeal to my Father, and he will at once send me </a:t>
            </a:r>
            <a:r>
              <a:rPr lang="en-US" sz="2400" b="1" dirty="0">
                <a:solidFill>
                  <a:srgbClr val="3F8731"/>
                </a:solidFill>
                <a:latin typeface="Times New Roman" panose="02020603050405020304" pitchFamily="18" charset="0"/>
                <a:cs typeface="Times New Roman" panose="02020603050405020304" pitchFamily="18" charset="0"/>
              </a:rPr>
              <a:t>more than twelve legions of angels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54</a:t>
            </a:r>
            <a:r>
              <a:rPr lang="en-US" sz="2400" dirty="0">
                <a:latin typeface="Times New Roman" panose="02020603050405020304" pitchFamily="18" charset="0"/>
                <a:cs typeface="Times New Roman" panose="02020603050405020304" pitchFamily="18" charset="0"/>
              </a:rPr>
              <a:t> But how then should the </a:t>
            </a:r>
            <a:r>
              <a:rPr lang="en-US" sz="2400" spc="50" dirty="0">
                <a:latin typeface="Times New Roman" panose="02020603050405020304" pitchFamily="18" charset="0"/>
                <a:cs typeface="Times New Roman" panose="02020603050405020304" pitchFamily="18" charset="0"/>
              </a:rPr>
              <a:t>Scriptures be fulfilled, that it must be so?”</a:t>
            </a:r>
          </a:p>
          <a:p>
            <a:pPr algn="just">
              <a:lnSpc>
                <a:spcPct val="90000"/>
              </a:lnSpc>
            </a:pPr>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885756"/>
      </p:ext>
    </p:extLst>
  </p:cSld>
  <p:clrMapOvr>
    <a:masterClrMapping/>
  </p:clrMapOvr>
  <p:transition spd="slow">
    <p:wipe dir="d"/>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79998916"/>
      </p:ext>
    </p:extLst>
  </p:cSld>
  <p:clrMapOvr>
    <a:masterClrMapping/>
  </p:clrMapOvr>
  <p:transition>
    <p:fade/>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10" name="TextBox 9">
            <a:extLst>
              <a:ext uri="{FF2B5EF4-FFF2-40B4-BE49-F238E27FC236}">
                <a16:creationId xmlns:a16="http://schemas.microsoft.com/office/drawing/2014/main" id="{CF0C80A3-CD93-46FC-9A0A-91E254B49DCF}"/>
              </a:ext>
            </a:extLst>
          </p:cNvPr>
          <p:cNvSpPr txBox="1"/>
          <p:nvPr/>
        </p:nvSpPr>
        <p:spPr>
          <a:xfrm>
            <a:off x="4286779" y="260058"/>
            <a:ext cx="7675926" cy="2336024"/>
          </a:xfrm>
          <a:prstGeom prst="rect">
            <a:avLst/>
          </a:prstGeom>
          <a:noFill/>
        </p:spPr>
        <p:txBody>
          <a:bodyPr wrap="square" rtlCol="0">
            <a:spAutoFit/>
          </a:bodyPr>
          <a:lstStyle/>
          <a:p>
            <a:pPr algn="ctr">
              <a:lnSpc>
                <a:spcPct val="90000"/>
              </a:lnSpc>
            </a:pPr>
            <a:r>
              <a:rPr lang="en-US" sz="5400" dirty="0"/>
              <a:t>What story did the chief priests make up to explain the resurrection of Jesus?</a:t>
            </a:r>
          </a:p>
        </p:txBody>
      </p:sp>
    </p:spTree>
    <p:extLst>
      <p:ext uri="{BB962C8B-B14F-4D97-AF65-F5344CB8AC3E}">
        <p14:creationId xmlns:p14="http://schemas.microsoft.com/office/powerpoint/2010/main" val="21956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2326791"/>
          </a:xfrm>
          <a:prstGeom prst="rect">
            <a:avLst/>
          </a:prstGeom>
          <a:noFill/>
        </p:spPr>
        <p:txBody>
          <a:bodyPr wrap="square" rtlCol="0">
            <a:spAutoFit/>
          </a:bodyPr>
          <a:lstStyle/>
          <a:p>
            <a:pPr algn="ctr">
              <a:lnSpc>
                <a:spcPct val="80000"/>
              </a:lnSpc>
            </a:pPr>
            <a:r>
              <a:rPr lang="en-US" sz="6000" dirty="0"/>
              <a:t>Who prepared the way for Jesus to begin his ministry?</a:t>
            </a:r>
          </a:p>
        </p:txBody>
      </p:sp>
      <p:sp>
        <p:nvSpPr>
          <p:cNvPr id="7" name="TextBox 6">
            <a:extLst>
              <a:ext uri="{FF2B5EF4-FFF2-40B4-BE49-F238E27FC236}">
                <a16:creationId xmlns:a16="http://schemas.microsoft.com/office/drawing/2014/main" id="{BFE167BA-EDAA-4F8D-8981-F2F708AEA208}"/>
              </a:ext>
            </a:extLst>
          </p:cNvPr>
          <p:cNvSpPr txBox="1"/>
          <p:nvPr/>
        </p:nvSpPr>
        <p:spPr>
          <a:xfrm>
            <a:off x="612396" y="2759979"/>
            <a:ext cx="6912529" cy="3733330"/>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John the Baptist</a:t>
            </a:r>
          </a:p>
          <a:p>
            <a:endParaRPr lang="en-US" b="1" dirty="0"/>
          </a:p>
          <a:p>
            <a:pPr>
              <a:spcAft>
                <a:spcPts val="600"/>
              </a:spcAft>
            </a:pPr>
            <a:r>
              <a:rPr lang="en-US" sz="2400" b="1" dirty="0">
                <a:latin typeface="Times New Roman" panose="02020603050405020304" pitchFamily="18" charset="0"/>
                <a:cs typeface="Times New Roman" panose="02020603050405020304" pitchFamily="18" charset="0"/>
              </a:rPr>
              <a:t>Matthew 3:1-2</a:t>
            </a:r>
          </a:p>
          <a:p>
            <a:pPr algn="just"/>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In those days </a:t>
            </a:r>
            <a:r>
              <a:rPr lang="en-US" sz="2400" b="1" dirty="0">
                <a:solidFill>
                  <a:srgbClr val="3F8731"/>
                </a:solidFill>
                <a:latin typeface="Times New Roman" panose="02020603050405020304" pitchFamily="18" charset="0"/>
                <a:cs typeface="Times New Roman" panose="02020603050405020304" pitchFamily="18" charset="0"/>
              </a:rPr>
              <a:t>John the Baptist </a:t>
            </a:r>
            <a:r>
              <a:rPr lang="en-US" sz="2400" dirty="0">
                <a:latin typeface="Times New Roman" panose="02020603050405020304" pitchFamily="18" charset="0"/>
                <a:cs typeface="Times New Roman" panose="02020603050405020304" pitchFamily="18" charset="0"/>
              </a:rPr>
              <a:t>came preaching in the wilderness of Judea, </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“Repent, for the kingdom of heaven is at hand.”</a:t>
            </a:r>
          </a:p>
          <a:p>
            <a:pPr algn="just"/>
            <a:endParaRPr lang="en-US" sz="1200" dirty="0">
              <a:latin typeface="Times New Roman" panose="02020603050405020304" pitchFamily="18" charset="0"/>
              <a:cs typeface="Times New Roman" panose="02020603050405020304" pitchFamily="18" charset="0"/>
            </a:endParaRPr>
          </a:p>
        </p:txBody>
      </p:sp>
      <p:grpSp>
        <p:nvGrpSpPr>
          <p:cNvPr id="11" name="Group 10">
            <a:extLst>
              <a:ext uri="{FF2B5EF4-FFF2-40B4-BE49-F238E27FC236}">
                <a16:creationId xmlns:a16="http://schemas.microsoft.com/office/drawing/2014/main" id="{BFD53074-3E7C-4353-AA00-C1C51DB73DBF}"/>
              </a:ext>
            </a:extLst>
          </p:cNvPr>
          <p:cNvGrpSpPr/>
          <p:nvPr/>
        </p:nvGrpSpPr>
        <p:grpSpPr>
          <a:xfrm>
            <a:off x="8302305" y="2828834"/>
            <a:ext cx="3628380" cy="1200329"/>
            <a:chOff x="8302305" y="2828834"/>
            <a:chExt cx="3628380" cy="1200329"/>
          </a:xfrm>
        </p:grpSpPr>
        <p:sp>
          <p:nvSpPr>
            <p:cNvPr id="12" name="Rectangle 11">
              <a:extLst>
                <a:ext uri="{FF2B5EF4-FFF2-40B4-BE49-F238E27FC236}">
                  <a16:creationId xmlns:a16="http://schemas.microsoft.com/office/drawing/2014/main" id="{90FFFE28-CC87-42CB-B501-B0B64EE1843F}"/>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3" name="Rectangle: Rounded Corners 12">
              <a:extLst>
                <a:ext uri="{FF2B5EF4-FFF2-40B4-BE49-F238E27FC236}">
                  <a16:creationId xmlns:a16="http://schemas.microsoft.com/office/drawing/2014/main" id="{2C969450-68BA-4321-9470-694164DBC410}"/>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46DC6869-4E1C-479E-8B3D-28A7E53ACBAE}"/>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Tree>
    <p:extLst>
      <p:ext uri="{BB962C8B-B14F-4D97-AF65-F5344CB8AC3E}">
        <p14:creationId xmlns:p14="http://schemas.microsoft.com/office/powerpoint/2010/main" val="1218098274"/>
      </p:ext>
    </p:extLst>
  </p:cSld>
  <p:clrMapOvr>
    <a:masterClrMapping/>
  </p:clrMapOvr>
  <p:transition spd="slow">
    <p:wipe dir="d"/>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C7752-222B-4C4D-869B-0D4460C85A45}"/>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TRIPLE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3" name="Rectangle: Rounded Corners 2">
            <a:extLst>
              <a:ext uri="{FF2B5EF4-FFF2-40B4-BE49-F238E27FC236}">
                <a16:creationId xmlns:a16="http://schemas.microsoft.com/office/drawing/2014/main" id="{5F033C27-3E2D-4601-9DFE-43365B86ACE8}"/>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D6937F7-FBEF-4984-A9A3-7CD0558DB9B7}"/>
              </a:ext>
            </a:extLst>
          </p:cNvPr>
          <p:cNvSpPr/>
          <p:nvPr/>
        </p:nvSpPr>
        <p:spPr>
          <a:xfrm>
            <a:off x="3150003" y="3058279"/>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9" name="TextBox 8">
            <a:extLst>
              <a:ext uri="{FF2B5EF4-FFF2-40B4-BE49-F238E27FC236}">
                <a16:creationId xmlns:a16="http://schemas.microsoft.com/office/drawing/2014/main" id="{81EFC7FD-05EE-4F94-A965-67EB85B38B5A}"/>
              </a:ext>
            </a:extLst>
          </p:cNvPr>
          <p:cNvSpPr txBox="1"/>
          <p:nvPr/>
        </p:nvSpPr>
        <p:spPr>
          <a:xfrm>
            <a:off x="4286779" y="260058"/>
            <a:ext cx="7675926" cy="2336024"/>
          </a:xfrm>
          <a:prstGeom prst="rect">
            <a:avLst/>
          </a:prstGeom>
          <a:noFill/>
        </p:spPr>
        <p:txBody>
          <a:bodyPr wrap="square" rtlCol="0">
            <a:spAutoFit/>
          </a:bodyPr>
          <a:lstStyle/>
          <a:p>
            <a:pPr algn="ctr">
              <a:lnSpc>
                <a:spcPct val="90000"/>
              </a:lnSpc>
            </a:pPr>
            <a:r>
              <a:rPr lang="en-US" sz="5400" dirty="0"/>
              <a:t>What story did the chief priests make up to explain the resurrection of Jesus?</a:t>
            </a:r>
          </a:p>
        </p:txBody>
      </p:sp>
      <p:sp>
        <p:nvSpPr>
          <p:cNvPr id="10" name="TextBox 9">
            <a:extLst>
              <a:ext uri="{FF2B5EF4-FFF2-40B4-BE49-F238E27FC236}">
                <a16:creationId xmlns:a16="http://schemas.microsoft.com/office/drawing/2014/main" id="{4506174F-97D8-4E8A-8EBB-8E9C226DDDD1}"/>
              </a:ext>
            </a:extLst>
          </p:cNvPr>
          <p:cNvSpPr txBox="1"/>
          <p:nvPr/>
        </p:nvSpPr>
        <p:spPr>
          <a:xfrm>
            <a:off x="4668477" y="2705167"/>
            <a:ext cx="6912529" cy="397339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spc="-190" dirty="0">
              <a:solidFill>
                <a:srgbClr val="3F8731"/>
              </a:solidFill>
            </a:endParaRPr>
          </a:p>
          <a:p>
            <a:pPr algn="ctr">
              <a:lnSpc>
                <a:spcPct val="80000"/>
              </a:lnSpc>
            </a:pPr>
            <a:r>
              <a:rPr lang="en-US" sz="5400" b="1" dirty="0">
                <a:solidFill>
                  <a:srgbClr val="3F8731"/>
                </a:solidFill>
              </a:rPr>
              <a:t>Answer: His disciples stole his body</a:t>
            </a: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28:12-13</a:t>
            </a:r>
          </a:p>
          <a:p>
            <a:pPr algn="just"/>
            <a:r>
              <a:rPr lang="en-US" sz="2400" baseline="30000" dirty="0">
                <a:latin typeface="Times New Roman" panose="02020603050405020304" pitchFamily="18" charset="0"/>
                <a:cs typeface="Times New Roman" panose="02020603050405020304" pitchFamily="18" charset="0"/>
              </a:rPr>
              <a:t>12</a:t>
            </a:r>
            <a:r>
              <a:rPr lang="en-US" sz="2400" dirty="0">
                <a:latin typeface="Times New Roman" panose="02020603050405020304" pitchFamily="18" charset="0"/>
                <a:cs typeface="Times New Roman" panose="02020603050405020304" pitchFamily="18" charset="0"/>
              </a:rPr>
              <a:t> And when they had assembled with the elders and taken counsel, they gave a sufficient sum of money to the soldiers </a:t>
            </a:r>
            <a:r>
              <a:rPr lang="en-US" sz="2400" baseline="30000" dirty="0">
                <a:latin typeface="Times New Roman" panose="02020603050405020304" pitchFamily="18" charset="0"/>
                <a:cs typeface="Times New Roman" panose="02020603050405020304" pitchFamily="18" charset="0"/>
              </a:rPr>
              <a:t>13</a:t>
            </a:r>
            <a:r>
              <a:rPr lang="en-US" sz="2400" dirty="0">
                <a:latin typeface="Times New Roman" panose="02020603050405020304" pitchFamily="18" charset="0"/>
                <a:cs typeface="Times New Roman" panose="02020603050405020304" pitchFamily="18" charset="0"/>
              </a:rPr>
              <a:t> and said, “Tell people, ‘</a:t>
            </a:r>
            <a:r>
              <a:rPr lang="en-US" sz="2400" b="1" dirty="0">
                <a:solidFill>
                  <a:srgbClr val="3F8731"/>
                </a:solidFill>
                <a:latin typeface="Times New Roman" panose="02020603050405020304" pitchFamily="18" charset="0"/>
                <a:cs typeface="Times New Roman" panose="02020603050405020304" pitchFamily="18" charset="0"/>
              </a:rPr>
              <a:t>His disciples </a:t>
            </a:r>
            <a:r>
              <a:rPr lang="en-US" sz="2400" dirty="0">
                <a:latin typeface="Times New Roman" panose="02020603050405020304" pitchFamily="18" charset="0"/>
                <a:cs typeface="Times New Roman" panose="02020603050405020304" pitchFamily="18" charset="0"/>
              </a:rPr>
              <a:t>came by night and </a:t>
            </a:r>
            <a:r>
              <a:rPr lang="en-US" sz="2400" b="1" dirty="0">
                <a:solidFill>
                  <a:srgbClr val="3F8731"/>
                </a:solidFill>
                <a:latin typeface="Times New Roman" panose="02020603050405020304" pitchFamily="18" charset="0"/>
                <a:cs typeface="Times New Roman" panose="02020603050405020304" pitchFamily="18" charset="0"/>
              </a:rPr>
              <a:t>stole him </a:t>
            </a:r>
            <a:r>
              <a:rPr lang="en-US" sz="2400" dirty="0">
                <a:latin typeface="Times New Roman" panose="02020603050405020304" pitchFamily="18" charset="0"/>
                <a:cs typeface="Times New Roman" panose="02020603050405020304" pitchFamily="18" charset="0"/>
              </a:rPr>
              <a:t>away while we were asleep.’”</a:t>
            </a:r>
          </a:p>
          <a:p>
            <a:pPr algn="just"/>
            <a:endParaRPr lang="en-US" sz="600"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656584"/>
      </p:ext>
    </p:extLst>
  </p:cSld>
  <p:clrMapOvr>
    <a:masterClrMapping/>
  </p:clrMapOvr>
  <p:transition spd="slow">
    <p:wipe dir="d"/>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4370854"/>
      </p:ext>
    </p:extLst>
  </p:cSld>
  <p:clrMapOvr>
    <a:masterClrMapping/>
  </p:clrMapOvr>
  <p:transition>
    <p:fade/>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
        <p:nvSpPr>
          <p:cNvPr id="8" name="TextBox 7">
            <a:extLst>
              <a:ext uri="{FF2B5EF4-FFF2-40B4-BE49-F238E27FC236}">
                <a16:creationId xmlns:a16="http://schemas.microsoft.com/office/drawing/2014/main" id="{05E2A6C2-0410-4DB9-903E-19CF124A2813}"/>
              </a:ext>
            </a:extLst>
          </p:cNvPr>
          <p:cNvSpPr txBox="1"/>
          <p:nvPr/>
        </p:nvSpPr>
        <p:spPr>
          <a:xfrm>
            <a:off x="485311" y="258901"/>
            <a:ext cx="11238324" cy="1754326"/>
          </a:xfrm>
          <a:prstGeom prst="rect">
            <a:avLst/>
          </a:prstGeom>
          <a:noFill/>
        </p:spPr>
        <p:txBody>
          <a:bodyPr wrap="square" rtlCol="0">
            <a:spAutoFit/>
          </a:bodyPr>
          <a:lstStyle/>
          <a:p>
            <a:pPr algn="ctr">
              <a:lnSpc>
                <a:spcPct val="90000"/>
              </a:lnSpc>
            </a:pPr>
            <a:r>
              <a:rPr lang="en-US" sz="6000" dirty="0"/>
              <a:t>What Old Testament prophet foretold the birthplace of Jesus?</a:t>
            </a:r>
            <a:endParaRPr lang="en-US" sz="6000" spc="-150" dirty="0"/>
          </a:p>
        </p:txBody>
      </p:sp>
    </p:spTree>
    <p:extLst>
      <p:ext uri="{BB962C8B-B14F-4D97-AF65-F5344CB8AC3E}">
        <p14:creationId xmlns:p14="http://schemas.microsoft.com/office/powerpoint/2010/main" val="12346460"/>
      </p:ext>
    </p:extLst>
  </p:cSld>
  <p:clrMapOvr>
    <a:masterClrMapping/>
  </p:clrMapOvr>
  <p:transition>
    <p:fade/>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485311" y="258901"/>
            <a:ext cx="11238324" cy="1754326"/>
          </a:xfrm>
          <a:prstGeom prst="rect">
            <a:avLst/>
          </a:prstGeom>
          <a:noFill/>
        </p:spPr>
        <p:txBody>
          <a:bodyPr wrap="square" rtlCol="0">
            <a:spAutoFit/>
          </a:bodyPr>
          <a:lstStyle/>
          <a:p>
            <a:pPr algn="ctr">
              <a:lnSpc>
                <a:spcPct val="90000"/>
              </a:lnSpc>
            </a:pPr>
            <a:r>
              <a:rPr lang="en-US" sz="6000" dirty="0"/>
              <a:t>What Old Testament prophet foretold the birthplace of Jesus?</a:t>
            </a:r>
            <a:endParaRPr lang="en-US" sz="6000" spc="-150" dirty="0"/>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
        <p:nvSpPr>
          <p:cNvPr id="8" name="TextBox 7">
            <a:extLst>
              <a:ext uri="{FF2B5EF4-FFF2-40B4-BE49-F238E27FC236}">
                <a16:creationId xmlns:a16="http://schemas.microsoft.com/office/drawing/2014/main" id="{0397C13B-A676-4756-91F7-6E4ACCD1728C}"/>
              </a:ext>
            </a:extLst>
          </p:cNvPr>
          <p:cNvSpPr txBox="1"/>
          <p:nvPr/>
        </p:nvSpPr>
        <p:spPr>
          <a:xfrm>
            <a:off x="538040" y="2097248"/>
            <a:ext cx="11132697" cy="301313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spc="-150" dirty="0">
              <a:solidFill>
                <a:srgbClr val="3F8731"/>
              </a:solidFill>
            </a:endParaRPr>
          </a:p>
          <a:p>
            <a:pPr algn="ctr"/>
            <a:r>
              <a:rPr lang="en-US" sz="5400" b="1" dirty="0">
                <a:solidFill>
                  <a:srgbClr val="3F8731"/>
                </a:solidFill>
              </a:rPr>
              <a:t>Answer: Micah</a:t>
            </a:r>
          </a:p>
          <a:p>
            <a:pPr>
              <a:spcAft>
                <a:spcPts val="600"/>
              </a:spcAft>
            </a:pPr>
            <a:r>
              <a:rPr lang="en-US" sz="2400" b="1" dirty="0">
                <a:latin typeface="Times New Roman" panose="02020603050405020304" pitchFamily="18" charset="0"/>
                <a:cs typeface="Times New Roman" panose="02020603050405020304" pitchFamily="18" charset="0"/>
              </a:rPr>
              <a:t>Matthew 2:6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Micah 5:2</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(Herod) … inquired of them where the Christ was to be born. </a:t>
            </a:r>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They told him, “In Bethlehem of Judea, for so </a:t>
            </a:r>
            <a:r>
              <a:rPr lang="en-US" sz="2400" b="1" dirty="0">
                <a:solidFill>
                  <a:srgbClr val="3F8731"/>
                </a:solidFill>
                <a:latin typeface="Times New Roman" panose="02020603050405020304" pitchFamily="18" charset="0"/>
                <a:cs typeface="Times New Roman" panose="02020603050405020304" pitchFamily="18" charset="0"/>
              </a:rPr>
              <a:t>it is written by the prophet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‘And you, O Bethlehem, in the land of Judah, are by no means least among the rulers of Judah; for from you shall come a ruler who will shepherd my people Israel.’”</a:t>
            </a:r>
            <a:endParaRPr lang="en-US" sz="600" b="1" spc="-150" dirty="0">
              <a:solidFill>
                <a:srgbClr val="3F8731"/>
              </a:solidFill>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769432"/>
      </p:ext>
    </p:extLst>
  </p:cSld>
  <p:clrMapOvr>
    <a:masterClrMapping/>
  </p:clrMapOvr>
  <p:transition spd="slow">
    <p:wipe dir="d"/>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869853630"/>
      </p:ext>
    </p:extLst>
  </p:cSld>
  <p:clrMapOvr>
    <a:masterClrMapping/>
  </p:clrMapOvr>
  <p:transition>
    <p:fade/>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
        <p:nvSpPr>
          <p:cNvPr id="6" name="TextBox 5">
            <a:extLst>
              <a:ext uri="{FF2B5EF4-FFF2-40B4-BE49-F238E27FC236}">
                <a16:creationId xmlns:a16="http://schemas.microsoft.com/office/drawing/2014/main" id="{F074B507-762B-44B8-AE3E-50AE640B74FD}"/>
              </a:ext>
            </a:extLst>
          </p:cNvPr>
          <p:cNvSpPr txBox="1"/>
          <p:nvPr/>
        </p:nvSpPr>
        <p:spPr>
          <a:xfrm>
            <a:off x="159391" y="242123"/>
            <a:ext cx="11891268" cy="2123658"/>
          </a:xfrm>
          <a:prstGeom prst="rect">
            <a:avLst/>
          </a:prstGeom>
          <a:noFill/>
        </p:spPr>
        <p:txBody>
          <a:bodyPr wrap="square" rtlCol="0">
            <a:spAutoFit/>
          </a:bodyPr>
          <a:lstStyle/>
          <a:p>
            <a:pPr algn="ctr"/>
            <a:r>
              <a:rPr lang="en-US" sz="4400" dirty="0"/>
              <a:t>What Old Testament prophet spoke of</a:t>
            </a:r>
          </a:p>
          <a:p>
            <a:pPr algn="ctr"/>
            <a:r>
              <a:rPr lang="en-US" sz="4400" dirty="0"/>
              <a:t>“The voice of one crying in the wilderness:</a:t>
            </a:r>
          </a:p>
          <a:p>
            <a:pPr algn="ctr"/>
            <a:r>
              <a:rPr lang="en-US" sz="4400" spc="-110" dirty="0"/>
              <a:t>Prepare the way of the Lord; make his paths straight?”</a:t>
            </a:r>
          </a:p>
        </p:txBody>
      </p:sp>
    </p:spTree>
    <p:extLst>
      <p:ext uri="{BB962C8B-B14F-4D97-AF65-F5344CB8AC3E}">
        <p14:creationId xmlns:p14="http://schemas.microsoft.com/office/powerpoint/2010/main" val="4095586745"/>
      </p:ext>
    </p:extLst>
  </p:cSld>
  <p:clrMapOvr>
    <a:masterClrMapping/>
  </p:clrMapOvr>
  <p:transition>
    <p:fade/>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42123"/>
            <a:ext cx="11891268" cy="2123658"/>
          </a:xfrm>
          <a:prstGeom prst="rect">
            <a:avLst/>
          </a:prstGeom>
          <a:noFill/>
        </p:spPr>
        <p:txBody>
          <a:bodyPr wrap="square" rtlCol="0">
            <a:spAutoFit/>
          </a:bodyPr>
          <a:lstStyle/>
          <a:p>
            <a:pPr algn="ctr"/>
            <a:r>
              <a:rPr lang="en-US" sz="4400" dirty="0"/>
              <a:t>What Old Testament prophet spoke of</a:t>
            </a:r>
          </a:p>
          <a:p>
            <a:pPr algn="ctr"/>
            <a:r>
              <a:rPr lang="en-US" sz="4400" dirty="0"/>
              <a:t>“The voice of one crying in the wilderness:</a:t>
            </a:r>
          </a:p>
          <a:p>
            <a:pPr algn="ctr"/>
            <a:r>
              <a:rPr lang="en-US" sz="4400" spc="-110" dirty="0"/>
              <a:t>Prepare the way of the Lord; make his paths straight?”</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
        <p:nvSpPr>
          <p:cNvPr id="8" name="TextBox 7">
            <a:extLst>
              <a:ext uri="{FF2B5EF4-FFF2-40B4-BE49-F238E27FC236}">
                <a16:creationId xmlns:a16="http://schemas.microsoft.com/office/drawing/2014/main" id="{2C257A76-6056-49D7-BE51-BFE81462A087}"/>
              </a:ext>
            </a:extLst>
          </p:cNvPr>
          <p:cNvSpPr txBox="1"/>
          <p:nvPr/>
        </p:nvSpPr>
        <p:spPr>
          <a:xfrm>
            <a:off x="538040" y="2499920"/>
            <a:ext cx="11132697" cy="2782300"/>
          </a:xfrm>
          <a:prstGeom prst="rect">
            <a:avLst/>
          </a:prstGeom>
          <a:solidFill>
            <a:srgbClr val="FFFFF3"/>
          </a:solidFill>
          <a:ln w="38100">
            <a:solidFill>
              <a:srgbClr val="006600"/>
            </a:solidFill>
          </a:ln>
        </p:spPr>
        <p:txBody>
          <a:bodyPr wrap="square" rtlCol="0">
            <a:spAutoFit/>
          </a:bodyPr>
          <a:lstStyle/>
          <a:p>
            <a:pPr algn="ctr"/>
            <a:r>
              <a:rPr lang="en-US" sz="5400" b="1" dirty="0">
                <a:solidFill>
                  <a:srgbClr val="3F8731"/>
                </a:solidFill>
              </a:rPr>
              <a:t>Answer: Isaiah</a:t>
            </a:r>
          </a:p>
          <a:p>
            <a:pPr>
              <a:spcAft>
                <a:spcPts val="600"/>
              </a:spcAft>
            </a:pPr>
            <a:r>
              <a:rPr lang="en-US" sz="2400" b="1" dirty="0">
                <a:latin typeface="Times New Roman" panose="02020603050405020304" pitchFamily="18" charset="0"/>
                <a:cs typeface="Times New Roman" panose="02020603050405020304" pitchFamily="18" charset="0"/>
              </a:rPr>
              <a:t>Matthew 3:1-3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Isaiah 40:3</a:t>
            </a:r>
            <a:endParaRPr lang="en-US" sz="2400" b="1" dirty="0">
              <a:latin typeface="Times New Roman" panose="02020603050405020304" pitchFamily="18" charset="0"/>
              <a:cs typeface="Times New Roman" panose="02020603050405020304" pitchFamily="18" charset="0"/>
            </a:endParaRPr>
          </a:p>
          <a:p>
            <a:pPr algn="just">
              <a:lnSpc>
                <a:spcPct val="90000"/>
              </a:lnSpc>
            </a:pP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In those days John the Baptist came preaching in the wilderness of Judea, </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“Repent, for the kingdom of heaven is at hand.” </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For this is he who was </a:t>
            </a:r>
            <a:r>
              <a:rPr lang="en-US" sz="2400" b="1" dirty="0">
                <a:solidFill>
                  <a:srgbClr val="3F8731"/>
                </a:solidFill>
                <a:latin typeface="Times New Roman" panose="02020603050405020304" pitchFamily="18" charset="0"/>
                <a:cs typeface="Times New Roman" panose="02020603050405020304" pitchFamily="18" charset="0"/>
              </a:rPr>
              <a:t>spoken of by the prophet Isaiah </a:t>
            </a:r>
            <a:r>
              <a:rPr lang="en-US" sz="2400" dirty="0">
                <a:latin typeface="Times New Roman" panose="02020603050405020304" pitchFamily="18" charset="0"/>
                <a:cs typeface="Times New Roman" panose="02020603050405020304" pitchFamily="18" charset="0"/>
              </a:rPr>
              <a:t>when he said, “The voice of one crying in the wilderness: ‘Prepare the way of the Lord; make his paths straight.’”</a:t>
            </a:r>
            <a:endParaRPr lang="en-US" sz="600" b="1" spc="-150" dirty="0">
              <a:solidFill>
                <a:srgbClr val="3F8731"/>
              </a:solidFill>
              <a:latin typeface="Times New Roman" panose="02020603050405020304" pitchFamily="18" charset="0"/>
              <a:cs typeface="Times New Roman" panose="02020603050405020304" pitchFamily="18" charset="0"/>
            </a:endParaRPr>
          </a:p>
          <a:p>
            <a:pPr algn="just">
              <a:lnSpc>
                <a:spcPct val="90000"/>
              </a:lnSpc>
            </a:pPr>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765708"/>
      </p:ext>
    </p:extLst>
  </p:cSld>
  <p:clrMapOvr>
    <a:masterClrMapping/>
  </p:clrMapOvr>
  <p:transition spd="slow">
    <p:wipe dir="d"/>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19742667"/>
      </p:ext>
    </p:extLst>
  </p:cSld>
  <p:clrMapOvr>
    <a:masterClrMapping/>
  </p:clrMapOvr>
  <p:transition>
    <p:fade/>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42123"/>
            <a:ext cx="11891268" cy="2123658"/>
          </a:xfrm>
          <a:prstGeom prst="rect">
            <a:avLst/>
          </a:prstGeom>
          <a:noFill/>
        </p:spPr>
        <p:txBody>
          <a:bodyPr wrap="square" rtlCol="0">
            <a:spAutoFit/>
          </a:bodyPr>
          <a:lstStyle/>
          <a:p>
            <a:pPr algn="ctr"/>
            <a:r>
              <a:rPr lang="en-US" sz="4400" dirty="0"/>
              <a:t>What Old Testament book does this quote come from? “Man shall not live by bread alone, but by every word that comes from the mouth of God.”</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Tree>
    <p:extLst>
      <p:ext uri="{BB962C8B-B14F-4D97-AF65-F5344CB8AC3E}">
        <p14:creationId xmlns:p14="http://schemas.microsoft.com/office/powerpoint/2010/main" val="3301950631"/>
      </p:ext>
    </p:extLst>
  </p:cSld>
  <p:clrMapOvr>
    <a:masterClrMapping/>
  </p:clrMapOvr>
  <p:transition>
    <p:fade/>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42123"/>
            <a:ext cx="11891268" cy="2123658"/>
          </a:xfrm>
          <a:prstGeom prst="rect">
            <a:avLst/>
          </a:prstGeom>
          <a:noFill/>
        </p:spPr>
        <p:txBody>
          <a:bodyPr wrap="square" rtlCol="0">
            <a:spAutoFit/>
          </a:bodyPr>
          <a:lstStyle/>
          <a:p>
            <a:pPr algn="ctr"/>
            <a:r>
              <a:rPr lang="en-US" sz="4400" dirty="0"/>
              <a:t>What Old Testament book does this quote come from? “Man shall not live by bread alone, but by every word that comes from the mouth of God.”</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
        <p:nvSpPr>
          <p:cNvPr id="8" name="TextBox 7">
            <a:extLst>
              <a:ext uri="{FF2B5EF4-FFF2-40B4-BE49-F238E27FC236}">
                <a16:creationId xmlns:a16="http://schemas.microsoft.com/office/drawing/2014/main" id="{FD4C4785-AAC6-407A-A18F-F814DA0422B9}"/>
              </a:ext>
            </a:extLst>
          </p:cNvPr>
          <p:cNvSpPr txBox="1"/>
          <p:nvPr/>
        </p:nvSpPr>
        <p:spPr>
          <a:xfrm>
            <a:off x="538040" y="2499920"/>
            <a:ext cx="11132697" cy="2569934"/>
          </a:xfrm>
          <a:prstGeom prst="rect">
            <a:avLst/>
          </a:prstGeom>
          <a:solidFill>
            <a:srgbClr val="FFFFF3"/>
          </a:solidFill>
          <a:ln w="38100">
            <a:solidFill>
              <a:srgbClr val="006600"/>
            </a:solidFill>
          </a:ln>
        </p:spPr>
        <p:txBody>
          <a:bodyPr wrap="square" rtlCol="0">
            <a:spAutoFit/>
          </a:bodyPr>
          <a:lstStyle/>
          <a:p>
            <a:pPr algn="ctr"/>
            <a:r>
              <a:rPr lang="en-US" sz="5400" b="1" dirty="0">
                <a:solidFill>
                  <a:srgbClr val="3F8731"/>
                </a:solidFill>
              </a:rPr>
              <a:t>Answer: Deuteronomy</a:t>
            </a:r>
          </a:p>
          <a:p>
            <a:pPr>
              <a:spcAft>
                <a:spcPts val="600"/>
              </a:spcAft>
            </a:pPr>
            <a:r>
              <a:rPr lang="en-US" sz="2400" b="1" dirty="0">
                <a:latin typeface="Times New Roman" panose="02020603050405020304" pitchFamily="18" charset="0"/>
                <a:cs typeface="Times New Roman" panose="02020603050405020304" pitchFamily="18" charset="0"/>
              </a:rPr>
              <a:t>Matthew 4:3-4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Deuteronomy 8:3</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And the tempter came and said to him, “If you are the Son of God, command these stones to become loaves of bread.” </a:t>
            </a:r>
            <a:r>
              <a:rPr lang="en-US" sz="2400" baseline="30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But he answered, “</a:t>
            </a:r>
            <a:r>
              <a:rPr lang="en-US" sz="2400" b="1" dirty="0">
                <a:solidFill>
                  <a:srgbClr val="3F8731"/>
                </a:solidFill>
                <a:latin typeface="Times New Roman" panose="02020603050405020304" pitchFamily="18" charset="0"/>
                <a:cs typeface="Times New Roman" panose="02020603050405020304" pitchFamily="18" charset="0"/>
              </a:rPr>
              <a:t>It is written</a:t>
            </a:r>
            <a:r>
              <a:rPr lang="en-US" sz="2400" dirty="0">
                <a:latin typeface="Times New Roman" panose="02020603050405020304" pitchFamily="18" charset="0"/>
                <a:cs typeface="Times New Roman" panose="02020603050405020304" pitchFamily="18" charset="0"/>
              </a:rPr>
              <a:t>, ‘Man shall not live by bread alone, but by every word that comes from the mouth of God.’”</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879535"/>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EE6AA"/>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7B65D8-BEE2-44F8-88B7-3E58114BEB04}"/>
              </a:ext>
            </a:extLst>
          </p:cNvPr>
          <p:cNvSpPr txBox="1"/>
          <p:nvPr/>
        </p:nvSpPr>
        <p:spPr>
          <a:xfrm>
            <a:off x="233259" y="149281"/>
            <a:ext cx="11728579" cy="1292662"/>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Download and Save</a:t>
            </a: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 </a:t>
            </a:r>
          </a:p>
          <a:p>
            <a:pPr marL="285750" indent="-285750">
              <a:buSzPct val="150000"/>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Download the “Bible Baseball” game from https://www.meridenchristadelphians.com/Bible-Games.html.</a:t>
            </a:r>
          </a:p>
          <a:p>
            <a:pPr>
              <a:buSzPct val="150000"/>
            </a:pPr>
            <a:endParaRPr lang="en-US" sz="600" dirty="0">
              <a:latin typeface="Tahoma" panose="020B0604030504040204" pitchFamily="34" charset="0"/>
              <a:ea typeface="Tahoma" panose="020B0604030504040204" pitchFamily="34" charset="0"/>
              <a:cs typeface="Tahoma" panose="020B0604030504040204" pitchFamily="34" charset="0"/>
            </a:endParaRPr>
          </a:p>
          <a:p>
            <a:pPr marL="285750" indent="-285750">
              <a:buSzPct val="150000"/>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Save it on a device that supports PowerPoint.</a:t>
            </a:r>
          </a:p>
        </p:txBody>
      </p:sp>
      <p:sp>
        <p:nvSpPr>
          <p:cNvPr id="3" name="TextBox 2">
            <a:extLst>
              <a:ext uri="{FF2B5EF4-FFF2-40B4-BE49-F238E27FC236}">
                <a16:creationId xmlns:a16="http://schemas.microsoft.com/office/drawing/2014/main" id="{6D9EE874-195E-414F-903D-302850006995}"/>
              </a:ext>
            </a:extLst>
          </p:cNvPr>
          <p:cNvSpPr txBox="1"/>
          <p:nvPr/>
        </p:nvSpPr>
        <p:spPr>
          <a:xfrm>
            <a:off x="227067" y="1548877"/>
            <a:ext cx="11725448" cy="1569660"/>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Project and Play</a:t>
            </a: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 </a:t>
            </a:r>
          </a:p>
          <a:p>
            <a:pPr marL="285750" indent="-285750">
              <a:buSzPct val="150000"/>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Project the PowerPoint program on a wall, screen, or TV.</a:t>
            </a:r>
          </a:p>
          <a:p>
            <a:pPr marL="285750" indent="-285750">
              <a:buSzPct val="150000"/>
              <a:buFont typeface="Arial" panose="020B0604020202020204" pitchFamily="34" charset="0"/>
              <a:buChar char="•"/>
            </a:pPr>
            <a:endParaRPr lang="en-US" sz="600" dirty="0">
              <a:latin typeface="Tahoma" panose="020B0604030504040204" pitchFamily="34" charset="0"/>
              <a:ea typeface="Tahoma" panose="020B0604030504040204" pitchFamily="34" charset="0"/>
              <a:cs typeface="Tahoma" panose="020B0604030504040204" pitchFamily="34" charset="0"/>
            </a:endParaRPr>
          </a:p>
          <a:p>
            <a:pPr marL="285750" indent="-285750">
              <a:buSzPct val="150000"/>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Go to the “Pick one to get started” slide.  There are four levels of questions to choose from: single, double, triple, and homerun. </a:t>
            </a:r>
          </a:p>
        </p:txBody>
      </p:sp>
      <p:pic>
        <p:nvPicPr>
          <p:cNvPr id="5" name="Picture 4">
            <a:extLst>
              <a:ext uri="{FF2B5EF4-FFF2-40B4-BE49-F238E27FC236}">
                <a16:creationId xmlns:a16="http://schemas.microsoft.com/office/drawing/2014/main" id="{39169D42-B799-40F5-BB28-D302EF257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3344" y="3134143"/>
            <a:ext cx="4688407" cy="2623787"/>
          </a:xfrm>
          <a:prstGeom prst="rect">
            <a:avLst/>
          </a:prstGeom>
        </p:spPr>
      </p:pic>
      <p:sp>
        <p:nvSpPr>
          <p:cNvPr id="6" name="TextBox 5">
            <a:extLst>
              <a:ext uri="{FF2B5EF4-FFF2-40B4-BE49-F238E27FC236}">
                <a16:creationId xmlns:a16="http://schemas.microsoft.com/office/drawing/2014/main" id="{E33B6D6B-4316-42FC-931B-2D277D13A5FA}"/>
              </a:ext>
            </a:extLst>
          </p:cNvPr>
          <p:cNvSpPr txBox="1"/>
          <p:nvPr/>
        </p:nvSpPr>
        <p:spPr>
          <a:xfrm>
            <a:off x="223934" y="6095634"/>
            <a:ext cx="10711543" cy="369332"/>
          </a:xfrm>
          <a:prstGeom prst="rect">
            <a:avLst/>
          </a:prstGeom>
          <a:noFill/>
        </p:spPr>
        <p:txBody>
          <a:bodyPr wrap="square" rtlCol="0">
            <a:spAutoFit/>
          </a:bodyPr>
          <a:lstStyle/>
          <a:p>
            <a:pPr marL="285750" indent="-285750">
              <a:buSzPct val="150000"/>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You’re almost ready ...</a:t>
            </a:r>
          </a:p>
        </p:txBody>
      </p:sp>
    </p:spTree>
    <p:extLst>
      <p:ext uri="{BB962C8B-B14F-4D97-AF65-F5344CB8AC3E}">
        <p14:creationId xmlns:p14="http://schemas.microsoft.com/office/powerpoint/2010/main" val="424744027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48097248"/>
      </p:ext>
    </p:extLst>
  </p:cSld>
  <p:clrMapOvr>
    <a:masterClrMapping/>
  </p:clrMapOvr>
  <p:transition>
    <p:fade/>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46585748"/>
      </p:ext>
    </p:extLst>
  </p:cSld>
  <p:clrMapOvr>
    <a:masterClrMapping/>
  </p:clrMapOvr>
  <p:transition>
    <p:fade/>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191789"/>
            <a:ext cx="11891268" cy="2123658"/>
          </a:xfrm>
          <a:prstGeom prst="rect">
            <a:avLst/>
          </a:prstGeom>
          <a:noFill/>
        </p:spPr>
        <p:txBody>
          <a:bodyPr wrap="square" rtlCol="0">
            <a:spAutoFit/>
          </a:bodyPr>
          <a:lstStyle/>
          <a:p>
            <a:pPr algn="ctr"/>
            <a:r>
              <a:rPr lang="en-US" sz="4400" dirty="0"/>
              <a:t>What Old Testament book does this quote come from? “He will command his angels concerning you: and on their hands they will bear you up.”</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p>
        </p:txBody>
      </p:sp>
    </p:spTree>
    <p:extLst>
      <p:ext uri="{BB962C8B-B14F-4D97-AF65-F5344CB8AC3E}">
        <p14:creationId xmlns:p14="http://schemas.microsoft.com/office/powerpoint/2010/main" val="2670016767"/>
      </p:ext>
    </p:extLst>
  </p:cSld>
  <p:clrMapOvr>
    <a:masterClrMapping/>
  </p:clrMapOvr>
  <p:transition>
    <p:fade/>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191789"/>
            <a:ext cx="11891268" cy="2123658"/>
          </a:xfrm>
          <a:prstGeom prst="rect">
            <a:avLst/>
          </a:prstGeom>
          <a:noFill/>
        </p:spPr>
        <p:txBody>
          <a:bodyPr wrap="square" rtlCol="0">
            <a:spAutoFit/>
          </a:bodyPr>
          <a:lstStyle/>
          <a:p>
            <a:pPr algn="ctr"/>
            <a:r>
              <a:rPr lang="en-US" sz="4400" dirty="0"/>
              <a:t>What Old Testament book does this quote come from? “He will command his angels concerning you: and on their hands they will bear you up.”</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p>
        </p:txBody>
      </p:sp>
      <p:sp>
        <p:nvSpPr>
          <p:cNvPr id="8" name="TextBox 7">
            <a:extLst>
              <a:ext uri="{FF2B5EF4-FFF2-40B4-BE49-F238E27FC236}">
                <a16:creationId xmlns:a16="http://schemas.microsoft.com/office/drawing/2014/main" id="{FBD28F40-3652-4270-8289-2CFA41536EA4}"/>
              </a:ext>
            </a:extLst>
          </p:cNvPr>
          <p:cNvSpPr txBox="1"/>
          <p:nvPr/>
        </p:nvSpPr>
        <p:spPr>
          <a:xfrm>
            <a:off x="538040" y="2399252"/>
            <a:ext cx="11132697" cy="2939266"/>
          </a:xfrm>
          <a:prstGeom prst="rect">
            <a:avLst/>
          </a:prstGeom>
          <a:solidFill>
            <a:srgbClr val="FFFFF3"/>
          </a:solidFill>
          <a:ln w="38100">
            <a:solidFill>
              <a:srgbClr val="006600"/>
            </a:solidFill>
          </a:ln>
        </p:spPr>
        <p:txBody>
          <a:bodyPr wrap="square" rtlCol="0">
            <a:spAutoFit/>
          </a:bodyPr>
          <a:lstStyle/>
          <a:p>
            <a:pPr algn="ctr"/>
            <a:r>
              <a:rPr lang="en-US" sz="5400" b="1" dirty="0">
                <a:solidFill>
                  <a:srgbClr val="3F8731"/>
                </a:solidFill>
              </a:rPr>
              <a:t>Answer: Psalms</a:t>
            </a:r>
          </a:p>
          <a:p>
            <a:pPr>
              <a:spcAft>
                <a:spcPts val="600"/>
              </a:spcAft>
            </a:pPr>
            <a:r>
              <a:rPr lang="en-US" sz="2400" b="1" dirty="0">
                <a:latin typeface="Times New Roman" panose="02020603050405020304" pitchFamily="18" charset="0"/>
                <a:cs typeface="Times New Roman" panose="02020603050405020304" pitchFamily="18" charset="0"/>
              </a:rPr>
              <a:t>Matthew 4:5-6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Psalm 91:11-12</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Then the devil took him to the holy city and set him on the pinnacle of the temple </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and said to him, “If you are the Son of God, throw yourself down, for </a:t>
            </a:r>
            <a:r>
              <a:rPr lang="en-US" sz="2400" b="1" dirty="0">
                <a:solidFill>
                  <a:srgbClr val="3F8731"/>
                </a:solidFill>
                <a:latin typeface="Times New Roman" panose="02020603050405020304" pitchFamily="18" charset="0"/>
                <a:cs typeface="Times New Roman" panose="02020603050405020304" pitchFamily="18" charset="0"/>
              </a:rPr>
              <a:t>it is written</a:t>
            </a:r>
            <a:r>
              <a:rPr lang="en-US" sz="2400" dirty="0">
                <a:latin typeface="Times New Roman" panose="02020603050405020304" pitchFamily="18" charset="0"/>
                <a:cs typeface="Times New Roman" panose="02020603050405020304" pitchFamily="18" charset="0"/>
              </a:rPr>
              <a:t>, ‘He will command his angels concerning you,’ and ‘On their hands they will bear you up, lest you strike your foot against a stone.’”</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191425"/>
      </p:ext>
    </p:extLst>
  </p:cSld>
  <p:clrMapOvr>
    <a:masterClrMapping/>
  </p:clrMapOvr>
  <p:transition spd="slow">
    <p:wipe dir="d"/>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56297620"/>
      </p:ext>
    </p:extLst>
  </p:cSld>
  <p:clrMapOvr>
    <a:masterClrMapping/>
  </p:clrMapOvr>
  <p:transition>
    <p:fade/>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42123"/>
            <a:ext cx="11891268" cy="1920526"/>
          </a:xfrm>
          <a:prstGeom prst="rect">
            <a:avLst/>
          </a:prstGeom>
          <a:noFill/>
        </p:spPr>
        <p:txBody>
          <a:bodyPr wrap="square" rtlCol="0">
            <a:spAutoFit/>
          </a:bodyPr>
          <a:lstStyle/>
          <a:p>
            <a:pPr algn="ctr">
              <a:lnSpc>
                <a:spcPct val="90000"/>
              </a:lnSpc>
            </a:pPr>
            <a:r>
              <a:rPr lang="en-US" sz="4400" dirty="0"/>
              <a:t>What Old Testament book does this quote come from? “You shall worship the Lord your God,</a:t>
            </a:r>
          </a:p>
          <a:p>
            <a:pPr algn="ctr">
              <a:lnSpc>
                <a:spcPct val="90000"/>
              </a:lnSpc>
            </a:pPr>
            <a:r>
              <a:rPr lang="en-US" sz="4400" dirty="0"/>
              <a:t>and him only shall you serve.”</a:t>
            </a:r>
            <a:r>
              <a:rPr lang="en-US" dirty="0"/>
              <a:t> </a:t>
            </a:r>
            <a:endParaRPr lang="en-US" sz="4400" dirty="0"/>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Tree>
    <p:extLst>
      <p:ext uri="{BB962C8B-B14F-4D97-AF65-F5344CB8AC3E}">
        <p14:creationId xmlns:p14="http://schemas.microsoft.com/office/powerpoint/2010/main" val="1564051172"/>
      </p:ext>
    </p:extLst>
  </p:cSld>
  <p:clrMapOvr>
    <a:masterClrMapping/>
  </p:clrMapOvr>
  <p:transition>
    <p:fade/>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42123"/>
            <a:ext cx="11891268" cy="1920526"/>
          </a:xfrm>
          <a:prstGeom prst="rect">
            <a:avLst/>
          </a:prstGeom>
          <a:noFill/>
        </p:spPr>
        <p:txBody>
          <a:bodyPr wrap="square" rtlCol="0">
            <a:spAutoFit/>
          </a:bodyPr>
          <a:lstStyle/>
          <a:p>
            <a:pPr algn="ctr">
              <a:lnSpc>
                <a:spcPct val="90000"/>
              </a:lnSpc>
            </a:pPr>
            <a:r>
              <a:rPr lang="en-US" sz="4400" dirty="0"/>
              <a:t>What Old Testament book does this quote come from? “You shall worship the Lord your God,</a:t>
            </a:r>
          </a:p>
          <a:p>
            <a:pPr algn="ctr">
              <a:lnSpc>
                <a:spcPct val="90000"/>
              </a:lnSpc>
            </a:pPr>
            <a:r>
              <a:rPr lang="en-US" sz="4400" dirty="0"/>
              <a:t>and him only shall you serve.”</a:t>
            </a:r>
            <a:r>
              <a:rPr lang="en-US" dirty="0"/>
              <a:t> </a:t>
            </a:r>
            <a:endParaRPr lang="en-US" sz="4400" dirty="0"/>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
        <p:nvSpPr>
          <p:cNvPr id="6" name="TextBox 5">
            <a:extLst>
              <a:ext uri="{FF2B5EF4-FFF2-40B4-BE49-F238E27FC236}">
                <a16:creationId xmlns:a16="http://schemas.microsoft.com/office/drawing/2014/main" id="{87E98609-483B-490D-92FB-324220E1EDB0}"/>
              </a:ext>
            </a:extLst>
          </p:cNvPr>
          <p:cNvSpPr txBox="1"/>
          <p:nvPr/>
        </p:nvSpPr>
        <p:spPr>
          <a:xfrm>
            <a:off x="538040" y="2298584"/>
            <a:ext cx="11132697" cy="2939266"/>
          </a:xfrm>
          <a:prstGeom prst="rect">
            <a:avLst/>
          </a:prstGeom>
          <a:solidFill>
            <a:srgbClr val="FFFFF3"/>
          </a:solidFill>
          <a:ln w="38100">
            <a:solidFill>
              <a:srgbClr val="006600"/>
            </a:solidFill>
          </a:ln>
        </p:spPr>
        <p:txBody>
          <a:bodyPr wrap="square" rtlCol="0">
            <a:spAutoFit/>
          </a:bodyPr>
          <a:lstStyle/>
          <a:p>
            <a:pPr algn="ctr"/>
            <a:r>
              <a:rPr lang="en-US" sz="5400" b="1" dirty="0">
                <a:solidFill>
                  <a:srgbClr val="3F8731"/>
                </a:solidFill>
              </a:rPr>
              <a:t>Answer: Deuteronomy</a:t>
            </a:r>
          </a:p>
          <a:p>
            <a:pPr>
              <a:spcAft>
                <a:spcPts val="600"/>
              </a:spcAft>
            </a:pPr>
            <a:r>
              <a:rPr lang="en-US" sz="2400" b="1" dirty="0">
                <a:latin typeface="Times New Roman" panose="02020603050405020304" pitchFamily="18" charset="0"/>
                <a:cs typeface="Times New Roman" panose="02020603050405020304" pitchFamily="18" charset="0"/>
              </a:rPr>
              <a:t>Matthew 4:8-10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Deuteronomy 6:13</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Again, the devil took him to a very high mountain and showed him all the kingdoms of the world and their glory. </a:t>
            </a:r>
            <a:r>
              <a:rPr lang="en-US" sz="2400" baseline="30000" dirty="0">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And he said to him, “All these I will give you, if you will fall down and worship me.” </a:t>
            </a:r>
            <a:r>
              <a:rPr lang="en-US" sz="2400" baseline="30000"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Then Jesus said to him, “Be gone, Satan! For </a:t>
            </a:r>
            <a:r>
              <a:rPr lang="en-US" sz="2400" b="1" dirty="0">
                <a:solidFill>
                  <a:srgbClr val="3F8731"/>
                </a:solidFill>
                <a:latin typeface="Times New Roman" panose="02020603050405020304" pitchFamily="18" charset="0"/>
                <a:cs typeface="Times New Roman" panose="02020603050405020304" pitchFamily="18" charset="0"/>
              </a:rPr>
              <a:t>it is written</a:t>
            </a:r>
            <a:r>
              <a:rPr lang="en-US" sz="2400" dirty="0">
                <a:latin typeface="Times New Roman" panose="02020603050405020304" pitchFamily="18" charset="0"/>
                <a:cs typeface="Times New Roman" panose="02020603050405020304" pitchFamily="18" charset="0"/>
              </a:rPr>
              <a:t>, ‘You shall worship the Lord your God and him only shall you serve.’”</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677767"/>
      </p:ext>
    </p:extLst>
  </p:cSld>
  <p:clrMapOvr>
    <a:masterClrMapping/>
  </p:clrMapOvr>
  <p:transition spd="slow">
    <p:wipe dir="d"/>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609933162"/>
      </p:ext>
    </p:extLst>
  </p:cSld>
  <p:clrMapOvr>
    <a:masterClrMapping/>
  </p:clrMapOvr>
  <p:transition>
    <p:fade/>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67290"/>
            <a:ext cx="11891268" cy="2086725"/>
          </a:xfrm>
          <a:prstGeom prst="rect">
            <a:avLst/>
          </a:prstGeom>
          <a:noFill/>
        </p:spPr>
        <p:txBody>
          <a:bodyPr wrap="square" rtlCol="0">
            <a:spAutoFit/>
          </a:bodyPr>
          <a:lstStyle/>
          <a:p>
            <a:pPr algn="ctr">
              <a:lnSpc>
                <a:spcPct val="90000"/>
              </a:lnSpc>
            </a:pPr>
            <a:r>
              <a:rPr lang="en-US" sz="4800" dirty="0"/>
              <a:t>What two Tribes of Israel had their inheritance, “By the way of the sea, beyond the Jordan,</a:t>
            </a:r>
          </a:p>
          <a:p>
            <a:pPr algn="ctr">
              <a:lnSpc>
                <a:spcPct val="90000"/>
              </a:lnSpc>
            </a:pPr>
            <a:r>
              <a:rPr lang="en-US" sz="4800" dirty="0"/>
              <a:t>(in) Galilee of the Gentiles?”</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Tree>
    <p:extLst>
      <p:ext uri="{BB962C8B-B14F-4D97-AF65-F5344CB8AC3E}">
        <p14:creationId xmlns:p14="http://schemas.microsoft.com/office/powerpoint/2010/main" val="898712414"/>
      </p:ext>
    </p:extLst>
  </p:cSld>
  <p:clrMapOvr>
    <a:masterClrMapping/>
  </p:clrMapOvr>
  <p:transition>
    <p:fade/>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267290"/>
            <a:ext cx="11891268" cy="2086725"/>
          </a:xfrm>
          <a:prstGeom prst="rect">
            <a:avLst/>
          </a:prstGeom>
          <a:noFill/>
        </p:spPr>
        <p:txBody>
          <a:bodyPr wrap="square" rtlCol="0">
            <a:spAutoFit/>
          </a:bodyPr>
          <a:lstStyle/>
          <a:p>
            <a:pPr algn="ctr">
              <a:lnSpc>
                <a:spcPct val="90000"/>
              </a:lnSpc>
            </a:pPr>
            <a:r>
              <a:rPr lang="en-US" sz="4800" dirty="0"/>
              <a:t>What two Tribes of Israel had their inheritance, “By the way of the sea, beyond the Jordan,</a:t>
            </a:r>
          </a:p>
          <a:p>
            <a:pPr algn="ctr">
              <a:lnSpc>
                <a:spcPct val="90000"/>
              </a:lnSpc>
            </a:pPr>
            <a:r>
              <a:rPr lang="en-US" sz="4800" dirty="0"/>
              <a:t>(in) Galilee of the Gentiles?”</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
        <p:nvSpPr>
          <p:cNvPr id="8" name="TextBox 7">
            <a:extLst>
              <a:ext uri="{FF2B5EF4-FFF2-40B4-BE49-F238E27FC236}">
                <a16:creationId xmlns:a16="http://schemas.microsoft.com/office/drawing/2014/main" id="{D9E01A06-FC18-490B-B602-66365BA7A617}"/>
              </a:ext>
            </a:extLst>
          </p:cNvPr>
          <p:cNvSpPr txBox="1"/>
          <p:nvPr/>
        </p:nvSpPr>
        <p:spPr>
          <a:xfrm>
            <a:off x="538040" y="2483142"/>
            <a:ext cx="11132697" cy="2662267"/>
          </a:xfrm>
          <a:prstGeom prst="rect">
            <a:avLst/>
          </a:prstGeom>
          <a:solidFill>
            <a:srgbClr val="FFFFF3"/>
          </a:solidFill>
          <a:ln w="38100">
            <a:solidFill>
              <a:srgbClr val="006600"/>
            </a:solidFill>
          </a:ln>
        </p:spPr>
        <p:txBody>
          <a:bodyPr wrap="square" rtlCol="0">
            <a:spAutoFit/>
          </a:bodyPr>
          <a:lstStyle/>
          <a:p>
            <a:pPr algn="ctr"/>
            <a:endParaRPr lang="en-US" sz="600" b="1" dirty="0">
              <a:solidFill>
                <a:srgbClr val="3F8731"/>
              </a:solidFill>
            </a:endParaRPr>
          </a:p>
          <a:p>
            <a:pPr algn="ctr"/>
            <a:r>
              <a:rPr lang="en-US" sz="5400" b="1" dirty="0">
                <a:solidFill>
                  <a:srgbClr val="3F8731"/>
                </a:solidFill>
              </a:rPr>
              <a:t>Answer: Zebulon and Naphtali</a:t>
            </a:r>
          </a:p>
          <a:p>
            <a:pPr>
              <a:spcAft>
                <a:spcPts val="600"/>
              </a:spcAft>
            </a:pPr>
            <a:r>
              <a:rPr lang="en-US" sz="2400" b="1" dirty="0">
                <a:latin typeface="Times New Roman" panose="02020603050405020304" pitchFamily="18" charset="0"/>
                <a:cs typeface="Times New Roman" panose="02020603050405020304" pitchFamily="18" charset="0"/>
              </a:rPr>
              <a:t>Matthew 4:15-16 citing Isaiah 9:1-2</a:t>
            </a:r>
          </a:p>
          <a:p>
            <a:pPr algn="just"/>
            <a:r>
              <a:rPr lang="en-US" sz="2400" baseline="30000"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 The land of </a:t>
            </a:r>
            <a:r>
              <a:rPr lang="en-US" sz="2400" b="1" dirty="0">
                <a:solidFill>
                  <a:srgbClr val="3F8731"/>
                </a:solidFill>
                <a:latin typeface="Times New Roman" panose="02020603050405020304" pitchFamily="18" charset="0"/>
                <a:cs typeface="Times New Roman" panose="02020603050405020304" pitchFamily="18" charset="0"/>
              </a:rPr>
              <a:t>Zebulun</a:t>
            </a:r>
            <a:r>
              <a:rPr lang="en-US" sz="2400" dirty="0">
                <a:latin typeface="Times New Roman" panose="02020603050405020304" pitchFamily="18" charset="0"/>
                <a:cs typeface="Times New Roman" panose="02020603050405020304" pitchFamily="18" charset="0"/>
              </a:rPr>
              <a:t> and the land of </a:t>
            </a:r>
            <a:r>
              <a:rPr lang="en-US" sz="2400" b="1" dirty="0">
                <a:solidFill>
                  <a:srgbClr val="3F8731"/>
                </a:solidFill>
                <a:latin typeface="Times New Roman" panose="02020603050405020304" pitchFamily="18" charset="0"/>
                <a:cs typeface="Times New Roman" panose="02020603050405020304" pitchFamily="18" charset="0"/>
              </a:rPr>
              <a:t>Naphtali</a:t>
            </a:r>
            <a:r>
              <a:rPr lang="en-US" sz="2400" dirty="0">
                <a:latin typeface="Times New Roman" panose="02020603050405020304" pitchFamily="18" charset="0"/>
                <a:cs typeface="Times New Roman" panose="02020603050405020304" pitchFamily="18" charset="0"/>
              </a:rPr>
              <a:t>, the way of the sea, beyond the Jordan, Galilee of the Gentiles — </a:t>
            </a:r>
            <a:r>
              <a:rPr lang="en-US" sz="2400" baseline="30000"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the people dwelling in darkness have seen a great light, and for those dwelling in the region and shadow of death, on them a light has dawned.</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796335"/>
      </p:ext>
    </p:extLst>
  </p:cSld>
  <p:clrMapOvr>
    <a:masterClrMapping/>
  </p:clrMapOvr>
  <p:transition spd="slow">
    <p:wipe dir="d"/>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33001452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1938992"/>
          </a:xfrm>
          <a:prstGeom prst="rect">
            <a:avLst/>
          </a:prstGeom>
          <a:noFill/>
        </p:spPr>
        <p:txBody>
          <a:bodyPr wrap="square" rtlCol="0">
            <a:spAutoFit/>
          </a:bodyPr>
          <a:lstStyle/>
          <a:p>
            <a:pPr algn="ctr"/>
            <a:r>
              <a:rPr lang="en-US" sz="6000" dirty="0"/>
              <a:t>Where was Jesus baptized? </a:t>
            </a:r>
          </a:p>
        </p:txBody>
      </p:sp>
      <p:grpSp>
        <p:nvGrpSpPr>
          <p:cNvPr id="11" name="Group 10">
            <a:extLst>
              <a:ext uri="{FF2B5EF4-FFF2-40B4-BE49-F238E27FC236}">
                <a16:creationId xmlns:a16="http://schemas.microsoft.com/office/drawing/2014/main" id="{CF468C7E-7061-4570-AEAD-7F678F6AD4DB}"/>
              </a:ext>
            </a:extLst>
          </p:cNvPr>
          <p:cNvGrpSpPr/>
          <p:nvPr/>
        </p:nvGrpSpPr>
        <p:grpSpPr>
          <a:xfrm>
            <a:off x="8302305" y="2828834"/>
            <a:ext cx="3628380" cy="1200329"/>
            <a:chOff x="8302305" y="2828834"/>
            <a:chExt cx="3628380" cy="1200329"/>
          </a:xfrm>
        </p:grpSpPr>
        <p:sp>
          <p:nvSpPr>
            <p:cNvPr id="12" name="Rectangle 11">
              <a:extLst>
                <a:ext uri="{FF2B5EF4-FFF2-40B4-BE49-F238E27FC236}">
                  <a16:creationId xmlns:a16="http://schemas.microsoft.com/office/drawing/2014/main" id="{33DA7DB7-AB5E-4523-BB2C-2313F95A5953}"/>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3" name="Rectangle: Rounded Corners 12">
              <a:extLst>
                <a:ext uri="{FF2B5EF4-FFF2-40B4-BE49-F238E27FC236}">
                  <a16:creationId xmlns:a16="http://schemas.microsoft.com/office/drawing/2014/main" id="{C085C93F-62F8-4106-8BB7-9A798DFFE941}"/>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F013A7A-B6C8-4F4F-A804-0D854838C035}"/>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endPar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977981782"/>
      </p:ext>
    </p:extLst>
  </p:cSld>
  <p:clrMapOvr>
    <a:masterClrMapping/>
  </p:clrMapOvr>
  <p:transition>
    <p:fade/>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
        <p:nvSpPr>
          <p:cNvPr id="8" name="TextBox 7">
            <a:extLst>
              <a:ext uri="{FF2B5EF4-FFF2-40B4-BE49-F238E27FC236}">
                <a16:creationId xmlns:a16="http://schemas.microsoft.com/office/drawing/2014/main" id="{72F0F95B-78C3-4235-988E-F1C726A5ADDD}"/>
              </a:ext>
            </a:extLst>
          </p:cNvPr>
          <p:cNvSpPr txBox="1"/>
          <p:nvPr/>
        </p:nvSpPr>
        <p:spPr>
          <a:xfrm>
            <a:off x="159391" y="191789"/>
            <a:ext cx="11891268" cy="1938992"/>
          </a:xfrm>
          <a:prstGeom prst="rect">
            <a:avLst/>
          </a:prstGeom>
          <a:noFill/>
        </p:spPr>
        <p:txBody>
          <a:bodyPr wrap="square" rtlCol="0">
            <a:spAutoFit/>
          </a:bodyPr>
          <a:lstStyle/>
          <a:p>
            <a:pPr algn="ctr"/>
            <a:r>
              <a:rPr lang="en-US" sz="6000" dirty="0"/>
              <a:t>What Old Testament prophet said,</a:t>
            </a:r>
          </a:p>
          <a:p>
            <a:pPr algn="ctr"/>
            <a:r>
              <a:rPr lang="en-US" sz="6000" dirty="0"/>
              <a:t>“I desire mercy, and not sacrifice?”</a:t>
            </a:r>
          </a:p>
        </p:txBody>
      </p:sp>
    </p:spTree>
    <p:extLst>
      <p:ext uri="{BB962C8B-B14F-4D97-AF65-F5344CB8AC3E}">
        <p14:creationId xmlns:p14="http://schemas.microsoft.com/office/powerpoint/2010/main" val="3992788304"/>
      </p:ext>
    </p:extLst>
  </p:cSld>
  <p:clrMapOvr>
    <a:masterClrMapping/>
  </p:clrMapOvr>
  <p:transition>
    <p:fade/>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EE180E-2647-427C-99D1-FEFA8B59334A}"/>
              </a:ext>
            </a:extLst>
          </p:cNvPr>
          <p:cNvSpPr txBox="1"/>
          <p:nvPr/>
        </p:nvSpPr>
        <p:spPr>
          <a:xfrm>
            <a:off x="159391" y="191789"/>
            <a:ext cx="11891268" cy="1938992"/>
          </a:xfrm>
          <a:prstGeom prst="rect">
            <a:avLst/>
          </a:prstGeom>
          <a:noFill/>
        </p:spPr>
        <p:txBody>
          <a:bodyPr wrap="square" rtlCol="0">
            <a:spAutoFit/>
          </a:bodyPr>
          <a:lstStyle/>
          <a:p>
            <a:pPr algn="ctr"/>
            <a:r>
              <a:rPr lang="en-US" sz="6000" dirty="0"/>
              <a:t>What Old Testament prophet said,</a:t>
            </a:r>
          </a:p>
          <a:p>
            <a:pPr algn="ctr"/>
            <a:r>
              <a:rPr lang="en-US" sz="6000" dirty="0"/>
              <a:t>“I desire mercy, and not sacrifice?”</a:t>
            </a:r>
          </a:p>
        </p:txBody>
      </p:sp>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
        <p:nvSpPr>
          <p:cNvPr id="8" name="TextBox 7">
            <a:extLst>
              <a:ext uri="{FF2B5EF4-FFF2-40B4-BE49-F238E27FC236}">
                <a16:creationId xmlns:a16="http://schemas.microsoft.com/office/drawing/2014/main" id="{DD3A16AA-C1DF-4DA4-8762-6337329F6787}"/>
              </a:ext>
            </a:extLst>
          </p:cNvPr>
          <p:cNvSpPr txBox="1"/>
          <p:nvPr/>
        </p:nvSpPr>
        <p:spPr>
          <a:xfrm>
            <a:off x="538040" y="2214694"/>
            <a:ext cx="11132697" cy="2292935"/>
          </a:xfrm>
          <a:prstGeom prst="rect">
            <a:avLst/>
          </a:prstGeom>
          <a:solidFill>
            <a:srgbClr val="FFFFF3"/>
          </a:solidFill>
          <a:ln w="38100">
            <a:solidFill>
              <a:srgbClr val="006600"/>
            </a:solidFill>
          </a:ln>
        </p:spPr>
        <p:txBody>
          <a:bodyPr wrap="square" rtlCol="0">
            <a:spAutoFit/>
          </a:bodyPr>
          <a:lstStyle/>
          <a:p>
            <a:pPr algn="ctr"/>
            <a:endParaRPr lang="en-US" sz="600" b="1" dirty="0">
              <a:solidFill>
                <a:srgbClr val="3F8731"/>
              </a:solidFill>
            </a:endParaRPr>
          </a:p>
          <a:p>
            <a:pPr algn="ctr"/>
            <a:r>
              <a:rPr lang="en-US" sz="5400" b="1" dirty="0">
                <a:solidFill>
                  <a:srgbClr val="3F8731"/>
                </a:solidFill>
              </a:rPr>
              <a:t>Answer: Hosea</a:t>
            </a:r>
          </a:p>
          <a:p>
            <a:pPr>
              <a:spcAft>
                <a:spcPts val="600"/>
              </a:spcAft>
            </a:pPr>
            <a:r>
              <a:rPr lang="en-US" sz="2400" b="1" dirty="0">
                <a:latin typeface="Times New Roman" panose="02020603050405020304" pitchFamily="18" charset="0"/>
                <a:cs typeface="Times New Roman" panose="02020603050405020304" pitchFamily="18" charset="0"/>
              </a:rPr>
              <a:t>Hosea 6:6 cited in Matthew 9:13 and Matthew 12:7</a:t>
            </a:r>
          </a:p>
          <a:p>
            <a:pPr algn="just"/>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“For </a:t>
            </a:r>
            <a:r>
              <a:rPr lang="en-US" sz="2400" b="1" dirty="0">
                <a:solidFill>
                  <a:srgbClr val="3F8731"/>
                </a:solidFill>
                <a:latin typeface="Times New Roman" panose="02020603050405020304" pitchFamily="18" charset="0"/>
                <a:cs typeface="Times New Roman" panose="02020603050405020304" pitchFamily="18" charset="0"/>
              </a:rPr>
              <a:t>I desire steadfast love and not sacrifice</a:t>
            </a:r>
            <a:r>
              <a:rPr lang="en-US" sz="2400" dirty="0">
                <a:latin typeface="Times New Roman" panose="02020603050405020304" pitchFamily="18" charset="0"/>
                <a:cs typeface="Times New Roman" panose="02020603050405020304" pitchFamily="18" charset="0"/>
              </a:rPr>
              <a:t>, the knowledge of God rather than burnt offerings.”</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846475"/>
      </p:ext>
    </p:extLst>
  </p:cSld>
  <p:clrMapOvr>
    <a:masterClrMapping/>
  </p:clrMapOvr>
  <p:transition spd="slow">
    <p:wipe dir="d"/>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23417155"/>
      </p:ext>
    </p:extLst>
  </p:cSld>
  <p:clrMapOvr>
    <a:masterClrMapping/>
  </p:clrMapOvr>
  <p:transition>
    <p:fade/>
  </p:transition>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84068"/>
            <a:ext cx="11891268" cy="2336024"/>
          </a:xfrm>
          <a:prstGeom prst="rect">
            <a:avLst/>
          </a:prstGeom>
          <a:noFill/>
        </p:spPr>
        <p:txBody>
          <a:bodyPr wrap="square" rtlCol="0">
            <a:spAutoFit/>
          </a:bodyPr>
          <a:lstStyle/>
          <a:p>
            <a:pPr algn="ctr">
              <a:lnSpc>
                <a:spcPct val="90000"/>
              </a:lnSpc>
            </a:pPr>
            <a:r>
              <a:rPr lang="en-US" sz="5400" dirty="0"/>
              <a:t>What Old Testament prophet said,</a:t>
            </a:r>
          </a:p>
          <a:p>
            <a:pPr algn="ctr">
              <a:lnSpc>
                <a:spcPct val="90000"/>
              </a:lnSpc>
            </a:pPr>
            <a:r>
              <a:rPr lang="en-US" sz="5400" dirty="0"/>
              <a:t>“A person’s enemies will be those</a:t>
            </a:r>
          </a:p>
          <a:p>
            <a:pPr algn="ctr">
              <a:lnSpc>
                <a:spcPct val="90000"/>
              </a:lnSpc>
            </a:pPr>
            <a:r>
              <a:rPr lang="en-US" sz="5400" dirty="0"/>
              <a:t>of his own household?”</a:t>
            </a:r>
          </a:p>
        </p:txBody>
      </p:sp>
    </p:spTree>
    <p:extLst>
      <p:ext uri="{BB962C8B-B14F-4D97-AF65-F5344CB8AC3E}">
        <p14:creationId xmlns:p14="http://schemas.microsoft.com/office/powerpoint/2010/main" val="1620267600"/>
      </p:ext>
    </p:extLst>
  </p:cSld>
  <p:clrMapOvr>
    <a:masterClrMapping/>
  </p:clrMapOvr>
  <p:transition>
    <p:fade/>
  </p:transition>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84068"/>
            <a:ext cx="11891268" cy="2336024"/>
          </a:xfrm>
          <a:prstGeom prst="rect">
            <a:avLst/>
          </a:prstGeom>
          <a:noFill/>
        </p:spPr>
        <p:txBody>
          <a:bodyPr wrap="square" rtlCol="0">
            <a:spAutoFit/>
          </a:bodyPr>
          <a:lstStyle/>
          <a:p>
            <a:pPr algn="ctr">
              <a:lnSpc>
                <a:spcPct val="90000"/>
              </a:lnSpc>
            </a:pPr>
            <a:r>
              <a:rPr lang="en-US" sz="5400" dirty="0"/>
              <a:t>What Old Testament prophet said,</a:t>
            </a:r>
          </a:p>
          <a:p>
            <a:pPr algn="ctr">
              <a:lnSpc>
                <a:spcPct val="90000"/>
              </a:lnSpc>
            </a:pPr>
            <a:r>
              <a:rPr lang="en-US" sz="5400" dirty="0"/>
              <a:t>“A person’s enemies will be those</a:t>
            </a:r>
          </a:p>
          <a:p>
            <a:pPr algn="ctr">
              <a:lnSpc>
                <a:spcPct val="90000"/>
              </a:lnSpc>
            </a:pPr>
            <a:r>
              <a:rPr lang="en-US" sz="5400" dirty="0"/>
              <a:t>of his own household?”</a:t>
            </a:r>
          </a:p>
        </p:txBody>
      </p:sp>
      <p:sp>
        <p:nvSpPr>
          <p:cNvPr id="7" name="TextBox 6">
            <a:extLst>
              <a:ext uri="{FF2B5EF4-FFF2-40B4-BE49-F238E27FC236}">
                <a16:creationId xmlns:a16="http://schemas.microsoft.com/office/drawing/2014/main" id="{D5D64EF6-2A83-4FF8-B8F9-562A69621BE0}"/>
              </a:ext>
            </a:extLst>
          </p:cNvPr>
          <p:cNvSpPr txBox="1"/>
          <p:nvPr/>
        </p:nvSpPr>
        <p:spPr>
          <a:xfrm>
            <a:off x="538040" y="2718034"/>
            <a:ext cx="11132697" cy="2569934"/>
          </a:xfrm>
          <a:prstGeom prst="rect">
            <a:avLst/>
          </a:prstGeom>
          <a:solidFill>
            <a:srgbClr val="FFFFF3"/>
          </a:solidFill>
          <a:ln w="38100">
            <a:solidFill>
              <a:srgbClr val="006600"/>
            </a:solidFill>
          </a:ln>
        </p:spPr>
        <p:txBody>
          <a:bodyPr wrap="square" rtlCol="0">
            <a:spAutoFit/>
          </a:bodyPr>
          <a:lstStyle/>
          <a:p>
            <a:pPr algn="ctr"/>
            <a:endParaRPr lang="en-US" sz="600" b="1" dirty="0">
              <a:solidFill>
                <a:srgbClr val="3F8731"/>
              </a:solidFill>
            </a:endParaRPr>
          </a:p>
          <a:p>
            <a:pPr algn="ctr"/>
            <a:r>
              <a:rPr lang="en-US" sz="5400" b="1" dirty="0">
                <a:solidFill>
                  <a:srgbClr val="3F8731"/>
                </a:solidFill>
              </a:rPr>
              <a:t>Answer: Micah</a:t>
            </a:r>
          </a:p>
          <a:p>
            <a:pPr>
              <a:spcAft>
                <a:spcPts val="600"/>
              </a:spcAft>
            </a:pPr>
            <a:r>
              <a:rPr lang="en-US" sz="2400" b="1" dirty="0">
                <a:latin typeface="Times New Roman" panose="02020603050405020304" pitchFamily="18" charset="0"/>
                <a:cs typeface="Times New Roman" panose="02020603050405020304" pitchFamily="18" charset="0"/>
              </a:rPr>
              <a:t>Matthew 10:35-36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Micah 7:6</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35</a:t>
            </a:r>
            <a:r>
              <a:rPr lang="en-US" sz="2400" dirty="0">
                <a:latin typeface="Times New Roman" panose="02020603050405020304" pitchFamily="18" charset="0"/>
                <a:cs typeface="Times New Roman" panose="02020603050405020304" pitchFamily="18" charset="0"/>
              </a:rPr>
              <a:t> “For I have come to set a man against his father, and a daughter against her mother, and a daughter-in-law against her mother-in-law. </a:t>
            </a:r>
            <a:r>
              <a:rPr lang="en-US" sz="2400" baseline="30000" dirty="0">
                <a:latin typeface="Times New Roman" panose="02020603050405020304" pitchFamily="18" charset="0"/>
                <a:cs typeface="Times New Roman" panose="02020603050405020304" pitchFamily="18" charset="0"/>
              </a:rPr>
              <a:t>36</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a person’s enemies will be those of his own household</a:t>
            </a:r>
            <a:r>
              <a:rPr lang="en-US" sz="2400" dirty="0">
                <a:latin typeface="Times New Roman" panose="02020603050405020304" pitchFamily="18" charset="0"/>
                <a:cs typeface="Times New Roman" panose="02020603050405020304" pitchFamily="18" charset="0"/>
              </a:rPr>
              <a:t>.”</a:t>
            </a:r>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011237"/>
      </p:ext>
    </p:extLst>
  </p:cSld>
  <p:clrMapOvr>
    <a:masterClrMapping/>
  </p:clrMapOvr>
  <p:transition spd="slow">
    <p:wipe dir="d"/>
  </p:transition>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50080225"/>
      </p:ext>
    </p:extLst>
  </p:cSld>
  <p:clrMapOvr>
    <a:masterClrMapping/>
  </p:clrMapOvr>
  <p:transition>
    <p:fade/>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183400"/>
            <a:ext cx="11891268" cy="1938992"/>
          </a:xfrm>
          <a:prstGeom prst="rect">
            <a:avLst/>
          </a:prstGeom>
          <a:noFill/>
        </p:spPr>
        <p:txBody>
          <a:bodyPr wrap="square" rtlCol="0">
            <a:spAutoFit/>
          </a:bodyPr>
          <a:lstStyle/>
          <a:p>
            <a:pPr algn="ctr"/>
            <a:r>
              <a:rPr lang="en-US" sz="6000" dirty="0"/>
              <a:t>Complete the quote:</a:t>
            </a:r>
          </a:p>
          <a:p>
            <a:pPr algn="ctr"/>
            <a:r>
              <a:rPr lang="en-US" sz="6000" dirty="0"/>
              <a:t>“In his name the _____ will hope.”</a:t>
            </a:r>
          </a:p>
        </p:txBody>
      </p:sp>
    </p:spTree>
    <p:extLst>
      <p:ext uri="{BB962C8B-B14F-4D97-AF65-F5344CB8AC3E}">
        <p14:creationId xmlns:p14="http://schemas.microsoft.com/office/powerpoint/2010/main" val="3325279728"/>
      </p:ext>
    </p:extLst>
  </p:cSld>
  <p:clrMapOvr>
    <a:masterClrMapping/>
  </p:clrMapOvr>
  <p:transition>
    <p:fade/>
  </p:transition>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B5B53-78A4-44C4-BC50-01F35DE66A2B}"/>
              </a:ext>
            </a:extLst>
          </p:cNvPr>
          <p:cNvSpPr/>
          <p:nvPr/>
        </p:nvSpPr>
        <p:spPr>
          <a:xfrm>
            <a:off x="5801923" y="5353233"/>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183400"/>
            <a:ext cx="11891268" cy="1938992"/>
          </a:xfrm>
          <a:prstGeom prst="rect">
            <a:avLst/>
          </a:prstGeom>
          <a:noFill/>
        </p:spPr>
        <p:txBody>
          <a:bodyPr wrap="square" rtlCol="0">
            <a:spAutoFit/>
          </a:bodyPr>
          <a:lstStyle/>
          <a:p>
            <a:pPr algn="ctr"/>
            <a:r>
              <a:rPr lang="en-US" sz="6000" dirty="0"/>
              <a:t>Complete the quote:</a:t>
            </a:r>
          </a:p>
          <a:p>
            <a:pPr algn="ctr"/>
            <a:r>
              <a:rPr lang="en-US" sz="6000" dirty="0"/>
              <a:t>“In his name the _____ will hope.”</a:t>
            </a:r>
          </a:p>
        </p:txBody>
      </p:sp>
      <p:sp>
        <p:nvSpPr>
          <p:cNvPr id="7" name="TextBox 6">
            <a:extLst>
              <a:ext uri="{FF2B5EF4-FFF2-40B4-BE49-F238E27FC236}">
                <a16:creationId xmlns:a16="http://schemas.microsoft.com/office/drawing/2014/main" id="{A049587F-2D4E-412B-8250-082A04557F06}"/>
              </a:ext>
            </a:extLst>
          </p:cNvPr>
          <p:cNvSpPr txBox="1"/>
          <p:nvPr/>
        </p:nvSpPr>
        <p:spPr>
          <a:xfrm>
            <a:off x="538040" y="2223083"/>
            <a:ext cx="11132697" cy="2569934"/>
          </a:xfrm>
          <a:prstGeom prst="rect">
            <a:avLst/>
          </a:prstGeom>
          <a:solidFill>
            <a:srgbClr val="FFFFF3"/>
          </a:solidFill>
          <a:ln w="38100">
            <a:solidFill>
              <a:srgbClr val="006600"/>
            </a:solidFill>
          </a:ln>
        </p:spPr>
        <p:txBody>
          <a:bodyPr wrap="square" rtlCol="0">
            <a:spAutoFit/>
          </a:bodyPr>
          <a:lstStyle/>
          <a:p>
            <a:pPr algn="ctr"/>
            <a:r>
              <a:rPr lang="en-US" sz="5400" b="1" dirty="0">
                <a:solidFill>
                  <a:srgbClr val="3F8731"/>
                </a:solidFill>
              </a:rPr>
              <a:t>Answer: “Gentiles”</a:t>
            </a:r>
          </a:p>
          <a:p>
            <a:pPr>
              <a:spcAft>
                <a:spcPts val="600"/>
              </a:spcAft>
            </a:pPr>
            <a:r>
              <a:rPr lang="en-US" sz="2400" b="1" dirty="0">
                <a:latin typeface="Times New Roman" panose="02020603050405020304" pitchFamily="18" charset="0"/>
                <a:cs typeface="Times New Roman" panose="02020603050405020304" pitchFamily="18" charset="0"/>
              </a:rPr>
              <a:t>Matthew 12:19-21 citing Isaiah 42:4 LXX</a:t>
            </a:r>
          </a:p>
          <a:p>
            <a:pPr algn="just"/>
            <a:r>
              <a:rPr lang="en-US" sz="2400" baseline="30000" dirty="0">
                <a:latin typeface="Times New Roman" panose="02020603050405020304" pitchFamily="18" charset="0"/>
                <a:cs typeface="Times New Roman" panose="02020603050405020304" pitchFamily="18" charset="0"/>
              </a:rPr>
              <a:t>19</a:t>
            </a:r>
            <a:r>
              <a:rPr lang="en-US" sz="2400" dirty="0">
                <a:latin typeface="Times New Roman" panose="02020603050405020304" pitchFamily="18" charset="0"/>
                <a:cs typeface="Times New Roman" panose="02020603050405020304" pitchFamily="18" charset="0"/>
              </a:rPr>
              <a:t> “He will not quarrel or cry aloud, nor will anyone hear his voice in the streets; </a:t>
            </a:r>
            <a:r>
              <a:rPr lang="en-US" sz="2400" baseline="300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 a bruised reed he will not break, and a smoldering wick he will not quench, until he brings justice to victory; </a:t>
            </a:r>
            <a:r>
              <a:rPr lang="en-US" sz="2400" baseline="30000" dirty="0">
                <a:latin typeface="Times New Roman" panose="02020603050405020304" pitchFamily="18" charset="0"/>
                <a:cs typeface="Times New Roman" panose="02020603050405020304" pitchFamily="18" charset="0"/>
              </a:rPr>
              <a:t>21</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in his name the Gentiles will hope</a:t>
            </a:r>
            <a:r>
              <a:rPr lang="en-US" sz="2400" dirty="0">
                <a:latin typeface="Times New Roman" panose="02020603050405020304" pitchFamily="18" charset="0"/>
                <a:cs typeface="Times New Roman" panose="02020603050405020304" pitchFamily="18" charset="0"/>
              </a:rPr>
              <a:t>.”</a:t>
            </a:r>
            <a:endParaRPr lang="en-US" sz="6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063647"/>
      </p:ext>
    </p:extLst>
  </p:cSld>
  <p:clrMapOvr>
    <a:masterClrMapping/>
  </p:clrMapOvr>
  <p:transition spd="slow">
    <p:wipe dir="d"/>
  </p:transition>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01861702"/>
      </p:ext>
    </p:extLst>
  </p:cSld>
  <p:clrMapOvr>
    <a:masterClrMapping/>
  </p:clrMapOvr>
  <p:transition>
    <p:fade/>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08567"/>
            <a:ext cx="11891268" cy="1754326"/>
          </a:xfrm>
          <a:prstGeom prst="rect">
            <a:avLst/>
          </a:prstGeom>
          <a:noFill/>
        </p:spPr>
        <p:txBody>
          <a:bodyPr wrap="square" rtlCol="0">
            <a:spAutoFit/>
          </a:bodyPr>
          <a:lstStyle/>
          <a:p>
            <a:pPr algn="ctr"/>
            <a:r>
              <a:rPr lang="en-US" sz="5400" dirty="0"/>
              <a:t>What Old Testament prophet said, “You will indeed hear but never understand?”</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283994153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1938992"/>
          </a:xfrm>
          <a:prstGeom prst="rect">
            <a:avLst/>
          </a:prstGeom>
          <a:noFill/>
        </p:spPr>
        <p:txBody>
          <a:bodyPr wrap="square" rtlCol="0">
            <a:spAutoFit/>
          </a:bodyPr>
          <a:lstStyle/>
          <a:p>
            <a:pPr algn="ctr"/>
            <a:r>
              <a:rPr lang="en-US" sz="6000" dirty="0"/>
              <a:t>Where was Jesus baptized? </a:t>
            </a:r>
          </a:p>
        </p:txBody>
      </p:sp>
      <p:grpSp>
        <p:nvGrpSpPr>
          <p:cNvPr id="11" name="Group 10">
            <a:extLst>
              <a:ext uri="{FF2B5EF4-FFF2-40B4-BE49-F238E27FC236}">
                <a16:creationId xmlns:a16="http://schemas.microsoft.com/office/drawing/2014/main" id="{CF468C7E-7061-4570-AEAD-7F678F6AD4DB}"/>
              </a:ext>
            </a:extLst>
          </p:cNvPr>
          <p:cNvGrpSpPr/>
          <p:nvPr/>
        </p:nvGrpSpPr>
        <p:grpSpPr>
          <a:xfrm>
            <a:off x="8302305" y="2828834"/>
            <a:ext cx="3628380" cy="1200329"/>
            <a:chOff x="8302305" y="2828834"/>
            <a:chExt cx="3628380" cy="1200329"/>
          </a:xfrm>
        </p:grpSpPr>
        <p:sp>
          <p:nvSpPr>
            <p:cNvPr id="12" name="Rectangle 11">
              <a:extLst>
                <a:ext uri="{FF2B5EF4-FFF2-40B4-BE49-F238E27FC236}">
                  <a16:creationId xmlns:a16="http://schemas.microsoft.com/office/drawing/2014/main" id="{33DA7DB7-AB5E-4523-BB2C-2313F95A5953}"/>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3" name="Rectangle: Rounded Corners 12">
              <a:extLst>
                <a:ext uri="{FF2B5EF4-FFF2-40B4-BE49-F238E27FC236}">
                  <a16:creationId xmlns:a16="http://schemas.microsoft.com/office/drawing/2014/main" id="{C085C93F-62F8-4106-8BB7-9A798DFFE941}"/>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CF013A7A-B6C8-4F4F-A804-0D854838C035}"/>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endPar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endParaRPr>
          </a:p>
        </p:txBody>
      </p:sp>
      <p:sp>
        <p:nvSpPr>
          <p:cNvPr id="7" name="TextBox 6">
            <a:extLst>
              <a:ext uri="{FF2B5EF4-FFF2-40B4-BE49-F238E27FC236}">
                <a16:creationId xmlns:a16="http://schemas.microsoft.com/office/drawing/2014/main" id="{D2258765-719E-461D-A17D-1CF351197783}"/>
              </a:ext>
            </a:extLst>
          </p:cNvPr>
          <p:cNvSpPr txBox="1"/>
          <p:nvPr/>
        </p:nvSpPr>
        <p:spPr>
          <a:xfrm>
            <a:off x="612396" y="2382474"/>
            <a:ext cx="6912529" cy="2702278"/>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“the Jordan”</a:t>
            </a:r>
          </a:p>
          <a:p>
            <a:endParaRPr lang="en-US" b="1" dirty="0"/>
          </a:p>
          <a:p>
            <a:pPr>
              <a:spcAft>
                <a:spcPts val="600"/>
              </a:spcAft>
            </a:pPr>
            <a:r>
              <a:rPr lang="en-US" sz="2400" b="1" dirty="0">
                <a:latin typeface="Times New Roman" panose="02020603050405020304" pitchFamily="18" charset="0"/>
                <a:cs typeface="Times New Roman" panose="02020603050405020304" pitchFamily="18" charset="0"/>
              </a:rPr>
              <a:t>Matthew 3:13</a:t>
            </a:r>
          </a:p>
          <a:p>
            <a:pPr algn="just">
              <a:spcAft>
                <a:spcPts val="600"/>
              </a:spcAft>
            </a:pPr>
            <a:r>
              <a:rPr lang="en-US" sz="2400" baseline="30000" dirty="0">
                <a:latin typeface="Times New Roman" panose="02020603050405020304" pitchFamily="18" charset="0"/>
                <a:cs typeface="Times New Roman" panose="02020603050405020304" pitchFamily="18" charset="0"/>
              </a:rPr>
              <a:t>13</a:t>
            </a:r>
            <a:r>
              <a:rPr lang="en-US" sz="2400" dirty="0">
                <a:latin typeface="Times New Roman" panose="02020603050405020304" pitchFamily="18" charset="0"/>
                <a:cs typeface="Times New Roman" panose="02020603050405020304" pitchFamily="18" charset="0"/>
              </a:rPr>
              <a:t> Then Jesus came from Galilee to </a:t>
            </a:r>
            <a:r>
              <a:rPr lang="en-US" sz="2400" b="1" dirty="0">
                <a:solidFill>
                  <a:srgbClr val="3F8731"/>
                </a:solidFill>
                <a:latin typeface="Times New Roman" panose="02020603050405020304" pitchFamily="18" charset="0"/>
                <a:cs typeface="Times New Roman" panose="02020603050405020304" pitchFamily="18" charset="0"/>
              </a:rPr>
              <a:t>the Jordan </a:t>
            </a:r>
            <a:r>
              <a:rPr lang="en-US" sz="2400" dirty="0">
                <a:latin typeface="Times New Roman" panose="02020603050405020304" pitchFamily="18" charset="0"/>
                <a:cs typeface="Times New Roman" panose="02020603050405020304" pitchFamily="18" charset="0"/>
              </a:rPr>
              <a:t>to John, to be baptized by him.</a:t>
            </a:r>
          </a:p>
          <a:p>
            <a:pPr algn="just">
              <a:spcAft>
                <a:spcPts val="600"/>
              </a:spcAft>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973227"/>
      </p:ext>
    </p:extLst>
  </p:cSld>
  <p:clrMapOvr>
    <a:masterClrMapping/>
  </p:clrMapOvr>
  <p:transition spd="slow">
    <p:wipe dir="d"/>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08567"/>
            <a:ext cx="11891268" cy="1754326"/>
          </a:xfrm>
          <a:prstGeom prst="rect">
            <a:avLst/>
          </a:prstGeom>
          <a:noFill/>
        </p:spPr>
        <p:txBody>
          <a:bodyPr wrap="square" rtlCol="0">
            <a:spAutoFit/>
          </a:bodyPr>
          <a:lstStyle/>
          <a:p>
            <a:pPr algn="ctr"/>
            <a:r>
              <a:rPr lang="en-US" sz="5400" dirty="0"/>
              <a:t>What Old Testament prophet said, “You will indeed hear but never understand?”</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
        <p:nvSpPr>
          <p:cNvPr id="9" name="TextBox 8">
            <a:extLst>
              <a:ext uri="{FF2B5EF4-FFF2-40B4-BE49-F238E27FC236}">
                <a16:creationId xmlns:a16="http://schemas.microsoft.com/office/drawing/2014/main" id="{BFA27269-D28B-4E2C-8750-87E93D753450}"/>
              </a:ext>
            </a:extLst>
          </p:cNvPr>
          <p:cNvSpPr txBox="1"/>
          <p:nvPr/>
        </p:nvSpPr>
        <p:spPr>
          <a:xfrm>
            <a:off x="538040" y="2080470"/>
            <a:ext cx="11132697" cy="2939266"/>
          </a:xfrm>
          <a:prstGeom prst="rect">
            <a:avLst/>
          </a:prstGeom>
          <a:solidFill>
            <a:srgbClr val="FFFFF3"/>
          </a:solidFill>
          <a:ln w="38100">
            <a:solidFill>
              <a:srgbClr val="006600"/>
            </a:solidFill>
          </a:ln>
        </p:spPr>
        <p:txBody>
          <a:bodyPr wrap="square" rtlCol="0">
            <a:spAutoFit/>
          </a:bodyPr>
          <a:lstStyle/>
          <a:p>
            <a:pPr algn="ctr"/>
            <a:r>
              <a:rPr lang="en-US" sz="5400" b="1" dirty="0">
                <a:solidFill>
                  <a:srgbClr val="3F8731"/>
                </a:solidFill>
              </a:rPr>
              <a:t>Answer: Isaiah</a:t>
            </a:r>
          </a:p>
          <a:p>
            <a:pPr>
              <a:spcAft>
                <a:spcPts val="600"/>
              </a:spcAft>
            </a:pPr>
            <a:r>
              <a:rPr lang="en-US" sz="2400" b="1" dirty="0">
                <a:latin typeface="Times New Roman" panose="02020603050405020304" pitchFamily="18" charset="0"/>
                <a:cs typeface="Times New Roman" panose="02020603050405020304" pitchFamily="18" charset="0"/>
              </a:rPr>
              <a:t>Matthew 13:13-14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a:t>
            </a:r>
            <a:r>
              <a:rPr lang="en-US" sz="2400" b="1" dirty="0">
                <a:latin typeface="Times New Roman" panose="02020603050405020304" pitchFamily="18" charset="0"/>
                <a:cs typeface="Times New Roman" panose="02020603050405020304" pitchFamily="18" charset="0"/>
              </a:rPr>
              <a:t> Isaiah 6:9-10</a:t>
            </a:r>
          </a:p>
          <a:p>
            <a:pPr algn="just"/>
            <a:r>
              <a:rPr lang="en-US" sz="2400" baseline="30000" dirty="0">
                <a:latin typeface="Times New Roman" panose="02020603050405020304" pitchFamily="18" charset="0"/>
                <a:cs typeface="Times New Roman" panose="02020603050405020304" pitchFamily="18" charset="0"/>
              </a:rPr>
              <a:t>13</a:t>
            </a:r>
            <a:r>
              <a:rPr lang="en-US" sz="2400" dirty="0">
                <a:latin typeface="Times New Roman" panose="02020603050405020304" pitchFamily="18" charset="0"/>
                <a:cs typeface="Times New Roman" panose="02020603050405020304" pitchFamily="18" charset="0"/>
              </a:rPr>
              <a:t> “This is why I speak to them in parables, because seeing they do not see, and hearing they do not hear, nor do they understand. </a:t>
            </a:r>
            <a:r>
              <a:rPr lang="en-US" sz="2400" baseline="30000" dirty="0">
                <a:latin typeface="Times New Roman" panose="02020603050405020304" pitchFamily="18" charset="0"/>
                <a:cs typeface="Times New Roman" panose="02020603050405020304" pitchFamily="18" charset="0"/>
              </a:rPr>
              <a:t>14</a:t>
            </a:r>
            <a:r>
              <a:rPr lang="en-US" sz="2400" dirty="0">
                <a:latin typeface="Times New Roman" panose="02020603050405020304" pitchFamily="18" charset="0"/>
                <a:cs typeface="Times New Roman" panose="02020603050405020304" pitchFamily="18" charset="0"/>
              </a:rPr>
              <a:t> Indeed, in their case the prophecy of Isaiah is fulfilled that says: ‘</a:t>
            </a:r>
            <a:r>
              <a:rPr lang="en-US" sz="2400" b="1" dirty="0">
                <a:solidFill>
                  <a:srgbClr val="3F8731"/>
                </a:solidFill>
                <a:latin typeface="Times New Roman" panose="02020603050405020304" pitchFamily="18" charset="0"/>
                <a:cs typeface="Times New Roman" panose="02020603050405020304" pitchFamily="18" charset="0"/>
              </a:rPr>
              <a:t>You will indeed hear but never understand</a:t>
            </a:r>
            <a:r>
              <a:rPr lang="en-US" sz="2400" dirty="0">
                <a:latin typeface="Times New Roman" panose="02020603050405020304" pitchFamily="18" charset="0"/>
                <a:cs typeface="Times New Roman" panose="02020603050405020304" pitchFamily="18" charset="0"/>
              </a:rPr>
              <a:t>, and you will indeed see but never perceive’”</a:t>
            </a:r>
            <a:endParaRPr lang="en-US" sz="6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612025"/>
      </p:ext>
    </p:extLst>
  </p:cSld>
  <p:clrMapOvr>
    <a:masterClrMapping/>
  </p:clrMapOvr>
  <p:transition spd="slow">
    <p:wipe dir="d"/>
  </p:transition>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56838802"/>
      </p:ext>
    </p:extLst>
  </p:cSld>
  <p:clrMapOvr>
    <a:masterClrMapping/>
  </p:clrMapOvr>
  <p:transition>
    <p:fade/>
  </p:transition>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75679"/>
            <a:ext cx="11891268" cy="1588127"/>
          </a:xfrm>
          <a:prstGeom prst="rect">
            <a:avLst/>
          </a:prstGeom>
          <a:noFill/>
        </p:spPr>
        <p:txBody>
          <a:bodyPr wrap="square" rtlCol="0">
            <a:spAutoFit/>
          </a:bodyPr>
          <a:lstStyle/>
          <a:p>
            <a:pPr algn="ctr">
              <a:lnSpc>
                <a:spcPct val="90000"/>
              </a:lnSpc>
            </a:pPr>
            <a:r>
              <a:rPr lang="en-US" sz="5400" dirty="0"/>
              <a:t>What do thorns represent</a:t>
            </a:r>
          </a:p>
          <a:p>
            <a:pPr algn="ctr">
              <a:lnSpc>
                <a:spcPct val="90000"/>
              </a:lnSpc>
            </a:pPr>
            <a:r>
              <a:rPr lang="en-US" sz="5400" dirty="0"/>
              <a:t>in the parable of “The Sower”?</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Tree>
    <p:extLst>
      <p:ext uri="{BB962C8B-B14F-4D97-AF65-F5344CB8AC3E}">
        <p14:creationId xmlns:p14="http://schemas.microsoft.com/office/powerpoint/2010/main" val="112341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75679"/>
            <a:ext cx="11891268" cy="1588127"/>
          </a:xfrm>
          <a:prstGeom prst="rect">
            <a:avLst/>
          </a:prstGeom>
          <a:noFill/>
        </p:spPr>
        <p:txBody>
          <a:bodyPr wrap="square" rtlCol="0">
            <a:spAutoFit/>
          </a:bodyPr>
          <a:lstStyle/>
          <a:p>
            <a:pPr algn="ctr">
              <a:lnSpc>
                <a:spcPct val="90000"/>
              </a:lnSpc>
            </a:pPr>
            <a:r>
              <a:rPr lang="en-US" sz="5400" dirty="0"/>
              <a:t>What do thorns represent</a:t>
            </a:r>
          </a:p>
          <a:p>
            <a:pPr algn="ctr">
              <a:lnSpc>
                <a:spcPct val="90000"/>
              </a:lnSpc>
            </a:pPr>
            <a:r>
              <a:rPr lang="en-US" sz="5400" dirty="0"/>
              <a:t>in the parable of “The Sower”?</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
        <p:nvSpPr>
          <p:cNvPr id="9" name="TextBox 8">
            <a:extLst>
              <a:ext uri="{FF2B5EF4-FFF2-40B4-BE49-F238E27FC236}">
                <a16:creationId xmlns:a16="http://schemas.microsoft.com/office/drawing/2014/main" id="{89FC5FDC-706E-486A-B1A6-03B098C381BF}"/>
              </a:ext>
            </a:extLst>
          </p:cNvPr>
          <p:cNvSpPr txBox="1"/>
          <p:nvPr/>
        </p:nvSpPr>
        <p:spPr>
          <a:xfrm>
            <a:off x="538040" y="1979802"/>
            <a:ext cx="11132697" cy="2948499"/>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90000"/>
              </a:lnSpc>
            </a:pPr>
            <a:r>
              <a:rPr lang="en-US" sz="5400" b="1" dirty="0">
                <a:solidFill>
                  <a:srgbClr val="3F8731"/>
                </a:solidFill>
              </a:rPr>
              <a:t>Answer: “cares of the world”; “deceitfulness of riches”</a:t>
            </a:r>
          </a:p>
          <a:p>
            <a:pPr>
              <a:spcAft>
                <a:spcPts val="600"/>
              </a:spcAft>
            </a:pPr>
            <a:r>
              <a:rPr lang="en-US" sz="2400" b="1" dirty="0">
                <a:latin typeface="Times New Roman" panose="02020603050405020304" pitchFamily="18" charset="0"/>
                <a:cs typeface="Times New Roman" panose="02020603050405020304" pitchFamily="18" charset="0"/>
              </a:rPr>
              <a:t>Matthew 13:22</a:t>
            </a:r>
          </a:p>
          <a:p>
            <a:pPr algn="just"/>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As for what was sown among thorns, this is the one who hears the word, but </a:t>
            </a:r>
            <a:r>
              <a:rPr lang="en-US" sz="2400" b="1" dirty="0">
                <a:solidFill>
                  <a:srgbClr val="3F8731"/>
                </a:solidFill>
                <a:latin typeface="Times New Roman" panose="02020603050405020304" pitchFamily="18" charset="0"/>
                <a:cs typeface="Times New Roman" panose="02020603050405020304" pitchFamily="18" charset="0"/>
              </a:rPr>
              <a:t>the cares of the world </a:t>
            </a:r>
            <a:r>
              <a:rPr lang="en-US" sz="2400" dirty="0">
                <a:latin typeface="Times New Roman" panose="02020603050405020304" pitchFamily="18" charset="0"/>
                <a:cs typeface="Times New Roman" panose="02020603050405020304" pitchFamily="18" charset="0"/>
              </a:rPr>
              <a:t>and </a:t>
            </a:r>
            <a:r>
              <a:rPr lang="en-US" sz="2400" b="1" dirty="0">
                <a:solidFill>
                  <a:srgbClr val="3F8731"/>
                </a:solidFill>
                <a:latin typeface="Times New Roman" panose="02020603050405020304" pitchFamily="18" charset="0"/>
                <a:cs typeface="Times New Roman" panose="02020603050405020304" pitchFamily="18" charset="0"/>
              </a:rPr>
              <a:t>the deceitfulness of riches </a:t>
            </a:r>
            <a:r>
              <a:rPr lang="en-US" sz="2400" dirty="0">
                <a:latin typeface="Times New Roman" panose="02020603050405020304" pitchFamily="18" charset="0"/>
                <a:cs typeface="Times New Roman" panose="02020603050405020304" pitchFamily="18" charset="0"/>
              </a:rPr>
              <a:t>choke the word, and it proves unfruitful.”</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839770"/>
      </p:ext>
    </p:extLst>
  </p:cSld>
  <p:clrMapOvr>
    <a:masterClrMapping/>
  </p:clrMapOvr>
  <p:transition spd="slow">
    <p:wipe dir="d"/>
  </p:transition>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24255039"/>
      </p:ext>
    </p:extLst>
  </p:cSld>
  <p:clrMapOvr>
    <a:masterClrMapping/>
  </p:clrMapOvr>
  <p:transition>
    <p:fade/>
  </p:transition>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183400"/>
            <a:ext cx="11891268" cy="1015663"/>
          </a:xfrm>
          <a:prstGeom prst="rect">
            <a:avLst/>
          </a:prstGeom>
          <a:noFill/>
        </p:spPr>
        <p:txBody>
          <a:bodyPr wrap="square" rtlCol="0">
            <a:spAutoFit/>
          </a:bodyPr>
          <a:lstStyle/>
          <a:p>
            <a:pPr algn="ctr"/>
            <a:r>
              <a:rPr lang="en-US" sz="6000" spc="-150" dirty="0"/>
              <a:t>Name two of the four brothers of Jesus.</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Tree>
    <p:extLst>
      <p:ext uri="{BB962C8B-B14F-4D97-AF65-F5344CB8AC3E}">
        <p14:creationId xmlns:p14="http://schemas.microsoft.com/office/powerpoint/2010/main" val="36009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183400"/>
            <a:ext cx="11891268" cy="1015663"/>
          </a:xfrm>
          <a:prstGeom prst="rect">
            <a:avLst/>
          </a:prstGeom>
          <a:noFill/>
        </p:spPr>
        <p:txBody>
          <a:bodyPr wrap="square" rtlCol="0">
            <a:spAutoFit/>
          </a:bodyPr>
          <a:lstStyle/>
          <a:p>
            <a:pPr algn="ctr"/>
            <a:r>
              <a:rPr lang="en-US" sz="6000" spc="-150" dirty="0"/>
              <a:t>Name two of the four brothers of Jesus.</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
        <p:nvSpPr>
          <p:cNvPr id="9" name="TextBox 8">
            <a:extLst>
              <a:ext uri="{FF2B5EF4-FFF2-40B4-BE49-F238E27FC236}">
                <a16:creationId xmlns:a16="http://schemas.microsoft.com/office/drawing/2014/main" id="{AFD24D03-79C2-426B-958B-DBA5DFC2C1A9}"/>
              </a:ext>
            </a:extLst>
          </p:cNvPr>
          <p:cNvSpPr txBox="1"/>
          <p:nvPr/>
        </p:nvSpPr>
        <p:spPr>
          <a:xfrm>
            <a:off x="538040" y="1317071"/>
            <a:ext cx="11132697" cy="2948499"/>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90000"/>
              </a:lnSpc>
            </a:pPr>
            <a:r>
              <a:rPr lang="en-US" sz="5400" b="1" dirty="0">
                <a:solidFill>
                  <a:srgbClr val="3F8731"/>
                </a:solidFill>
              </a:rPr>
              <a:t>Answer: James, Joseph (Joses),</a:t>
            </a:r>
          </a:p>
          <a:p>
            <a:pPr algn="ctr">
              <a:lnSpc>
                <a:spcPct val="90000"/>
              </a:lnSpc>
            </a:pPr>
            <a:r>
              <a:rPr lang="en-US" sz="5400" b="1" dirty="0">
                <a:solidFill>
                  <a:srgbClr val="3F8731"/>
                </a:solidFill>
              </a:rPr>
              <a:t>Simon, Judas</a:t>
            </a:r>
          </a:p>
          <a:p>
            <a:pPr>
              <a:spcAft>
                <a:spcPts val="600"/>
              </a:spcAft>
            </a:pPr>
            <a:r>
              <a:rPr lang="en-US" sz="2400" b="1" dirty="0">
                <a:latin typeface="Times New Roman" panose="02020603050405020304" pitchFamily="18" charset="0"/>
                <a:cs typeface="Times New Roman" panose="02020603050405020304" pitchFamily="18" charset="0"/>
              </a:rPr>
              <a:t>Matthew 13:55</a:t>
            </a:r>
          </a:p>
          <a:p>
            <a:pPr algn="just"/>
            <a:r>
              <a:rPr lang="en-US" sz="2400" baseline="30000" dirty="0">
                <a:latin typeface="Times New Roman" panose="02020603050405020304" pitchFamily="18" charset="0"/>
                <a:cs typeface="Times New Roman" panose="02020603050405020304" pitchFamily="18" charset="0"/>
              </a:rPr>
              <a:t>55  “</a:t>
            </a:r>
            <a:r>
              <a:rPr lang="en-US" sz="2400" dirty="0">
                <a:latin typeface="Times New Roman" panose="02020603050405020304" pitchFamily="18" charset="0"/>
                <a:cs typeface="Times New Roman" panose="02020603050405020304" pitchFamily="18" charset="0"/>
              </a:rPr>
              <a:t>Is not this the carpenter’s son? Is not his mother called Mary? And are not his brothers </a:t>
            </a:r>
            <a:r>
              <a:rPr lang="en-US" sz="2400" b="1" dirty="0">
                <a:solidFill>
                  <a:srgbClr val="3F8731"/>
                </a:solidFill>
                <a:latin typeface="Times New Roman" panose="02020603050405020304" pitchFamily="18" charset="0"/>
                <a:cs typeface="Times New Roman" panose="02020603050405020304" pitchFamily="18" charset="0"/>
              </a:rPr>
              <a:t>James</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Joseph</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Simon </a:t>
            </a:r>
            <a:r>
              <a:rPr lang="en-US" sz="2400" dirty="0">
                <a:latin typeface="Times New Roman" panose="02020603050405020304" pitchFamily="18" charset="0"/>
                <a:cs typeface="Times New Roman" panose="02020603050405020304" pitchFamily="18" charset="0"/>
              </a:rPr>
              <a:t>and </a:t>
            </a:r>
            <a:r>
              <a:rPr lang="en-US" sz="2400" b="1" dirty="0">
                <a:solidFill>
                  <a:srgbClr val="3F8731"/>
                </a:solidFill>
                <a:latin typeface="Times New Roman" panose="02020603050405020304" pitchFamily="18" charset="0"/>
                <a:cs typeface="Times New Roman" panose="02020603050405020304" pitchFamily="18" charset="0"/>
              </a:rPr>
              <a:t>Judas</a:t>
            </a:r>
            <a:r>
              <a:rPr lang="en-US" sz="2400" dirty="0">
                <a:latin typeface="Times New Roman" panose="02020603050405020304" pitchFamily="18" charset="0"/>
                <a:cs typeface="Times New Roman" panose="02020603050405020304" pitchFamily="18" charset="0"/>
              </a:rPr>
              <a:t>?”</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776903"/>
      </p:ext>
    </p:extLst>
  </p:cSld>
  <p:clrMapOvr>
    <a:masterClrMapping/>
  </p:clrMapOvr>
  <p:transition spd="slow">
    <p:wipe dir="d"/>
  </p:transition>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9010136"/>
      </p:ext>
    </p:extLst>
  </p:cSld>
  <p:clrMapOvr>
    <a:masterClrMapping/>
  </p:clrMapOvr>
  <p:transition>
    <p:fade/>
  </p:transition>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25345"/>
            <a:ext cx="11891268" cy="2123658"/>
          </a:xfrm>
          <a:prstGeom prst="rect">
            <a:avLst/>
          </a:prstGeom>
          <a:noFill/>
        </p:spPr>
        <p:txBody>
          <a:bodyPr wrap="square" rtlCol="0">
            <a:spAutoFit/>
          </a:bodyPr>
          <a:lstStyle/>
          <a:p>
            <a:pPr algn="ctr"/>
            <a:r>
              <a:rPr lang="en-US" sz="4400" dirty="0"/>
              <a:t>A woman with “an issue of blood” touched the fringe of Jesus’ garment and was made well.  Who </a:t>
            </a:r>
            <a:r>
              <a:rPr lang="en-US" sz="4400" spc="-60" dirty="0"/>
              <a:t>else touched the fringe of his garment to be healed?</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Tree>
    <p:extLst>
      <p:ext uri="{BB962C8B-B14F-4D97-AF65-F5344CB8AC3E}">
        <p14:creationId xmlns:p14="http://schemas.microsoft.com/office/powerpoint/2010/main" val="1569687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25345"/>
            <a:ext cx="11891268" cy="2123658"/>
          </a:xfrm>
          <a:prstGeom prst="rect">
            <a:avLst/>
          </a:prstGeom>
          <a:noFill/>
        </p:spPr>
        <p:txBody>
          <a:bodyPr wrap="square" rtlCol="0">
            <a:spAutoFit/>
          </a:bodyPr>
          <a:lstStyle/>
          <a:p>
            <a:pPr algn="ctr"/>
            <a:r>
              <a:rPr lang="en-US" sz="4400" dirty="0"/>
              <a:t>A woman with “an issue of blood” touched the fringe of Jesus’ garment and was made well.  Who </a:t>
            </a:r>
            <a:r>
              <a:rPr lang="en-US" sz="4400" spc="-60" dirty="0"/>
              <a:t>else touched the fringe of his garment to be healed?</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
        <p:nvSpPr>
          <p:cNvPr id="9" name="TextBox 8">
            <a:extLst>
              <a:ext uri="{FF2B5EF4-FFF2-40B4-BE49-F238E27FC236}">
                <a16:creationId xmlns:a16="http://schemas.microsoft.com/office/drawing/2014/main" id="{8D3F99A4-1A02-4C63-B292-5EB49526D35A}"/>
              </a:ext>
            </a:extLst>
          </p:cNvPr>
          <p:cNvSpPr txBox="1"/>
          <p:nvPr/>
        </p:nvSpPr>
        <p:spPr>
          <a:xfrm>
            <a:off x="538040" y="2491531"/>
            <a:ext cx="11132697" cy="2846933"/>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90000"/>
              </a:lnSpc>
            </a:pPr>
            <a:r>
              <a:rPr lang="en-US" sz="5400" b="1" dirty="0">
                <a:solidFill>
                  <a:srgbClr val="3F8731"/>
                </a:solidFill>
              </a:rPr>
              <a:t>Answer: The sick at Gennesaret</a:t>
            </a:r>
          </a:p>
          <a:p>
            <a:pPr>
              <a:spcAft>
                <a:spcPts val="600"/>
              </a:spcAft>
            </a:pPr>
            <a:r>
              <a:rPr lang="en-US" sz="2400" b="1" dirty="0">
                <a:latin typeface="Times New Roman" panose="02020603050405020304" pitchFamily="18" charset="0"/>
                <a:cs typeface="Times New Roman" panose="02020603050405020304" pitchFamily="18" charset="0"/>
              </a:rPr>
              <a:t>Matthew 14:34-36</a:t>
            </a:r>
          </a:p>
          <a:p>
            <a:pPr algn="just"/>
            <a:r>
              <a:rPr lang="en-US" sz="2400" baseline="30000" dirty="0">
                <a:latin typeface="Times New Roman" panose="02020603050405020304" pitchFamily="18" charset="0"/>
                <a:cs typeface="Times New Roman" panose="02020603050405020304" pitchFamily="18" charset="0"/>
              </a:rPr>
              <a:t>34</a:t>
            </a:r>
            <a:r>
              <a:rPr lang="en-US" sz="2400" dirty="0">
                <a:latin typeface="Times New Roman" panose="02020603050405020304" pitchFamily="18" charset="0"/>
                <a:cs typeface="Times New Roman" panose="02020603050405020304" pitchFamily="18" charset="0"/>
              </a:rPr>
              <a:t> And when they had crossed over, they came to land </a:t>
            </a:r>
            <a:r>
              <a:rPr lang="en-US" sz="2400" b="1" dirty="0">
                <a:solidFill>
                  <a:srgbClr val="3F8731"/>
                </a:solidFill>
                <a:latin typeface="Times New Roman" panose="02020603050405020304" pitchFamily="18" charset="0"/>
                <a:cs typeface="Times New Roman" panose="02020603050405020304" pitchFamily="18" charset="0"/>
              </a:rPr>
              <a:t>at Gennesaret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35</a:t>
            </a:r>
            <a:r>
              <a:rPr lang="en-US" sz="2400" dirty="0">
                <a:latin typeface="Times New Roman" panose="02020603050405020304" pitchFamily="18" charset="0"/>
                <a:cs typeface="Times New Roman" panose="02020603050405020304" pitchFamily="18" charset="0"/>
              </a:rPr>
              <a:t> And when the men of that place recognized him, they sent around to all that region and brought to him all who were sick </a:t>
            </a:r>
            <a:r>
              <a:rPr lang="en-US" sz="2400" baseline="30000" dirty="0">
                <a:latin typeface="Times New Roman" panose="02020603050405020304" pitchFamily="18" charset="0"/>
                <a:cs typeface="Times New Roman" panose="02020603050405020304" pitchFamily="18" charset="0"/>
              </a:rPr>
              <a:t>36</a:t>
            </a:r>
            <a:r>
              <a:rPr lang="en-US" sz="2400" dirty="0">
                <a:latin typeface="Times New Roman" panose="02020603050405020304" pitchFamily="18" charset="0"/>
                <a:cs typeface="Times New Roman" panose="02020603050405020304" pitchFamily="18" charset="0"/>
              </a:rPr>
              <a:t> and implored him </a:t>
            </a:r>
            <a:r>
              <a:rPr lang="en-US" sz="2400" b="1" dirty="0">
                <a:solidFill>
                  <a:srgbClr val="3F8731"/>
                </a:solidFill>
                <a:latin typeface="Times New Roman" panose="02020603050405020304" pitchFamily="18" charset="0"/>
                <a:cs typeface="Times New Roman" panose="02020603050405020304" pitchFamily="18" charset="0"/>
              </a:rPr>
              <a:t>that they might only touch the fringe of his garment</a:t>
            </a:r>
            <a:r>
              <a:rPr lang="en-US" sz="2400" dirty="0">
                <a:latin typeface="Times New Roman" panose="02020603050405020304" pitchFamily="18" charset="0"/>
                <a:cs typeface="Times New Roman" panose="02020603050405020304" pitchFamily="18" charset="0"/>
              </a:rPr>
              <a:t>.  And as many as touched it were made well.</a:t>
            </a:r>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956598"/>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8469770"/>
      </p:ext>
    </p:extLst>
  </p:cSld>
  <p:clrMapOvr>
    <a:masterClrMapping/>
  </p:clrMapOvr>
  <p:transition>
    <p:fade/>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69462560"/>
      </p:ext>
    </p:extLst>
  </p:cSld>
  <p:clrMapOvr>
    <a:masterClrMapping/>
  </p:clrMapOvr>
  <p:transition>
    <p:fade/>
  </p:transition>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50512"/>
            <a:ext cx="11891268" cy="2336024"/>
          </a:xfrm>
          <a:prstGeom prst="rect">
            <a:avLst/>
          </a:prstGeom>
          <a:noFill/>
        </p:spPr>
        <p:txBody>
          <a:bodyPr wrap="square" rtlCol="0">
            <a:spAutoFit/>
          </a:bodyPr>
          <a:lstStyle/>
          <a:p>
            <a:pPr algn="ctr">
              <a:lnSpc>
                <a:spcPct val="90000"/>
              </a:lnSpc>
            </a:pPr>
            <a:r>
              <a:rPr lang="en-US" sz="5400" dirty="0"/>
              <a:t>What Old Testament prophet said, “Behold, your King is coming to you, humble, and mounted on a donkey?” </a:t>
            </a:r>
            <a:endParaRPr lang="en-US" sz="5400" spc="-60" dirty="0"/>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Tree>
    <p:extLst>
      <p:ext uri="{BB962C8B-B14F-4D97-AF65-F5344CB8AC3E}">
        <p14:creationId xmlns:p14="http://schemas.microsoft.com/office/powerpoint/2010/main" val="20348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
        <p:nvSpPr>
          <p:cNvPr id="9" name="TextBox 8">
            <a:extLst>
              <a:ext uri="{FF2B5EF4-FFF2-40B4-BE49-F238E27FC236}">
                <a16:creationId xmlns:a16="http://schemas.microsoft.com/office/drawing/2014/main" id="{CC7EE5DF-E1B5-45C4-BE0C-2A335C0D36AA}"/>
              </a:ext>
            </a:extLst>
          </p:cNvPr>
          <p:cNvSpPr txBox="1"/>
          <p:nvPr/>
        </p:nvSpPr>
        <p:spPr>
          <a:xfrm>
            <a:off x="538040" y="2692867"/>
            <a:ext cx="11132697" cy="2569934"/>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90000"/>
              </a:lnSpc>
            </a:pPr>
            <a:r>
              <a:rPr lang="en-US" sz="5400" b="1" dirty="0">
                <a:solidFill>
                  <a:srgbClr val="3F8731"/>
                </a:solidFill>
              </a:rPr>
              <a:t>Answer: Zechariah</a:t>
            </a:r>
          </a:p>
          <a:p>
            <a:pPr>
              <a:spcAft>
                <a:spcPts val="600"/>
              </a:spcAft>
            </a:pPr>
            <a:r>
              <a:rPr lang="en-US" sz="2400" b="1" dirty="0">
                <a:latin typeface="Times New Roman" panose="02020603050405020304" pitchFamily="18" charset="0"/>
                <a:cs typeface="Times New Roman" panose="02020603050405020304" pitchFamily="18" charset="0"/>
              </a:rPr>
              <a:t>Matthew 21:4-5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Zechariah 9:9</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This took place to fulfill what was </a:t>
            </a:r>
            <a:r>
              <a:rPr lang="en-US" sz="2400" b="1" dirty="0">
                <a:solidFill>
                  <a:srgbClr val="3F8731"/>
                </a:solidFill>
                <a:latin typeface="Times New Roman" panose="02020603050405020304" pitchFamily="18" charset="0"/>
                <a:cs typeface="Times New Roman" panose="02020603050405020304" pitchFamily="18" charset="0"/>
              </a:rPr>
              <a:t>spoken by the prophet</a:t>
            </a:r>
            <a:r>
              <a:rPr lang="en-US" sz="2400" dirty="0">
                <a:latin typeface="Times New Roman" panose="02020603050405020304" pitchFamily="18" charset="0"/>
                <a:cs typeface="Times New Roman" panose="02020603050405020304" pitchFamily="18" charset="0"/>
              </a:rPr>
              <a:t>, saying, </a:t>
            </a:r>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“Say to the daughter of Zion, ‘Behold, your king is coming to you, humble, and mounted on a </a:t>
            </a:r>
            <a:r>
              <a:rPr lang="en-US" sz="2400" spc="50" dirty="0">
                <a:latin typeface="Times New Roman" panose="02020603050405020304" pitchFamily="18" charset="0"/>
                <a:cs typeface="Times New Roman" panose="02020603050405020304" pitchFamily="18" charset="0"/>
              </a:rPr>
              <a:t>donkey, on a colt, the foal of a beast of burden.’”</a:t>
            </a:r>
          </a:p>
          <a:p>
            <a:pPr algn="just"/>
            <a:endParaRPr lang="en-US" sz="600" spc="5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E638C920-FC06-4480-960B-DF5F5AE2EA32}"/>
              </a:ext>
            </a:extLst>
          </p:cNvPr>
          <p:cNvSpPr txBox="1"/>
          <p:nvPr/>
        </p:nvSpPr>
        <p:spPr>
          <a:xfrm>
            <a:off x="151002" y="250512"/>
            <a:ext cx="11891268" cy="2336024"/>
          </a:xfrm>
          <a:prstGeom prst="rect">
            <a:avLst/>
          </a:prstGeom>
          <a:noFill/>
        </p:spPr>
        <p:txBody>
          <a:bodyPr wrap="square" rtlCol="0">
            <a:spAutoFit/>
          </a:bodyPr>
          <a:lstStyle/>
          <a:p>
            <a:pPr algn="ctr">
              <a:lnSpc>
                <a:spcPct val="90000"/>
              </a:lnSpc>
            </a:pPr>
            <a:r>
              <a:rPr lang="en-US" sz="5400" dirty="0"/>
              <a:t>What Old Testament prophet said, “Behold, your King is coming to you, humble, and mounted on a donkey?” </a:t>
            </a:r>
            <a:endParaRPr lang="en-US" sz="5400" spc="-60" dirty="0"/>
          </a:p>
        </p:txBody>
      </p:sp>
    </p:spTree>
    <p:extLst>
      <p:ext uri="{BB962C8B-B14F-4D97-AF65-F5344CB8AC3E}">
        <p14:creationId xmlns:p14="http://schemas.microsoft.com/office/powerpoint/2010/main" val="764356204"/>
      </p:ext>
    </p:extLst>
  </p:cSld>
  <p:clrMapOvr>
    <a:masterClrMapping/>
  </p:clrMapOvr>
  <p:transition spd="slow">
    <p:wipe dir="d"/>
  </p:transition>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171531930"/>
      </p:ext>
    </p:extLst>
  </p:cSld>
  <p:clrMapOvr>
    <a:masterClrMapping/>
  </p:clrMapOvr>
  <p:transition>
    <p:fade/>
  </p:transition>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59058"/>
            <a:ext cx="11891268" cy="2336024"/>
          </a:xfrm>
          <a:prstGeom prst="rect">
            <a:avLst/>
          </a:prstGeom>
          <a:noFill/>
        </p:spPr>
        <p:txBody>
          <a:bodyPr wrap="square" rtlCol="0">
            <a:spAutoFit/>
          </a:bodyPr>
          <a:lstStyle/>
          <a:p>
            <a:pPr algn="ctr">
              <a:lnSpc>
                <a:spcPct val="90000"/>
              </a:lnSpc>
            </a:pPr>
            <a:r>
              <a:rPr lang="en-US" sz="5400" dirty="0"/>
              <a:t>What Psalm does this quote come from? “The Lord said to my Lord, Sit at my right </a:t>
            </a:r>
            <a:r>
              <a:rPr lang="en-US" sz="5400" spc="-300" dirty="0"/>
              <a:t>hand, until I put your enemies under your feet?”     </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Tree>
    <p:extLst>
      <p:ext uri="{BB962C8B-B14F-4D97-AF65-F5344CB8AC3E}">
        <p14:creationId xmlns:p14="http://schemas.microsoft.com/office/powerpoint/2010/main" val="378625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59058"/>
            <a:ext cx="11891268" cy="2336024"/>
          </a:xfrm>
          <a:prstGeom prst="rect">
            <a:avLst/>
          </a:prstGeom>
          <a:noFill/>
        </p:spPr>
        <p:txBody>
          <a:bodyPr wrap="square" rtlCol="0">
            <a:spAutoFit/>
          </a:bodyPr>
          <a:lstStyle/>
          <a:p>
            <a:pPr algn="ctr">
              <a:lnSpc>
                <a:spcPct val="90000"/>
              </a:lnSpc>
            </a:pPr>
            <a:r>
              <a:rPr lang="en-US" sz="5400" dirty="0"/>
              <a:t>What Psalm does this quote come from? “The Lord said to my Lord, Sit at my right </a:t>
            </a:r>
            <a:r>
              <a:rPr lang="en-US" sz="5400" spc="-300" dirty="0"/>
              <a:t>hand, until I put your enemies under your feet?”     </a:t>
            </a:r>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
        <p:nvSpPr>
          <p:cNvPr id="9" name="TextBox 8">
            <a:extLst>
              <a:ext uri="{FF2B5EF4-FFF2-40B4-BE49-F238E27FC236}">
                <a16:creationId xmlns:a16="http://schemas.microsoft.com/office/drawing/2014/main" id="{C07A1B86-23D7-4F37-80D1-780687FCD864}"/>
              </a:ext>
            </a:extLst>
          </p:cNvPr>
          <p:cNvSpPr txBox="1"/>
          <p:nvPr/>
        </p:nvSpPr>
        <p:spPr>
          <a:xfrm>
            <a:off x="538040" y="2701256"/>
            <a:ext cx="11132697" cy="2569934"/>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90000"/>
              </a:lnSpc>
            </a:pPr>
            <a:r>
              <a:rPr lang="en-US" sz="5400" b="1" dirty="0">
                <a:solidFill>
                  <a:srgbClr val="3F8731"/>
                </a:solidFill>
              </a:rPr>
              <a:t>Answer: Psalm 110 (of David)</a:t>
            </a:r>
          </a:p>
          <a:p>
            <a:pPr>
              <a:spcAft>
                <a:spcPts val="600"/>
              </a:spcAft>
            </a:pPr>
            <a:r>
              <a:rPr lang="en-US" sz="2400" b="1" dirty="0">
                <a:latin typeface="Times New Roman" panose="02020603050405020304" pitchFamily="18" charset="0"/>
                <a:cs typeface="Times New Roman" panose="02020603050405020304" pitchFamily="18" charset="0"/>
              </a:rPr>
              <a:t>Matthew 22:43-45 x-ref </a:t>
            </a:r>
            <a:r>
              <a:rPr lang="en-US" sz="2400" b="1" dirty="0">
                <a:latin typeface="Times New Roman" panose="02020603050405020304" pitchFamily="18" charset="0"/>
                <a:cs typeface="Times New Roman" panose="02020603050405020304" pitchFamily="18" charset="0"/>
                <a:sym typeface="Wingdings" panose="05000000000000000000" pitchFamily="2" charset="2"/>
              </a:rPr>
              <a:t> Psalm 110:1</a:t>
            </a:r>
            <a:endParaRPr lang="en-US" sz="2400" b="1" dirty="0">
              <a:latin typeface="Times New Roman" panose="02020603050405020304" pitchFamily="18" charset="0"/>
              <a:cs typeface="Times New Roman" panose="02020603050405020304" pitchFamily="18" charset="0"/>
            </a:endParaRPr>
          </a:p>
          <a:p>
            <a:pPr algn="just"/>
            <a:r>
              <a:rPr lang="en-US" sz="2400" baseline="30000" dirty="0">
                <a:latin typeface="Times New Roman" panose="02020603050405020304" pitchFamily="18" charset="0"/>
                <a:cs typeface="Times New Roman" panose="02020603050405020304" pitchFamily="18" charset="0"/>
              </a:rPr>
              <a:t>43</a:t>
            </a:r>
            <a:r>
              <a:rPr lang="en-US" sz="2400" dirty="0">
                <a:latin typeface="Times New Roman" panose="02020603050405020304" pitchFamily="18" charset="0"/>
                <a:cs typeface="Times New Roman" panose="02020603050405020304" pitchFamily="18" charset="0"/>
              </a:rPr>
              <a:t> He said to them, “How is it then that </a:t>
            </a:r>
            <a:r>
              <a:rPr lang="en-US" sz="2400" b="1" dirty="0">
                <a:solidFill>
                  <a:srgbClr val="3F8731"/>
                </a:solidFill>
                <a:latin typeface="Times New Roman" panose="02020603050405020304" pitchFamily="18" charset="0"/>
                <a:cs typeface="Times New Roman" panose="02020603050405020304" pitchFamily="18" charset="0"/>
              </a:rPr>
              <a:t>David</a:t>
            </a:r>
            <a:r>
              <a:rPr lang="en-US" sz="2400" dirty="0">
                <a:solidFill>
                  <a:srgbClr val="3F873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b="1" dirty="0">
                <a:solidFill>
                  <a:srgbClr val="3F8731"/>
                </a:solidFill>
                <a:latin typeface="Times New Roman" panose="02020603050405020304" pitchFamily="18" charset="0"/>
                <a:cs typeface="Times New Roman" panose="02020603050405020304" pitchFamily="18" charset="0"/>
              </a:rPr>
              <a:t>in the Spirit</a:t>
            </a:r>
            <a:r>
              <a:rPr lang="en-US" sz="2400" dirty="0">
                <a:solidFill>
                  <a:srgbClr val="3F873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b="1" dirty="0">
                <a:solidFill>
                  <a:srgbClr val="3F8731"/>
                </a:solidFill>
                <a:latin typeface="Times New Roman" panose="02020603050405020304" pitchFamily="18" charset="0"/>
                <a:cs typeface="Times New Roman" panose="02020603050405020304" pitchFamily="18" charset="0"/>
              </a:rPr>
              <a:t>calls him Lord</a:t>
            </a:r>
            <a:r>
              <a:rPr lang="en-US" sz="2400" dirty="0">
                <a:solidFill>
                  <a:srgbClr val="3F873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b="1" dirty="0">
                <a:solidFill>
                  <a:srgbClr val="3F8731"/>
                </a:solidFill>
                <a:latin typeface="Times New Roman" panose="02020603050405020304" pitchFamily="18" charset="0"/>
                <a:cs typeface="Times New Roman" panose="02020603050405020304" pitchFamily="18" charset="0"/>
              </a:rPr>
              <a:t>saying</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44</a:t>
            </a:r>
            <a:r>
              <a:rPr lang="en-US" sz="2400" dirty="0">
                <a:latin typeface="Times New Roman" panose="02020603050405020304" pitchFamily="18" charset="0"/>
                <a:cs typeface="Times New Roman" panose="02020603050405020304" pitchFamily="18" charset="0"/>
              </a:rPr>
              <a:t> ‘The Lord said to my Lord, “Sit at my right hand, until I put your enemies under your feet”’? </a:t>
            </a:r>
            <a:r>
              <a:rPr lang="en-US" sz="2400" baseline="30000" dirty="0">
                <a:latin typeface="Times New Roman" panose="02020603050405020304" pitchFamily="18" charset="0"/>
                <a:cs typeface="Times New Roman" panose="02020603050405020304" pitchFamily="18" charset="0"/>
              </a:rPr>
              <a:t>45</a:t>
            </a:r>
            <a:r>
              <a:rPr lang="en-US" sz="2400" dirty="0">
                <a:latin typeface="Times New Roman" panose="02020603050405020304" pitchFamily="18" charset="0"/>
                <a:cs typeface="Times New Roman" panose="02020603050405020304" pitchFamily="18" charset="0"/>
              </a:rPr>
              <a:t> If then David calls him Lord, how is he his son?”</a:t>
            </a:r>
          </a:p>
          <a:p>
            <a:pPr algn="just"/>
            <a:endParaRPr lang="en-US" sz="600" spc="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596344"/>
      </p:ext>
    </p:extLst>
  </p:cSld>
  <p:clrMapOvr>
    <a:masterClrMapping/>
  </p:clrMapOvr>
  <p:transition spd="slow">
    <p:wipe dir="d"/>
  </p:transition>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17428723"/>
      </p:ext>
    </p:extLst>
  </p:cSld>
  <p:clrMapOvr>
    <a:masterClrMapping/>
  </p:clrMapOvr>
  <p:transition>
    <p:fade/>
  </p:transition>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00335"/>
            <a:ext cx="11891268" cy="1754326"/>
          </a:xfrm>
          <a:prstGeom prst="rect">
            <a:avLst/>
          </a:prstGeom>
          <a:noFill/>
        </p:spPr>
        <p:txBody>
          <a:bodyPr wrap="square" rtlCol="0">
            <a:spAutoFit/>
          </a:bodyPr>
          <a:lstStyle/>
          <a:p>
            <a:pPr algn="ctr">
              <a:lnSpc>
                <a:spcPct val="90000"/>
              </a:lnSpc>
            </a:pPr>
            <a:r>
              <a:rPr lang="en-US" sz="6000" dirty="0"/>
              <a:t>What three things make up</a:t>
            </a:r>
          </a:p>
          <a:p>
            <a:pPr algn="ctr">
              <a:lnSpc>
                <a:spcPct val="90000"/>
              </a:lnSpc>
            </a:pPr>
            <a:r>
              <a:rPr lang="en-US" sz="6000" dirty="0"/>
              <a:t>the weighty matters of the law?</a:t>
            </a:r>
            <a:endParaRPr lang="en-US" sz="6000" spc="-300" dirty="0"/>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Tree>
    <p:extLst>
      <p:ext uri="{BB962C8B-B14F-4D97-AF65-F5344CB8AC3E}">
        <p14:creationId xmlns:p14="http://schemas.microsoft.com/office/powerpoint/2010/main" val="31660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00335"/>
            <a:ext cx="11891268" cy="1754326"/>
          </a:xfrm>
          <a:prstGeom prst="rect">
            <a:avLst/>
          </a:prstGeom>
          <a:noFill/>
        </p:spPr>
        <p:txBody>
          <a:bodyPr wrap="square" rtlCol="0">
            <a:spAutoFit/>
          </a:bodyPr>
          <a:lstStyle/>
          <a:p>
            <a:pPr algn="ctr">
              <a:lnSpc>
                <a:spcPct val="90000"/>
              </a:lnSpc>
            </a:pPr>
            <a:r>
              <a:rPr lang="en-US" sz="6000" dirty="0"/>
              <a:t>What three things make up</a:t>
            </a:r>
          </a:p>
          <a:p>
            <a:pPr algn="ctr">
              <a:lnSpc>
                <a:spcPct val="90000"/>
              </a:lnSpc>
            </a:pPr>
            <a:r>
              <a:rPr lang="en-US" sz="6000" dirty="0"/>
              <a:t>the weighty matters of the law?</a:t>
            </a:r>
            <a:endParaRPr lang="en-US" sz="6000" spc="-300" dirty="0"/>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
        <p:nvSpPr>
          <p:cNvPr id="9" name="TextBox 8">
            <a:extLst>
              <a:ext uri="{FF2B5EF4-FFF2-40B4-BE49-F238E27FC236}">
                <a16:creationId xmlns:a16="http://schemas.microsoft.com/office/drawing/2014/main" id="{844FF3E5-8969-4C27-A30A-CABABF4C6DF5}"/>
              </a:ext>
            </a:extLst>
          </p:cNvPr>
          <p:cNvSpPr txBox="1"/>
          <p:nvPr/>
        </p:nvSpPr>
        <p:spPr>
          <a:xfrm>
            <a:off x="538040" y="2013358"/>
            <a:ext cx="11132697" cy="3317831"/>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90000"/>
              </a:lnSpc>
            </a:pPr>
            <a:r>
              <a:rPr lang="en-US" sz="5400" b="1" dirty="0">
                <a:solidFill>
                  <a:srgbClr val="3F8731"/>
                </a:solidFill>
              </a:rPr>
              <a:t>Answer: Justice (Judgment), Mercy, Faithfulness (Faith)</a:t>
            </a:r>
          </a:p>
          <a:p>
            <a:pPr>
              <a:spcAft>
                <a:spcPts val="600"/>
              </a:spcAft>
            </a:pPr>
            <a:r>
              <a:rPr lang="en-US" sz="2400" b="1" dirty="0">
                <a:latin typeface="Times New Roman" panose="02020603050405020304" pitchFamily="18" charset="0"/>
                <a:cs typeface="Times New Roman" panose="02020603050405020304" pitchFamily="18" charset="0"/>
              </a:rPr>
              <a:t>Matthew 23:23</a:t>
            </a:r>
          </a:p>
          <a:p>
            <a:pPr algn="just"/>
            <a:r>
              <a:rPr lang="en-US" sz="2400" baseline="30000" dirty="0">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“Woe to you, scribes and Pharisees, hypocrites! For you tithe mint and dill and cumin, and have neglected the weightier matters of the law: </a:t>
            </a:r>
            <a:r>
              <a:rPr lang="en-US" sz="2400" b="1" dirty="0">
                <a:solidFill>
                  <a:srgbClr val="3F8731"/>
                </a:solidFill>
                <a:latin typeface="Times New Roman" panose="02020603050405020304" pitchFamily="18" charset="0"/>
                <a:cs typeface="Times New Roman" panose="02020603050405020304" pitchFamily="18" charset="0"/>
              </a:rPr>
              <a:t>justice</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mercy</a:t>
            </a:r>
            <a:r>
              <a:rPr lang="en-US" sz="2400" dirty="0">
                <a:latin typeface="Times New Roman" panose="02020603050405020304" pitchFamily="18" charset="0"/>
                <a:cs typeface="Times New Roman" panose="02020603050405020304" pitchFamily="18" charset="0"/>
              </a:rPr>
              <a:t> and </a:t>
            </a:r>
            <a:r>
              <a:rPr lang="en-US" sz="2400" b="1" dirty="0">
                <a:solidFill>
                  <a:srgbClr val="3F8731"/>
                </a:solidFill>
                <a:latin typeface="Times New Roman" panose="02020603050405020304" pitchFamily="18" charset="0"/>
                <a:cs typeface="Times New Roman" panose="02020603050405020304" pitchFamily="18" charset="0"/>
              </a:rPr>
              <a:t>faithfulness</a:t>
            </a:r>
            <a:r>
              <a:rPr lang="en-US" sz="2400" dirty="0">
                <a:latin typeface="Times New Roman" panose="02020603050405020304" pitchFamily="18" charset="0"/>
                <a:cs typeface="Times New Roman" panose="02020603050405020304" pitchFamily="18" charset="0"/>
              </a:rPr>
              <a:t>. These you ought to have done, without neglecting the others.”</a:t>
            </a:r>
          </a:p>
          <a:p>
            <a:pPr algn="just"/>
            <a:endParaRPr lang="en-US" sz="600" spc="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246986"/>
      </p:ext>
    </p:extLst>
  </p:cSld>
  <p:clrMapOvr>
    <a:masterClrMapping/>
  </p:clrMapOvr>
  <p:transition spd="slow">
    <p:wipe dir="d"/>
  </p:transition>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33306715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2326791"/>
          </a:xfrm>
          <a:prstGeom prst="rect">
            <a:avLst/>
          </a:prstGeom>
          <a:noFill/>
        </p:spPr>
        <p:txBody>
          <a:bodyPr wrap="square" rtlCol="0">
            <a:spAutoFit/>
          </a:bodyPr>
          <a:lstStyle/>
          <a:p>
            <a:pPr algn="ctr">
              <a:lnSpc>
                <a:spcPct val="80000"/>
              </a:lnSpc>
            </a:pPr>
            <a:r>
              <a:rPr lang="en-US" sz="6000" dirty="0"/>
              <a:t>How many temptations did Jesus suffer in the wilderness?</a:t>
            </a:r>
          </a:p>
        </p:txBody>
      </p:sp>
      <p:grpSp>
        <p:nvGrpSpPr>
          <p:cNvPr id="10" name="Group 9">
            <a:extLst>
              <a:ext uri="{FF2B5EF4-FFF2-40B4-BE49-F238E27FC236}">
                <a16:creationId xmlns:a16="http://schemas.microsoft.com/office/drawing/2014/main" id="{770C73D1-E21A-412D-91E6-0D33B30D8D0A}"/>
              </a:ext>
            </a:extLst>
          </p:cNvPr>
          <p:cNvGrpSpPr/>
          <p:nvPr/>
        </p:nvGrpSpPr>
        <p:grpSpPr>
          <a:xfrm>
            <a:off x="8302305" y="2828834"/>
            <a:ext cx="3628380" cy="1200329"/>
            <a:chOff x="8302305" y="2828834"/>
            <a:chExt cx="3628380" cy="1200329"/>
          </a:xfrm>
        </p:grpSpPr>
        <p:sp>
          <p:nvSpPr>
            <p:cNvPr id="11" name="Rectangle 10">
              <a:extLst>
                <a:ext uri="{FF2B5EF4-FFF2-40B4-BE49-F238E27FC236}">
                  <a16:creationId xmlns:a16="http://schemas.microsoft.com/office/drawing/2014/main" id="{C08998AE-1F15-4834-B757-B713F7C5BB6C}"/>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2" name="Rectangle: Rounded Corners 11">
              <a:extLst>
                <a:ext uri="{FF2B5EF4-FFF2-40B4-BE49-F238E27FC236}">
                  <a16:creationId xmlns:a16="http://schemas.microsoft.com/office/drawing/2014/main" id="{D565AC10-D4C6-44B3-BEFF-DB650C2A874C}"/>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DCC0F748-B984-4C89-8A9E-E4B6B376FFC5}"/>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Tree>
    <p:extLst>
      <p:ext uri="{BB962C8B-B14F-4D97-AF65-F5344CB8AC3E}">
        <p14:creationId xmlns:p14="http://schemas.microsoft.com/office/powerpoint/2010/main" val="4198050470"/>
      </p:ext>
    </p:extLst>
  </p:cSld>
  <p:clrMapOvr>
    <a:masterClrMapping/>
  </p:clrMapOvr>
  <p:transition>
    <p:fade/>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9" name="TextBox 8">
            <a:extLst>
              <a:ext uri="{FF2B5EF4-FFF2-40B4-BE49-F238E27FC236}">
                <a16:creationId xmlns:a16="http://schemas.microsoft.com/office/drawing/2014/main" id="{25767358-69F9-43EF-AF56-AD4DAAD45686}"/>
              </a:ext>
            </a:extLst>
          </p:cNvPr>
          <p:cNvSpPr txBox="1"/>
          <p:nvPr/>
        </p:nvSpPr>
        <p:spPr>
          <a:xfrm>
            <a:off x="151002" y="284225"/>
            <a:ext cx="11891268" cy="2032864"/>
          </a:xfrm>
          <a:prstGeom prst="rect">
            <a:avLst/>
          </a:prstGeom>
          <a:noFill/>
        </p:spPr>
        <p:txBody>
          <a:bodyPr wrap="square" rtlCol="0">
            <a:spAutoFit/>
          </a:bodyPr>
          <a:lstStyle/>
          <a:p>
            <a:pPr algn="ctr">
              <a:lnSpc>
                <a:spcPct val="85000"/>
              </a:lnSpc>
            </a:pPr>
            <a:r>
              <a:rPr lang="en-US" sz="5400" dirty="0"/>
              <a:t>Complete the words of Jesus: “You will not see me again, until you say, _____.” </a:t>
            </a:r>
            <a:r>
              <a:rPr lang="en-US" sz="4000" i="1" dirty="0"/>
              <a:t>(11 words!)</a:t>
            </a:r>
            <a:endParaRPr lang="en-US" sz="4000" i="1" spc="-300" dirty="0"/>
          </a:p>
        </p:txBody>
      </p:sp>
    </p:spTree>
    <p:extLst>
      <p:ext uri="{BB962C8B-B14F-4D97-AF65-F5344CB8AC3E}">
        <p14:creationId xmlns:p14="http://schemas.microsoft.com/office/powerpoint/2010/main" val="337974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F0F95B-78C3-4235-988E-F1C726A5ADDD}"/>
              </a:ext>
            </a:extLst>
          </p:cNvPr>
          <p:cNvSpPr txBox="1"/>
          <p:nvPr/>
        </p:nvSpPr>
        <p:spPr>
          <a:xfrm>
            <a:off x="151002" y="284225"/>
            <a:ext cx="11891268" cy="2032864"/>
          </a:xfrm>
          <a:prstGeom prst="rect">
            <a:avLst/>
          </a:prstGeom>
          <a:noFill/>
        </p:spPr>
        <p:txBody>
          <a:bodyPr wrap="square" rtlCol="0">
            <a:spAutoFit/>
          </a:bodyPr>
          <a:lstStyle/>
          <a:p>
            <a:pPr algn="ctr">
              <a:lnSpc>
                <a:spcPct val="85000"/>
              </a:lnSpc>
            </a:pPr>
            <a:r>
              <a:rPr lang="en-US" sz="5400" dirty="0"/>
              <a:t>Complete the words of Jesus: “You will not see me again, until you say, _____.” </a:t>
            </a:r>
            <a:r>
              <a:rPr lang="en-US" sz="4000" i="1" dirty="0"/>
              <a:t>(11 words!)</a:t>
            </a:r>
            <a:endParaRPr lang="en-US" sz="4000" i="1" spc="-300" dirty="0"/>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9" name="TextBox 8">
            <a:extLst>
              <a:ext uri="{FF2B5EF4-FFF2-40B4-BE49-F238E27FC236}">
                <a16:creationId xmlns:a16="http://schemas.microsoft.com/office/drawing/2014/main" id="{F2AE0D3D-8E8C-4CF8-9FF1-A64FFECA06D4}"/>
              </a:ext>
            </a:extLst>
          </p:cNvPr>
          <p:cNvSpPr txBox="1"/>
          <p:nvPr/>
        </p:nvSpPr>
        <p:spPr>
          <a:xfrm>
            <a:off x="538040" y="2436408"/>
            <a:ext cx="11132697" cy="2865400"/>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85000"/>
              </a:lnSpc>
            </a:pPr>
            <a:r>
              <a:rPr lang="en-US" sz="5400" b="1" dirty="0">
                <a:solidFill>
                  <a:srgbClr val="3F8731"/>
                </a:solidFill>
              </a:rPr>
              <a:t>Answer: “Blessed is he who comes in the name of the Lord”</a:t>
            </a:r>
          </a:p>
          <a:p>
            <a:pPr>
              <a:spcAft>
                <a:spcPts val="600"/>
              </a:spcAft>
            </a:pPr>
            <a:r>
              <a:rPr lang="en-US" sz="2400" b="1" dirty="0">
                <a:latin typeface="Times New Roman" panose="02020603050405020304" pitchFamily="18" charset="0"/>
                <a:cs typeface="Times New Roman" panose="02020603050405020304" pitchFamily="18" charset="0"/>
              </a:rPr>
              <a:t>Matthew 23:39</a:t>
            </a:r>
          </a:p>
          <a:p>
            <a:pPr algn="just"/>
            <a:r>
              <a:rPr lang="en-US" sz="2400" baseline="30000" dirty="0">
                <a:latin typeface="Times New Roman" panose="02020603050405020304" pitchFamily="18" charset="0"/>
                <a:cs typeface="Times New Roman" panose="02020603050405020304" pitchFamily="18" charset="0"/>
              </a:rPr>
              <a:t>39 “</a:t>
            </a:r>
            <a:r>
              <a:rPr lang="en-US" sz="2400" dirty="0">
                <a:latin typeface="Times New Roman" panose="02020603050405020304" pitchFamily="18" charset="0"/>
                <a:cs typeface="Times New Roman" panose="02020603050405020304" pitchFamily="18" charset="0"/>
              </a:rPr>
              <a:t>For I tell you, you will not see me again, until you say, ‘</a:t>
            </a:r>
            <a:r>
              <a:rPr lang="en-US" sz="2400" b="1" dirty="0">
                <a:solidFill>
                  <a:srgbClr val="3F8731"/>
                </a:solidFill>
                <a:latin typeface="Times New Roman" panose="02020603050405020304" pitchFamily="18" charset="0"/>
                <a:cs typeface="Times New Roman" panose="02020603050405020304" pitchFamily="18" charset="0"/>
              </a:rPr>
              <a:t>Blessed is he who comes in the name of the Lord</a:t>
            </a:r>
            <a:r>
              <a:rPr lang="en-US" sz="2400" dirty="0">
                <a:latin typeface="Times New Roman" panose="02020603050405020304" pitchFamily="18" charset="0"/>
                <a:cs typeface="Times New Roman" panose="02020603050405020304" pitchFamily="18" charset="0"/>
              </a:rPr>
              <a:t>.’”</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919841"/>
      </p:ext>
    </p:extLst>
  </p:cSld>
  <p:clrMapOvr>
    <a:masterClrMapping/>
  </p:clrMapOvr>
  <p:transition spd="slow">
    <p:wipe dir="d"/>
  </p:transition>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92676658"/>
      </p:ext>
    </p:extLst>
  </p:cSld>
  <p:clrMapOvr>
    <a:masterClrMapping/>
  </p:clrMapOvr>
  <p:transition>
    <p:fade/>
  </p:transition>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8" name="TextBox 7">
            <a:extLst>
              <a:ext uri="{FF2B5EF4-FFF2-40B4-BE49-F238E27FC236}">
                <a16:creationId xmlns:a16="http://schemas.microsoft.com/office/drawing/2014/main" id="{13A74127-7324-4815-B99E-C1D1E8862733}"/>
              </a:ext>
            </a:extLst>
          </p:cNvPr>
          <p:cNvSpPr txBox="1"/>
          <p:nvPr/>
        </p:nvSpPr>
        <p:spPr>
          <a:xfrm>
            <a:off x="151002" y="183557"/>
            <a:ext cx="11891268" cy="1938992"/>
          </a:xfrm>
          <a:prstGeom prst="rect">
            <a:avLst/>
          </a:prstGeom>
          <a:noFill/>
        </p:spPr>
        <p:txBody>
          <a:bodyPr wrap="square" rtlCol="0">
            <a:spAutoFit/>
          </a:bodyPr>
          <a:lstStyle/>
          <a:p>
            <a:pPr algn="ctr"/>
            <a:r>
              <a:rPr lang="en-US" sz="6000" dirty="0"/>
              <a:t>Where was Jesus taken right after</a:t>
            </a:r>
          </a:p>
          <a:p>
            <a:pPr algn="ctr"/>
            <a:r>
              <a:rPr lang="en-US" sz="6000" dirty="0"/>
              <a:t>he was arrested in Gethsemane?</a:t>
            </a:r>
          </a:p>
        </p:txBody>
      </p:sp>
    </p:spTree>
    <p:extLst>
      <p:ext uri="{BB962C8B-B14F-4D97-AF65-F5344CB8AC3E}">
        <p14:creationId xmlns:p14="http://schemas.microsoft.com/office/powerpoint/2010/main" val="220939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9" name="TextBox 8">
            <a:extLst>
              <a:ext uri="{FF2B5EF4-FFF2-40B4-BE49-F238E27FC236}">
                <a16:creationId xmlns:a16="http://schemas.microsoft.com/office/drawing/2014/main" id="{25767358-69F9-43EF-AF56-AD4DAAD45686}"/>
              </a:ext>
            </a:extLst>
          </p:cNvPr>
          <p:cNvSpPr txBox="1"/>
          <p:nvPr/>
        </p:nvSpPr>
        <p:spPr>
          <a:xfrm>
            <a:off x="151002" y="183557"/>
            <a:ext cx="11891268" cy="1938992"/>
          </a:xfrm>
          <a:prstGeom prst="rect">
            <a:avLst/>
          </a:prstGeom>
          <a:noFill/>
        </p:spPr>
        <p:txBody>
          <a:bodyPr wrap="square" rtlCol="0">
            <a:spAutoFit/>
          </a:bodyPr>
          <a:lstStyle/>
          <a:p>
            <a:pPr algn="ctr"/>
            <a:r>
              <a:rPr lang="en-US" sz="6000" dirty="0"/>
              <a:t>Where was Jesus taken right after</a:t>
            </a:r>
          </a:p>
          <a:p>
            <a:pPr algn="ctr"/>
            <a:r>
              <a:rPr lang="en-US" sz="6000" dirty="0"/>
              <a:t>he was arrested in Gethsemane?</a:t>
            </a:r>
          </a:p>
        </p:txBody>
      </p:sp>
      <p:sp>
        <p:nvSpPr>
          <p:cNvPr id="8" name="TextBox 7">
            <a:extLst>
              <a:ext uri="{FF2B5EF4-FFF2-40B4-BE49-F238E27FC236}">
                <a16:creationId xmlns:a16="http://schemas.microsoft.com/office/drawing/2014/main" id="{28197281-67EA-44C7-8F01-085535F7EFD2}"/>
              </a:ext>
            </a:extLst>
          </p:cNvPr>
          <p:cNvSpPr txBox="1"/>
          <p:nvPr/>
        </p:nvSpPr>
        <p:spPr>
          <a:xfrm>
            <a:off x="538040" y="2218294"/>
            <a:ext cx="11132697" cy="2865400"/>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85000"/>
              </a:lnSpc>
            </a:pPr>
            <a:r>
              <a:rPr lang="en-US" sz="5400" b="1" dirty="0">
                <a:solidFill>
                  <a:srgbClr val="3F8731"/>
                </a:solidFill>
              </a:rPr>
              <a:t>Answer: Caiaphas; the high priest;</a:t>
            </a:r>
          </a:p>
          <a:p>
            <a:pPr algn="ctr">
              <a:lnSpc>
                <a:spcPct val="85000"/>
              </a:lnSpc>
            </a:pPr>
            <a:r>
              <a:rPr lang="en-US" sz="5400" b="1" dirty="0">
                <a:solidFill>
                  <a:srgbClr val="3F8731"/>
                </a:solidFill>
              </a:rPr>
              <a:t>the high priest’s palace</a:t>
            </a:r>
          </a:p>
          <a:p>
            <a:pPr>
              <a:spcAft>
                <a:spcPts val="600"/>
              </a:spcAft>
            </a:pPr>
            <a:r>
              <a:rPr lang="en-US" sz="2400" b="1" dirty="0">
                <a:latin typeface="Times New Roman" panose="02020603050405020304" pitchFamily="18" charset="0"/>
                <a:cs typeface="Times New Roman" panose="02020603050405020304" pitchFamily="18" charset="0"/>
              </a:rPr>
              <a:t>Matthew 26:57</a:t>
            </a:r>
          </a:p>
          <a:p>
            <a:pPr algn="just"/>
            <a:r>
              <a:rPr lang="en-US" sz="2400" baseline="30000" dirty="0">
                <a:latin typeface="Times New Roman" panose="02020603050405020304" pitchFamily="18" charset="0"/>
                <a:cs typeface="Times New Roman" panose="02020603050405020304" pitchFamily="18" charset="0"/>
              </a:rPr>
              <a:t>57 </a:t>
            </a:r>
            <a:r>
              <a:rPr lang="en-US" sz="2400" dirty="0">
                <a:latin typeface="Times New Roman" panose="02020603050405020304" pitchFamily="18" charset="0"/>
                <a:cs typeface="Times New Roman" panose="02020603050405020304" pitchFamily="18" charset="0"/>
              </a:rPr>
              <a:t>Then those who had seized Jesus led him to </a:t>
            </a:r>
            <a:r>
              <a:rPr lang="en-US" sz="2400" b="1" dirty="0">
                <a:solidFill>
                  <a:srgbClr val="3F8731"/>
                </a:solidFill>
                <a:latin typeface="Times New Roman" panose="02020603050405020304" pitchFamily="18" charset="0"/>
                <a:cs typeface="Times New Roman" panose="02020603050405020304" pitchFamily="18" charset="0"/>
              </a:rPr>
              <a:t>Caiaphas the high priest</a:t>
            </a:r>
            <a:r>
              <a:rPr lang="en-US" sz="2400" dirty="0">
                <a:latin typeface="Times New Roman" panose="02020603050405020304" pitchFamily="18" charset="0"/>
                <a:cs typeface="Times New Roman" panose="02020603050405020304" pitchFamily="18" charset="0"/>
              </a:rPr>
              <a:t>, where the scribes and the elders had gathered.</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7071393"/>
      </p:ext>
    </p:extLst>
  </p:cSld>
  <p:clrMapOvr>
    <a:masterClrMapping/>
  </p:clrMapOvr>
  <p:transition spd="slow">
    <p:wipe dir="d"/>
  </p:transition>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79245759"/>
      </p:ext>
    </p:extLst>
  </p:cSld>
  <p:clrMapOvr>
    <a:masterClrMapping/>
  </p:clrMapOvr>
  <p:transition>
    <p:fade/>
  </p:transition>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8" name="TextBox 7">
            <a:extLst>
              <a:ext uri="{FF2B5EF4-FFF2-40B4-BE49-F238E27FC236}">
                <a16:creationId xmlns:a16="http://schemas.microsoft.com/office/drawing/2014/main" id="{9A434C5A-4967-4254-A6AB-6B995FA566BA}"/>
              </a:ext>
            </a:extLst>
          </p:cNvPr>
          <p:cNvSpPr txBox="1"/>
          <p:nvPr/>
        </p:nvSpPr>
        <p:spPr>
          <a:xfrm>
            <a:off x="151002" y="183557"/>
            <a:ext cx="11891268" cy="1938992"/>
          </a:xfrm>
          <a:prstGeom prst="rect">
            <a:avLst/>
          </a:prstGeom>
          <a:noFill/>
        </p:spPr>
        <p:txBody>
          <a:bodyPr wrap="square" rtlCol="0">
            <a:spAutoFit/>
          </a:bodyPr>
          <a:lstStyle/>
          <a:p>
            <a:pPr algn="ctr"/>
            <a:r>
              <a:rPr lang="en-US" sz="6000" dirty="0"/>
              <a:t>Who did the soldiers force to carry the cross of Jesus?</a:t>
            </a:r>
          </a:p>
        </p:txBody>
      </p:sp>
    </p:spTree>
    <p:extLst>
      <p:ext uri="{BB962C8B-B14F-4D97-AF65-F5344CB8AC3E}">
        <p14:creationId xmlns:p14="http://schemas.microsoft.com/office/powerpoint/2010/main" val="59657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9" name="TextBox 8">
            <a:extLst>
              <a:ext uri="{FF2B5EF4-FFF2-40B4-BE49-F238E27FC236}">
                <a16:creationId xmlns:a16="http://schemas.microsoft.com/office/drawing/2014/main" id="{25767358-69F9-43EF-AF56-AD4DAAD45686}"/>
              </a:ext>
            </a:extLst>
          </p:cNvPr>
          <p:cNvSpPr txBox="1"/>
          <p:nvPr/>
        </p:nvSpPr>
        <p:spPr>
          <a:xfrm>
            <a:off x="151002" y="183557"/>
            <a:ext cx="11891268" cy="1938992"/>
          </a:xfrm>
          <a:prstGeom prst="rect">
            <a:avLst/>
          </a:prstGeom>
          <a:noFill/>
        </p:spPr>
        <p:txBody>
          <a:bodyPr wrap="square" rtlCol="0">
            <a:spAutoFit/>
          </a:bodyPr>
          <a:lstStyle/>
          <a:p>
            <a:pPr algn="ctr"/>
            <a:r>
              <a:rPr lang="en-US" sz="6000" dirty="0"/>
              <a:t>Who did the soldiers force to carry the cross of Jesus?</a:t>
            </a:r>
          </a:p>
        </p:txBody>
      </p:sp>
      <p:sp>
        <p:nvSpPr>
          <p:cNvPr id="8" name="TextBox 7">
            <a:extLst>
              <a:ext uri="{FF2B5EF4-FFF2-40B4-BE49-F238E27FC236}">
                <a16:creationId xmlns:a16="http://schemas.microsoft.com/office/drawing/2014/main" id="{386EE388-10D7-46E2-BA2A-D7AE4CD107C2}"/>
              </a:ext>
            </a:extLst>
          </p:cNvPr>
          <p:cNvSpPr txBox="1"/>
          <p:nvPr/>
        </p:nvSpPr>
        <p:spPr>
          <a:xfrm>
            <a:off x="538040" y="2209905"/>
            <a:ext cx="11132697" cy="2159053"/>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85000"/>
              </a:lnSpc>
            </a:pPr>
            <a:r>
              <a:rPr lang="en-US" sz="5400" b="1" dirty="0">
                <a:solidFill>
                  <a:srgbClr val="3F8731"/>
                </a:solidFill>
              </a:rPr>
              <a:t>Answer: Simon of Cyrene</a:t>
            </a:r>
          </a:p>
          <a:p>
            <a:pPr>
              <a:spcAft>
                <a:spcPts val="600"/>
              </a:spcAft>
            </a:pPr>
            <a:r>
              <a:rPr lang="en-US" sz="2400" b="1" dirty="0">
                <a:latin typeface="Times New Roman" panose="02020603050405020304" pitchFamily="18" charset="0"/>
                <a:cs typeface="Times New Roman" panose="02020603050405020304" pitchFamily="18" charset="0"/>
              </a:rPr>
              <a:t>Matthew 27:32</a:t>
            </a:r>
          </a:p>
          <a:p>
            <a:pPr algn="just"/>
            <a:r>
              <a:rPr lang="en-US" sz="2400" baseline="30000" dirty="0">
                <a:latin typeface="Times New Roman" panose="02020603050405020304" pitchFamily="18" charset="0"/>
                <a:cs typeface="Times New Roman" panose="02020603050405020304" pitchFamily="18" charset="0"/>
              </a:rPr>
              <a:t>32 </a:t>
            </a:r>
            <a:r>
              <a:rPr lang="en-US" sz="2400" dirty="0">
                <a:latin typeface="Times New Roman" panose="02020603050405020304" pitchFamily="18" charset="0"/>
                <a:cs typeface="Times New Roman" panose="02020603050405020304" pitchFamily="18" charset="0"/>
              </a:rPr>
              <a:t>As they went out, they found </a:t>
            </a:r>
            <a:r>
              <a:rPr lang="en-US" sz="2400" b="1" dirty="0">
                <a:solidFill>
                  <a:srgbClr val="3F8731"/>
                </a:solidFill>
                <a:latin typeface="Times New Roman" panose="02020603050405020304" pitchFamily="18" charset="0"/>
                <a:cs typeface="Times New Roman" panose="02020603050405020304" pitchFamily="18" charset="0"/>
              </a:rPr>
              <a:t>a man of Cyrene</a:t>
            </a:r>
            <a:r>
              <a:rPr lang="en-US" sz="2400" dirty="0">
                <a:solidFill>
                  <a:srgbClr val="3F873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b="1" dirty="0">
                <a:solidFill>
                  <a:srgbClr val="3F8731"/>
                </a:solidFill>
                <a:latin typeface="Times New Roman" panose="02020603050405020304" pitchFamily="18" charset="0"/>
                <a:cs typeface="Times New Roman" panose="02020603050405020304" pitchFamily="18" charset="0"/>
              </a:rPr>
              <a:t>Simon</a:t>
            </a:r>
            <a:r>
              <a:rPr lang="en-US" sz="2400" dirty="0">
                <a:latin typeface="Times New Roman" panose="02020603050405020304" pitchFamily="18" charset="0"/>
                <a:cs typeface="Times New Roman" panose="02020603050405020304" pitchFamily="18" charset="0"/>
              </a:rPr>
              <a:t> by name. They compelled this man to carry his cross.</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744849"/>
      </p:ext>
    </p:extLst>
  </p:cSld>
  <p:clrMapOvr>
    <a:masterClrMapping/>
  </p:clrMapOvr>
  <p:transition spd="slow">
    <p:wipe dir="d"/>
  </p:transition>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3964490"/>
      </p:ext>
    </p:extLst>
  </p:cSld>
  <p:clrMapOvr>
    <a:masterClrMapping/>
  </p:clrMapOvr>
  <p:transition>
    <p:fade/>
  </p:transition>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8" name="TextBox 7">
            <a:extLst>
              <a:ext uri="{FF2B5EF4-FFF2-40B4-BE49-F238E27FC236}">
                <a16:creationId xmlns:a16="http://schemas.microsoft.com/office/drawing/2014/main" id="{0887DC30-6411-4CAC-A89A-9A939F5781B3}"/>
              </a:ext>
            </a:extLst>
          </p:cNvPr>
          <p:cNvSpPr txBox="1"/>
          <p:nvPr/>
        </p:nvSpPr>
        <p:spPr>
          <a:xfrm>
            <a:off x="151002" y="183557"/>
            <a:ext cx="11891268" cy="1938992"/>
          </a:xfrm>
          <a:prstGeom prst="rect">
            <a:avLst/>
          </a:prstGeom>
          <a:noFill/>
        </p:spPr>
        <p:txBody>
          <a:bodyPr wrap="square" rtlCol="0">
            <a:spAutoFit/>
          </a:bodyPr>
          <a:lstStyle/>
          <a:p>
            <a:pPr algn="ctr"/>
            <a:r>
              <a:rPr lang="en-US" sz="6000" dirty="0"/>
              <a:t>Who went to Pilate and asked for</a:t>
            </a:r>
          </a:p>
          <a:p>
            <a:pPr algn="ctr"/>
            <a:r>
              <a:rPr lang="en-US" sz="6000" dirty="0"/>
              <a:t>the body of Jesus?</a:t>
            </a:r>
          </a:p>
        </p:txBody>
      </p:sp>
    </p:spTree>
    <p:extLst>
      <p:ext uri="{BB962C8B-B14F-4D97-AF65-F5344CB8AC3E}">
        <p14:creationId xmlns:p14="http://schemas.microsoft.com/office/powerpoint/2010/main" val="350837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2326791"/>
          </a:xfrm>
          <a:prstGeom prst="rect">
            <a:avLst/>
          </a:prstGeom>
          <a:noFill/>
        </p:spPr>
        <p:txBody>
          <a:bodyPr wrap="square" rtlCol="0">
            <a:spAutoFit/>
          </a:bodyPr>
          <a:lstStyle/>
          <a:p>
            <a:pPr algn="ctr">
              <a:lnSpc>
                <a:spcPct val="80000"/>
              </a:lnSpc>
            </a:pPr>
            <a:r>
              <a:rPr lang="en-US" sz="6000" dirty="0"/>
              <a:t>How many temptations did Jesus suffer in the wilderness?</a:t>
            </a:r>
          </a:p>
        </p:txBody>
      </p:sp>
      <p:sp>
        <p:nvSpPr>
          <p:cNvPr id="7" name="TextBox 6">
            <a:extLst>
              <a:ext uri="{FF2B5EF4-FFF2-40B4-BE49-F238E27FC236}">
                <a16:creationId xmlns:a16="http://schemas.microsoft.com/office/drawing/2014/main" id="{AC1039DC-19D8-4708-8C58-F1F5D63A9601}"/>
              </a:ext>
            </a:extLst>
          </p:cNvPr>
          <p:cNvSpPr txBox="1"/>
          <p:nvPr/>
        </p:nvSpPr>
        <p:spPr>
          <a:xfrm>
            <a:off x="612396" y="2759979"/>
            <a:ext cx="6912529" cy="391799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Three</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4:3, 6, 9</a:t>
            </a:r>
          </a:p>
          <a:p>
            <a:pPr algn="just"/>
            <a:r>
              <a:rPr lang="en-US" baseline="30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And the tempter came and said to him, “</a:t>
            </a:r>
            <a:r>
              <a:rPr lang="en-US" b="1" dirty="0">
                <a:solidFill>
                  <a:srgbClr val="3F8731"/>
                </a:solidFill>
                <a:latin typeface="Times New Roman" panose="02020603050405020304" pitchFamily="18" charset="0"/>
                <a:cs typeface="Times New Roman" panose="02020603050405020304" pitchFamily="18" charset="0"/>
              </a:rPr>
              <a:t>If you </a:t>
            </a:r>
            <a:r>
              <a:rPr lang="en-US" dirty="0">
                <a:latin typeface="Times New Roman" panose="02020603050405020304" pitchFamily="18" charset="0"/>
                <a:cs typeface="Times New Roman" panose="02020603050405020304" pitchFamily="18" charset="0"/>
              </a:rPr>
              <a:t>are the Son of God, command these stones to become loaves of bread.”</a:t>
            </a:r>
          </a:p>
          <a:p>
            <a:pPr algn="just"/>
            <a:endParaRPr lang="en-US" sz="600" dirty="0">
              <a:latin typeface="Times New Roman" panose="02020603050405020304" pitchFamily="18" charset="0"/>
              <a:cs typeface="Times New Roman" panose="02020603050405020304" pitchFamily="18" charset="0"/>
            </a:endParaRPr>
          </a:p>
          <a:p>
            <a:pPr algn="just"/>
            <a:r>
              <a:rPr lang="en-US" baseline="30000" dirty="0">
                <a:latin typeface="Times New Roman" panose="02020603050405020304" pitchFamily="18" charset="0"/>
                <a:cs typeface="Times New Roman" panose="02020603050405020304" pitchFamily="18" charset="0"/>
              </a:rPr>
              <a:t>6</a:t>
            </a:r>
            <a:r>
              <a:rPr lang="en-US" dirty="0">
                <a:latin typeface="Times New Roman" panose="02020603050405020304" pitchFamily="18" charset="0"/>
                <a:cs typeface="Times New Roman" panose="02020603050405020304" pitchFamily="18" charset="0"/>
              </a:rPr>
              <a:t> “</a:t>
            </a:r>
            <a:r>
              <a:rPr lang="en-US" b="1" dirty="0">
                <a:solidFill>
                  <a:srgbClr val="3F8731"/>
                </a:solidFill>
                <a:latin typeface="Times New Roman" panose="02020603050405020304" pitchFamily="18" charset="0"/>
                <a:cs typeface="Times New Roman" panose="02020603050405020304" pitchFamily="18" charset="0"/>
              </a:rPr>
              <a:t>If you </a:t>
            </a:r>
            <a:r>
              <a:rPr lang="en-US" dirty="0">
                <a:latin typeface="Times New Roman" panose="02020603050405020304" pitchFamily="18" charset="0"/>
                <a:cs typeface="Times New Roman" panose="02020603050405020304" pitchFamily="18" charset="0"/>
              </a:rPr>
              <a:t>are the Son of God, throw yourself down (from the pinnacle of the temple), for it is written, ‘“He will command his angels concerning you.”’</a:t>
            </a:r>
          </a:p>
          <a:p>
            <a:pPr algn="just"/>
            <a:endParaRPr lang="en-US" sz="600" dirty="0">
              <a:latin typeface="Times New Roman" panose="02020603050405020304" pitchFamily="18" charset="0"/>
              <a:cs typeface="Times New Roman" panose="02020603050405020304" pitchFamily="18" charset="0"/>
            </a:endParaRPr>
          </a:p>
          <a:p>
            <a:pPr algn="just"/>
            <a:r>
              <a:rPr lang="en-US" baseline="30000" dirty="0">
                <a:latin typeface="Times New Roman" panose="02020603050405020304" pitchFamily="18" charset="0"/>
                <a:cs typeface="Times New Roman" panose="02020603050405020304" pitchFamily="18" charset="0"/>
              </a:rPr>
              <a:t>9</a:t>
            </a:r>
            <a:r>
              <a:rPr lang="en-US" dirty="0">
                <a:latin typeface="Times New Roman" panose="02020603050405020304" pitchFamily="18" charset="0"/>
                <a:cs typeface="Times New Roman" panose="02020603050405020304" pitchFamily="18" charset="0"/>
              </a:rPr>
              <a:t> And he said to him, “All these (kingdoms) I will give you, </a:t>
            </a:r>
            <a:r>
              <a:rPr lang="en-US" b="1" dirty="0">
                <a:solidFill>
                  <a:srgbClr val="3F8731"/>
                </a:solidFill>
                <a:latin typeface="Times New Roman" panose="02020603050405020304" pitchFamily="18" charset="0"/>
                <a:cs typeface="Times New Roman" panose="02020603050405020304" pitchFamily="18" charset="0"/>
              </a:rPr>
              <a:t>if you </a:t>
            </a:r>
            <a:r>
              <a:rPr lang="en-US" dirty="0">
                <a:latin typeface="Times New Roman" panose="02020603050405020304" pitchFamily="18" charset="0"/>
                <a:cs typeface="Times New Roman" panose="02020603050405020304" pitchFamily="18" charset="0"/>
              </a:rPr>
              <a:t>will fall down and worship me.”</a:t>
            </a:r>
          </a:p>
          <a:p>
            <a:pPr algn="just"/>
            <a:endParaRPr lang="en-US" sz="1200" dirty="0">
              <a:latin typeface="Times New Roman" panose="02020603050405020304" pitchFamily="18" charset="0"/>
              <a:cs typeface="Times New Roman" panose="02020603050405020304" pitchFamily="18" charset="0"/>
            </a:endParaRPr>
          </a:p>
        </p:txBody>
      </p:sp>
      <p:grpSp>
        <p:nvGrpSpPr>
          <p:cNvPr id="11" name="Group 10">
            <a:extLst>
              <a:ext uri="{FF2B5EF4-FFF2-40B4-BE49-F238E27FC236}">
                <a16:creationId xmlns:a16="http://schemas.microsoft.com/office/drawing/2014/main" id="{9A346E33-4457-4993-BB43-2DE3D6AEE951}"/>
              </a:ext>
            </a:extLst>
          </p:cNvPr>
          <p:cNvGrpSpPr/>
          <p:nvPr/>
        </p:nvGrpSpPr>
        <p:grpSpPr>
          <a:xfrm>
            <a:off x="8302305" y="2828834"/>
            <a:ext cx="3628380" cy="1200329"/>
            <a:chOff x="8302305" y="2828834"/>
            <a:chExt cx="3628380" cy="1200329"/>
          </a:xfrm>
        </p:grpSpPr>
        <p:sp>
          <p:nvSpPr>
            <p:cNvPr id="12" name="Rectangle 11">
              <a:extLst>
                <a:ext uri="{FF2B5EF4-FFF2-40B4-BE49-F238E27FC236}">
                  <a16:creationId xmlns:a16="http://schemas.microsoft.com/office/drawing/2014/main" id="{E8605370-1F67-4124-80A9-982488F9F03E}"/>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3" name="Rectangle: Rounded Corners 12">
              <a:extLst>
                <a:ext uri="{FF2B5EF4-FFF2-40B4-BE49-F238E27FC236}">
                  <a16:creationId xmlns:a16="http://schemas.microsoft.com/office/drawing/2014/main" id="{BF2B8B1E-97A6-4CA9-9996-6EAE11125D63}"/>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10CD22A6-2F16-43E5-BAAD-C91585C687A1}"/>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Tree>
    <p:extLst>
      <p:ext uri="{BB962C8B-B14F-4D97-AF65-F5344CB8AC3E}">
        <p14:creationId xmlns:p14="http://schemas.microsoft.com/office/powerpoint/2010/main" val="446073726"/>
      </p:ext>
    </p:extLst>
  </p:cSld>
  <p:clrMapOvr>
    <a:masterClrMapping/>
  </p:clrMapOvr>
  <p:transition spd="slow">
    <p:wipe dir="d"/>
  </p:transition>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A4F24-763B-4DB8-869A-5B27DCA494BE}"/>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HOMERUN</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Arrow: Pentagon 10">
            <a:extLst>
              <a:ext uri="{FF2B5EF4-FFF2-40B4-BE49-F238E27FC236}">
                <a16:creationId xmlns:a16="http://schemas.microsoft.com/office/drawing/2014/main" id="{08A94262-47C9-4EF9-81B8-482FF7BB5C27}"/>
              </a:ext>
            </a:extLst>
          </p:cNvPr>
          <p:cNvSpPr/>
          <p:nvPr/>
        </p:nvSpPr>
        <p:spPr>
          <a:xfrm rot="5400000">
            <a:off x="5744181" y="5495044"/>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6CCE1A-8A6E-44E5-BFB4-50BD09B269FE}"/>
              </a:ext>
            </a:extLst>
          </p:cNvPr>
          <p:cNvSpPr/>
          <p:nvPr/>
        </p:nvSpPr>
        <p:spPr>
          <a:xfrm>
            <a:off x="5723323" y="5343170"/>
            <a:ext cx="550151" cy="677108"/>
          </a:xfrm>
          <a:prstGeom prst="rect">
            <a:avLst/>
          </a:prstGeom>
          <a:noFill/>
        </p:spPr>
        <p:txBody>
          <a:bodyPr wrap="none" lIns="91440" tIns="45720" rIns="91440" bIns="45720">
            <a:spAutoFit/>
          </a:bodyPr>
          <a:lstStyle/>
          <a:p>
            <a:pPr algn="ctr"/>
            <a:r>
              <a:rPr lang="en-US" sz="38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9" name="TextBox 8">
            <a:extLst>
              <a:ext uri="{FF2B5EF4-FFF2-40B4-BE49-F238E27FC236}">
                <a16:creationId xmlns:a16="http://schemas.microsoft.com/office/drawing/2014/main" id="{25767358-69F9-43EF-AF56-AD4DAAD45686}"/>
              </a:ext>
            </a:extLst>
          </p:cNvPr>
          <p:cNvSpPr txBox="1"/>
          <p:nvPr/>
        </p:nvSpPr>
        <p:spPr>
          <a:xfrm>
            <a:off x="151002" y="183557"/>
            <a:ext cx="11891268" cy="1938992"/>
          </a:xfrm>
          <a:prstGeom prst="rect">
            <a:avLst/>
          </a:prstGeom>
          <a:noFill/>
        </p:spPr>
        <p:txBody>
          <a:bodyPr wrap="square" rtlCol="0">
            <a:spAutoFit/>
          </a:bodyPr>
          <a:lstStyle/>
          <a:p>
            <a:pPr algn="ctr"/>
            <a:r>
              <a:rPr lang="en-US" sz="6000" dirty="0"/>
              <a:t>Who went to Pilate and asked for</a:t>
            </a:r>
          </a:p>
          <a:p>
            <a:pPr algn="ctr"/>
            <a:r>
              <a:rPr lang="en-US" sz="6000" dirty="0"/>
              <a:t>the body of Jesus?</a:t>
            </a:r>
          </a:p>
        </p:txBody>
      </p:sp>
      <p:sp>
        <p:nvSpPr>
          <p:cNvPr id="8" name="TextBox 7">
            <a:extLst>
              <a:ext uri="{FF2B5EF4-FFF2-40B4-BE49-F238E27FC236}">
                <a16:creationId xmlns:a16="http://schemas.microsoft.com/office/drawing/2014/main" id="{1386F8DC-D4BF-4CA9-BCAE-35AA0A25238C}"/>
              </a:ext>
            </a:extLst>
          </p:cNvPr>
          <p:cNvSpPr txBox="1"/>
          <p:nvPr/>
        </p:nvSpPr>
        <p:spPr>
          <a:xfrm>
            <a:off x="538040" y="2243461"/>
            <a:ext cx="11132697" cy="2528384"/>
          </a:xfrm>
          <a:prstGeom prst="rect">
            <a:avLst/>
          </a:prstGeom>
          <a:solidFill>
            <a:srgbClr val="FFFFF3"/>
          </a:solidFill>
          <a:ln w="38100">
            <a:solidFill>
              <a:srgbClr val="006600"/>
            </a:solidFill>
          </a:ln>
        </p:spPr>
        <p:txBody>
          <a:bodyPr wrap="square" rtlCol="0">
            <a:spAutoFit/>
          </a:bodyPr>
          <a:lstStyle/>
          <a:p>
            <a:pPr algn="ctr">
              <a:lnSpc>
                <a:spcPct val="90000"/>
              </a:lnSpc>
            </a:pPr>
            <a:endParaRPr lang="en-US" sz="600" b="1" dirty="0">
              <a:solidFill>
                <a:srgbClr val="3F8731"/>
              </a:solidFill>
            </a:endParaRPr>
          </a:p>
          <a:p>
            <a:pPr algn="ctr">
              <a:lnSpc>
                <a:spcPct val="85000"/>
              </a:lnSpc>
            </a:pPr>
            <a:r>
              <a:rPr lang="en-US" sz="5400" b="1" dirty="0">
                <a:solidFill>
                  <a:srgbClr val="3F8731"/>
                </a:solidFill>
              </a:rPr>
              <a:t>Answer: Joseph of Arimathea</a:t>
            </a:r>
          </a:p>
          <a:p>
            <a:pPr>
              <a:spcAft>
                <a:spcPts val="600"/>
              </a:spcAft>
            </a:pPr>
            <a:r>
              <a:rPr lang="en-US" sz="2400" b="1" dirty="0">
                <a:latin typeface="Times New Roman" panose="02020603050405020304" pitchFamily="18" charset="0"/>
                <a:cs typeface="Times New Roman" panose="02020603050405020304" pitchFamily="18" charset="0"/>
              </a:rPr>
              <a:t>Matthew 27:57-58</a:t>
            </a:r>
          </a:p>
          <a:p>
            <a:pPr algn="just"/>
            <a:r>
              <a:rPr lang="en-US" sz="2400" baseline="30000" dirty="0">
                <a:latin typeface="Times New Roman" panose="02020603050405020304" pitchFamily="18" charset="0"/>
                <a:cs typeface="Times New Roman" panose="02020603050405020304" pitchFamily="18" charset="0"/>
              </a:rPr>
              <a:t>57</a:t>
            </a:r>
            <a:r>
              <a:rPr lang="en-US" sz="2400" dirty="0">
                <a:latin typeface="Times New Roman" panose="02020603050405020304" pitchFamily="18" charset="0"/>
                <a:cs typeface="Times New Roman" panose="02020603050405020304" pitchFamily="18" charset="0"/>
              </a:rPr>
              <a:t> When it was evening, there came </a:t>
            </a:r>
            <a:r>
              <a:rPr lang="en-US" sz="2400" b="1" dirty="0">
                <a:solidFill>
                  <a:srgbClr val="3F8731"/>
                </a:solidFill>
                <a:latin typeface="Times New Roman" panose="02020603050405020304" pitchFamily="18" charset="0"/>
                <a:cs typeface="Times New Roman" panose="02020603050405020304" pitchFamily="18" charset="0"/>
              </a:rPr>
              <a:t>a rich man from Arimathea</a:t>
            </a:r>
            <a:r>
              <a:rPr lang="en-US" sz="2400" dirty="0">
                <a:latin typeface="Times New Roman" panose="02020603050405020304" pitchFamily="18" charset="0"/>
                <a:cs typeface="Times New Roman" panose="02020603050405020304" pitchFamily="18" charset="0"/>
              </a:rPr>
              <a:t>, named </a:t>
            </a:r>
            <a:r>
              <a:rPr lang="en-US" sz="2400" b="1" dirty="0">
                <a:solidFill>
                  <a:srgbClr val="3F8731"/>
                </a:solidFill>
                <a:latin typeface="Times New Roman" panose="02020603050405020304" pitchFamily="18" charset="0"/>
                <a:cs typeface="Times New Roman" panose="02020603050405020304" pitchFamily="18" charset="0"/>
              </a:rPr>
              <a:t>Joseph</a:t>
            </a:r>
            <a:r>
              <a:rPr lang="en-US" sz="2400" dirty="0">
                <a:latin typeface="Times New Roman" panose="02020603050405020304" pitchFamily="18" charset="0"/>
                <a:cs typeface="Times New Roman" panose="02020603050405020304" pitchFamily="18" charset="0"/>
              </a:rPr>
              <a:t>, who also was a disciple of Jesus. </a:t>
            </a:r>
            <a:r>
              <a:rPr lang="en-US" sz="2400" baseline="30000" dirty="0">
                <a:latin typeface="Times New Roman" panose="02020603050405020304" pitchFamily="18" charset="0"/>
                <a:cs typeface="Times New Roman" panose="02020603050405020304" pitchFamily="18" charset="0"/>
              </a:rPr>
              <a:t>58</a:t>
            </a:r>
            <a:r>
              <a:rPr lang="en-US" sz="2400" dirty="0">
                <a:latin typeface="Times New Roman" panose="02020603050405020304" pitchFamily="18" charset="0"/>
                <a:cs typeface="Times New Roman" panose="02020603050405020304" pitchFamily="18" charset="0"/>
              </a:rPr>
              <a:t> He went to Pilate and asked for the body of Jesus. Then Pilate ordered it to be given to him.</a:t>
            </a: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263336"/>
      </p:ext>
    </p:extLst>
  </p:cSld>
  <p:clrMapOvr>
    <a:masterClrMapping/>
  </p:clrMapOvr>
  <p:transition spd="slow">
    <p:wipe dir="d"/>
  </p:transition>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32098457"/>
      </p:ext>
    </p:extLst>
  </p:cSld>
  <p:clrMapOvr>
    <a:masterClrMapping/>
  </p:clrMapOvr>
  <p:transition>
    <p:fade/>
  </p:transition>
</p:sld>
</file>

<file path=ppt/slides/slide2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75347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9879392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2179058"/>
          </a:xfrm>
          <a:prstGeom prst="rect">
            <a:avLst/>
          </a:prstGeom>
          <a:noFill/>
        </p:spPr>
        <p:txBody>
          <a:bodyPr wrap="square" rtlCol="0">
            <a:spAutoFit/>
          </a:bodyPr>
          <a:lstStyle/>
          <a:p>
            <a:pPr algn="ctr">
              <a:lnSpc>
                <a:spcPct val="80000"/>
              </a:lnSpc>
            </a:pPr>
            <a:r>
              <a:rPr lang="en-US" sz="5400" dirty="0"/>
              <a:t>What did Peter and Andrew do before they became disciples of Jesus</a:t>
            </a:r>
            <a:r>
              <a:rPr lang="en-US" sz="6000" dirty="0"/>
              <a:t>?</a:t>
            </a:r>
          </a:p>
        </p:txBody>
      </p:sp>
      <p:grpSp>
        <p:nvGrpSpPr>
          <p:cNvPr id="7" name="Group 6">
            <a:extLst>
              <a:ext uri="{FF2B5EF4-FFF2-40B4-BE49-F238E27FC236}">
                <a16:creationId xmlns:a16="http://schemas.microsoft.com/office/drawing/2014/main" id="{C5C554C5-0AD7-4344-89BE-0B2D28E7F98C}"/>
              </a:ext>
            </a:extLst>
          </p:cNvPr>
          <p:cNvGrpSpPr/>
          <p:nvPr/>
        </p:nvGrpSpPr>
        <p:grpSpPr>
          <a:xfrm>
            <a:off x="8302305" y="2828834"/>
            <a:ext cx="3628380" cy="1200329"/>
            <a:chOff x="8302305" y="2828834"/>
            <a:chExt cx="3628380" cy="1200329"/>
          </a:xfrm>
        </p:grpSpPr>
        <p:sp>
          <p:nvSpPr>
            <p:cNvPr id="8" name="Rectangle 7">
              <a:extLst>
                <a:ext uri="{FF2B5EF4-FFF2-40B4-BE49-F238E27FC236}">
                  <a16:creationId xmlns:a16="http://schemas.microsoft.com/office/drawing/2014/main" id="{75D5A9DB-183F-4356-9142-2311B3985AAE}"/>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9" name="Rectangle: Rounded Corners 8">
              <a:extLst>
                <a:ext uri="{FF2B5EF4-FFF2-40B4-BE49-F238E27FC236}">
                  <a16:creationId xmlns:a16="http://schemas.microsoft.com/office/drawing/2014/main" id="{898EC648-4F6B-4668-A87E-9D2956A3CA30}"/>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DB83A966-8A5D-4BCD-8C9C-61E29EC5732F}"/>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Tree>
    <p:extLst>
      <p:ext uri="{BB962C8B-B14F-4D97-AF65-F5344CB8AC3E}">
        <p14:creationId xmlns:p14="http://schemas.microsoft.com/office/powerpoint/2010/main" val="298795145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43948"/>
            <a:ext cx="7675926" cy="2179058"/>
          </a:xfrm>
          <a:prstGeom prst="rect">
            <a:avLst/>
          </a:prstGeom>
          <a:noFill/>
        </p:spPr>
        <p:txBody>
          <a:bodyPr wrap="square" rtlCol="0">
            <a:spAutoFit/>
          </a:bodyPr>
          <a:lstStyle/>
          <a:p>
            <a:pPr algn="ctr">
              <a:lnSpc>
                <a:spcPct val="80000"/>
              </a:lnSpc>
            </a:pPr>
            <a:r>
              <a:rPr lang="en-US" sz="5400" dirty="0"/>
              <a:t>What did Peter and Andrew do before they became disciples of Jesus</a:t>
            </a:r>
            <a:r>
              <a:rPr lang="en-US" sz="6000" dirty="0"/>
              <a:t>?</a:t>
            </a:r>
          </a:p>
        </p:txBody>
      </p:sp>
      <p:grpSp>
        <p:nvGrpSpPr>
          <p:cNvPr id="7" name="Group 6">
            <a:extLst>
              <a:ext uri="{FF2B5EF4-FFF2-40B4-BE49-F238E27FC236}">
                <a16:creationId xmlns:a16="http://schemas.microsoft.com/office/drawing/2014/main" id="{C5C554C5-0AD7-4344-89BE-0B2D28E7F98C}"/>
              </a:ext>
            </a:extLst>
          </p:cNvPr>
          <p:cNvGrpSpPr/>
          <p:nvPr/>
        </p:nvGrpSpPr>
        <p:grpSpPr>
          <a:xfrm>
            <a:off x="8302305" y="2828834"/>
            <a:ext cx="3628380" cy="1200329"/>
            <a:chOff x="8302305" y="2828834"/>
            <a:chExt cx="3628380" cy="1200329"/>
          </a:xfrm>
        </p:grpSpPr>
        <p:sp>
          <p:nvSpPr>
            <p:cNvPr id="8" name="Rectangle 7">
              <a:extLst>
                <a:ext uri="{FF2B5EF4-FFF2-40B4-BE49-F238E27FC236}">
                  <a16:creationId xmlns:a16="http://schemas.microsoft.com/office/drawing/2014/main" id="{75D5A9DB-183F-4356-9142-2311B3985AAE}"/>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9" name="Rectangle: Rounded Corners 8">
              <a:extLst>
                <a:ext uri="{FF2B5EF4-FFF2-40B4-BE49-F238E27FC236}">
                  <a16:creationId xmlns:a16="http://schemas.microsoft.com/office/drawing/2014/main" id="{898EC648-4F6B-4668-A87E-9D2956A3CA30}"/>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DB83A966-8A5D-4BCD-8C9C-61E29EC5732F}"/>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
        <p:nvSpPr>
          <p:cNvPr id="11" name="TextBox 10">
            <a:extLst>
              <a:ext uri="{FF2B5EF4-FFF2-40B4-BE49-F238E27FC236}">
                <a16:creationId xmlns:a16="http://schemas.microsoft.com/office/drawing/2014/main" id="{F8B9CCD2-ED8A-49F2-89AF-4C730F35EF69}"/>
              </a:ext>
            </a:extLst>
          </p:cNvPr>
          <p:cNvSpPr txBox="1"/>
          <p:nvPr/>
        </p:nvSpPr>
        <p:spPr>
          <a:xfrm>
            <a:off x="612396" y="2759979"/>
            <a:ext cx="6912529" cy="327166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Fishermen</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4:18</a:t>
            </a:r>
          </a:p>
          <a:p>
            <a:pPr algn="just"/>
            <a:r>
              <a:rPr lang="en-US" sz="2400" baseline="30000"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While walking by the Sea of Galilee, he saw two brothers, Simon (who is called Peter) and Andrew his brother, casting a net into the sea, for they were </a:t>
            </a:r>
            <a:r>
              <a:rPr lang="en-US" sz="2400" b="1" dirty="0">
                <a:solidFill>
                  <a:srgbClr val="3F8731"/>
                </a:solidFill>
                <a:latin typeface="Times New Roman" panose="02020603050405020304" pitchFamily="18" charset="0"/>
                <a:cs typeface="Times New Roman" panose="02020603050405020304" pitchFamily="18" charset="0"/>
              </a:rPr>
              <a:t>fishermen</a:t>
            </a:r>
            <a:r>
              <a:rPr lang="en-US" dirty="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43544"/>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9467426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EE6AA"/>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FAFE8B7-FAE2-4795-9FC0-8FCC5AAD5711}"/>
              </a:ext>
            </a:extLst>
          </p:cNvPr>
          <p:cNvGrpSpPr/>
          <p:nvPr/>
        </p:nvGrpSpPr>
        <p:grpSpPr>
          <a:xfrm>
            <a:off x="3596079" y="990928"/>
            <a:ext cx="4999839" cy="4664279"/>
            <a:chOff x="3607266" y="1812022"/>
            <a:chExt cx="4999839" cy="4664279"/>
          </a:xfrm>
        </p:grpSpPr>
        <p:sp>
          <p:nvSpPr>
            <p:cNvPr id="4" name="Rectangle 3">
              <a:extLst>
                <a:ext uri="{FF2B5EF4-FFF2-40B4-BE49-F238E27FC236}">
                  <a16:creationId xmlns:a16="http://schemas.microsoft.com/office/drawing/2014/main" id="{328DEBE2-8E29-4422-A8D2-F07B0D24C8EC}"/>
                </a:ext>
              </a:extLst>
            </p:cNvPr>
            <p:cNvSpPr/>
            <p:nvPr/>
          </p:nvSpPr>
          <p:spPr>
            <a:xfrm>
              <a:off x="3607266" y="1812022"/>
              <a:ext cx="4999839" cy="4664279"/>
            </a:xfrm>
            <a:prstGeom prst="rect">
              <a:avLst/>
            </a:prstGeom>
            <a:solidFill>
              <a:srgbClr val="DD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C272A6E-00B5-4694-BD5F-2AFAA5277605}"/>
                </a:ext>
              </a:extLst>
            </p:cNvPr>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3943"/>
            <a:stretch/>
          </p:blipFill>
          <p:spPr bwMode="auto">
            <a:xfrm>
              <a:off x="3620237" y="1830592"/>
              <a:ext cx="4968305" cy="4641621"/>
            </a:xfrm>
            <a:prstGeom prst="rect">
              <a:avLst/>
            </a:prstGeom>
            <a:ln w="38100">
              <a:solidFill>
                <a:srgbClr val="3F8731"/>
              </a:solidFill>
            </a:ln>
            <a:extLst>
              <a:ext uri="{53640926-AAD7-44D8-BBD7-CCE9431645EC}">
                <a14:shadowObscured xmlns:a14="http://schemas.microsoft.com/office/drawing/2010/main"/>
              </a:ext>
            </a:extLst>
          </p:spPr>
        </p:pic>
      </p:grpSp>
      <p:sp>
        <p:nvSpPr>
          <p:cNvPr id="6" name="TextBox 5">
            <a:extLst>
              <a:ext uri="{FF2B5EF4-FFF2-40B4-BE49-F238E27FC236}">
                <a16:creationId xmlns:a16="http://schemas.microsoft.com/office/drawing/2014/main" id="{1D588DE1-7201-4222-B160-1B6637701FEA}"/>
              </a:ext>
            </a:extLst>
          </p:cNvPr>
          <p:cNvSpPr txBox="1"/>
          <p:nvPr/>
        </p:nvSpPr>
        <p:spPr>
          <a:xfrm>
            <a:off x="231710" y="158605"/>
            <a:ext cx="11728579" cy="461665"/>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Set up some chairs to create a playing area</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47D602F4-A209-4078-8E4F-D1B257753117}"/>
              </a:ext>
            </a:extLst>
          </p:cNvPr>
          <p:cNvSpPr txBox="1"/>
          <p:nvPr/>
        </p:nvSpPr>
        <p:spPr>
          <a:xfrm>
            <a:off x="228912" y="6053858"/>
            <a:ext cx="11728579" cy="461665"/>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Pick teams and play ball!</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018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243280"/>
            <a:ext cx="7675926" cy="2123658"/>
          </a:xfrm>
          <a:prstGeom prst="rect">
            <a:avLst/>
          </a:prstGeom>
          <a:noFill/>
        </p:spPr>
        <p:txBody>
          <a:bodyPr wrap="square" rtlCol="0">
            <a:spAutoFit/>
          </a:bodyPr>
          <a:lstStyle/>
          <a:p>
            <a:pPr algn="ctr"/>
            <a:r>
              <a:rPr lang="en-US" sz="4400" dirty="0"/>
              <a:t>Complete the quote: “Let your _____ shine before others, so they may see your good works.” </a:t>
            </a:r>
          </a:p>
        </p:txBody>
      </p:sp>
      <p:grpSp>
        <p:nvGrpSpPr>
          <p:cNvPr id="8" name="Group 7">
            <a:extLst>
              <a:ext uri="{FF2B5EF4-FFF2-40B4-BE49-F238E27FC236}">
                <a16:creationId xmlns:a16="http://schemas.microsoft.com/office/drawing/2014/main" id="{2B77FA1C-74AB-46C3-9109-4C214FAAB7C3}"/>
              </a:ext>
            </a:extLst>
          </p:cNvPr>
          <p:cNvGrpSpPr/>
          <p:nvPr/>
        </p:nvGrpSpPr>
        <p:grpSpPr>
          <a:xfrm>
            <a:off x="8302305" y="2828834"/>
            <a:ext cx="3628380" cy="1200329"/>
            <a:chOff x="8302305" y="2828834"/>
            <a:chExt cx="3628380" cy="1200329"/>
          </a:xfrm>
        </p:grpSpPr>
        <p:sp>
          <p:nvSpPr>
            <p:cNvPr id="9" name="Rectangle 8">
              <a:extLst>
                <a:ext uri="{FF2B5EF4-FFF2-40B4-BE49-F238E27FC236}">
                  <a16:creationId xmlns:a16="http://schemas.microsoft.com/office/drawing/2014/main" id="{D964FEB2-E0F6-4C92-A1DA-CD9F977DDD28}"/>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0" name="Rectangle: Rounded Corners 9">
              <a:extLst>
                <a:ext uri="{FF2B5EF4-FFF2-40B4-BE49-F238E27FC236}">
                  <a16:creationId xmlns:a16="http://schemas.microsoft.com/office/drawing/2014/main" id="{B117AA37-7551-452D-ABA8-725485878519}"/>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B826AC87-3554-40AC-9093-06C24834939D}"/>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Tree>
    <p:extLst>
      <p:ext uri="{BB962C8B-B14F-4D97-AF65-F5344CB8AC3E}">
        <p14:creationId xmlns:p14="http://schemas.microsoft.com/office/powerpoint/2010/main" val="343988585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243280"/>
            <a:ext cx="7675926" cy="2123658"/>
          </a:xfrm>
          <a:prstGeom prst="rect">
            <a:avLst/>
          </a:prstGeom>
          <a:noFill/>
        </p:spPr>
        <p:txBody>
          <a:bodyPr wrap="square" rtlCol="0">
            <a:spAutoFit/>
          </a:bodyPr>
          <a:lstStyle/>
          <a:p>
            <a:pPr algn="ctr"/>
            <a:r>
              <a:rPr lang="en-US" sz="4400" dirty="0"/>
              <a:t>Complete the quote: “Let your _____ shine before others, so they may see your good works.” </a:t>
            </a:r>
          </a:p>
        </p:txBody>
      </p:sp>
      <p:sp>
        <p:nvSpPr>
          <p:cNvPr id="8" name="TextBox 7">
            <a:extLst>
              <a:ext uri="{FF2B5EF4-FFF2-40B4-BE49-F238E27FC236}">
                <a16:creationId xmlns:a16="http://schemas.microsoft.com/office/drawing/2014/main" id="{50F9D595-7C5F-4367-A149-E9BC193550B8}"/>
              </a:ext>
            </a:extLst>
          </p:cNvPr>
          <p:cNvSpPr txBox="1"/>
          <p:nvPr/>
        </p:nvSpPr>
        <p:spPr>
          <a:xfrm>
            <a:off x="612396" y="2516698"/>
            <a:ext cx="6912529" cy="290233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“light”</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5:16</a:t>
            </a:r>
          </a:p>
          <a:p>
            <a:pPr algn="just"/>
            <a:r>
              <a:rPr lang="en-US" sz="2400" baseline="30000"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“In the same way, let your </a:t>
            </a:r>
            <a:r>
              <a:rPr lang="en-US" sz="2400" b="1" dirty="0">
                <a:solidFill>
                  <a:srgbClr val="3F8731"/>
                </a:solidFill>
                <a:latin typeface="Times New Roman" panose="02020603050405020304" pitchFamily="18" charset="0"/>
                <a:cs typeface="Times New Roman" panose="02020603050405020304" pitchFamily="18" charset="0"/>
              </a:rPr>
              <a:t>light</a:t>
            </a:r>
            <a:r>
              <a:rPr lang="en-US" sz="2400" dirty="0">
                <a:latin typeface="Times New Roman" panose="02020603050405020304" pitchFamily="18" charset="0"/>
                <a:cs typeface="Times New Roman" panose="02020603050405020304" pitchFamily="18" charset="0"/>
              </a:rPr>
              <a:t> shine before others, so that they may see your good works and give glory to your Father who is in heaven.”</a:t>
            </a:r>
          </a:p>
          <a:p>
            <a:pPr algn="just"/>
            <a:endParaRPr lang="en-US" sz="1200" dirty="0">
              <a:latin typeface="Times New Roman" panose="02020603050405020304" pitchFamily="18" charset="0"/>
              <a:cs typeface="Times New Roman" panose="02020603050405020304" pitchFamily="18" charset="0"/>
            </a:endParaRPr>
          </a:p>
        </p:txBody>
      </p:sp>
      <p:grpSp>
        <p:nvGrpSpPr>
          <p:cNvPr id="9" name="Group 8">
            <a:extLst>
              <a:ext uri="{FF2B5EF4-FFF2-40B4-BE49-F238E27FC236}">
                <a16:creationId xmlns:a16="http://schemas.microsoft.com/office/drawing/2014/main" id="{5DC8106F-16B1-4F29-8C5B-D4C51B3DC8EB}"/>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B104D284-D1D8-4C63-B127-8AEB31CB4185}"/>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2DF33D6A-09A3-4FDA-B841-C085CB773BD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53254E27-0DEC-4A1A-A14B-BE6581FD5B69}"/>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Tree>
    <p:extLst>
      <p:ext uri="{BB962C8B-B14F-4D97-AF65-F5344CB8AC3E}">
        <p14:creationId xmlns:p14="http://schemas.microsoft.com/office/powerpoint/2010/main" val="1079574002"/>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84242468"/>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243280"/>
            <a:ext cx="7675926" cy="2123658"/>
          </a:xfrm>
          <a:prstGeom prst="rect">
            <a:avLst/>
          </a:prstGeom>
          <a:noFill/>
        </p:spPr>
        <p:txBody>
          <a:bodyPr wrap="square" rtlCol="0">
            <a:spAutoFit/>
          </a:bodyPr>
          <a:lstStyle/>
          <a:p>
            <a:pPr algn="ctr"/>
            <a:r>
              <a:rPr lang="en-US" sz="4400" dirty="0"/>
              <a:t>Complete the quote: “Your kingdom come, Your will be done _____, as it is in heaven”</a:t>
            </a:r>
          </a:p>
        </p:txBody>
      </p:sp>
      <p:grpSp>
        <p:nvGrpSpPr>
          <p:cNvPr id="8" name="Group 7">
            <a:extLst>
              <a:ext uri="{FF2B5EF4-FFF2-40B4-BE49-F238E27FC236}">
                <a16:creationId xmlns:a16="http://schemas.microsoft.com/office/drawing/2014/main" id="{FCF22111-1688-4C13-BFEB-066A851656DD}"/>
              </a:ext>
            </a:extLst>
          </p:cNvPr>
          <p:cNvGrpSpPr/>
          <p:nvPr/>
        </p:nvGrpSpPr>
        <p:grpSpPr>
          <a:xfrm>
            <a:off x="8302305" y="2828834"/>
            <a:ext cx="3628380" cy="1200329"/>
            <a:chOff x="8302305" y="2828834"/>
            <a:chExt cx="3628380" cy="1200329"/>
          </a:xfrm>
        </p:grpSpPr>
        <p:sp>
          <p:nvSpPr>
            <p:cNvPr id="9" name="Rectangle 8">
              <a:extLst>
                <a:ext uri="{FF2B5EF4-FFF2-40B4-BE49-F238E27FC236}">
                  <a16:creationId xmlns:a16="http://schemas.microsoft.com/office/drawing/2014/main" id="{638AC778-CD20-4644-A505-31E45248133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0" name="Rectangle: Rounded Corners 9">
              <a:extLst>
                <a:ext uri="{FF2B5EF4-FFF2-40B4-BE49-F238E27FC236}">
                  <a16:creationId xmlns:a16="http://schemas.microsoft.com/office/drawing/2014/main" id="{82DCE8FD-C283-4E6B-B331-4C7757C1C87A}"/>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510DB2FF-9E89-4CDE-9A80-15C00ED5D08A}"/>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Tree>
    <p:extLst>
      <p:ext uri="{BB962C8B-B14F-4D97-AF65-F5344CB8AC3E}">
        <p14:creationId xmlns:p14="http://schemas.microsoft.com/office/powerpoint/2010/main" val="1322933678"/>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243280"/>
            <a:ext cx="7675926" cy="2123658"/>
          </a:xfrm>
          <a:prstGeom prst="rect">
            <a:avLst/>
          </a:prstGeom>
          <a:noFill/>
        </p:spPr>
        <p:txBody>
          <a:bodyPr wrap="square" rtlCol="0">
            <a:spAutoFit/>
          </a:bodyPr>
          <a:lstStyle/>
          <a:p>
            <a:pPr algn="ctr"/>
            <a:r>
              <a:rPr lang="en-US" sz="4400" dirty="0"/>
              <a:t>Complete the quote: “Your kingdom come, Your will be done _____, as it is in heaven”</a:t>
            </a:r>
          </a:p>
        </p:txBody>
      </p:sp>
      <p:grpSp>
        <p:nvGrpSpPr>
          <p:cNvPr id="8" name="Group 7">
            <a:extLst>
              <a:ext uri="{FF2B5EF4-FFF2-40B4-BE49-F238E27FC236}">
                <a16:creationId xmlns:a16="http://schemas.microsoft.com/office/drawing/2014/main" id="{FCF22111-1688-4C13-BFEB-066A851656DD}"/>
              </a:ext>
            </a:extLst>
          </p:cNvPr>
          <p:cNvGrpSpPr/>
          <p:nvPr/>
        </p:nvGrpSpPr>
        <p:grpSpPr>
          <a:xfrm>
            <a:off x="8302305" y="2828834"/>
            <a:ext cx="3628380" cy="1200329"/>
            <a:chOff x="8302305" y="2828834"/>
            <a:chExt cx="3628380" cy="1200329"/>
          </a:xfrm>
        </p:grpSpPr>
        <p:sp>
          <p:nvSpPr>
            <p:cNvPr id="9" name="Rectangle 8">
              <a:extLst>
                <a:ext uri="{FF2B5EF4-FFF2-40B4-BE49-F238E27FC236}">
                  <a16:creationId xmlns:a16="http://schemas.microsoft.com/office/drawing/2014/main" id="{638AC778-CD20-4644-A505-31E45248133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0" name="Rectangle: Rounded Corners 9">
              <a:extLst>
                <a:ext uri="{FF2B5EF4-FFF2-40B4-BE49-F238E27FC236}">
                  <a16:creationId xmlns:a16="http://schemas.microsoft.com/office/drawing/2014/main" id="{82DCE8FD-C283-4E6B-B331-4C7757C1C87A}"/>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510DB2FF-9E89-4CDE-9A80-15C00ED5D08A}"/>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
        <p:nvSpPr>
          <p:cNvPr id="12" name="TextBox 11">
            <a:extLst>
              <a:ext uri="{FF2B5EF4-FFF2-40B4-BE49-F238E27FC236}">
                <a16:creationId xmlns:a16="http://schemas.microsoft.com/office/drawing/2014/main" id="{E9B46FE2-5623-4238-8B94-7F3A998E217F}"/>
              </a:ext>
            </a:extLst>
          </p:cNvPr>
          <p:cNvSpPr txBox="1"/>
          <p:nvPr/>
        </p:nvSpPr>
        <p:spPr>
          <a:xfrm>
            <a:off x="612396" y="2516698"/>
            <a:ext cx="6912529" cy="290233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“on earth”</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6:9-10</a:t>
            </a:r>
          </a:p>
          <a:p>
            <a:pPr algn="just"/>
            <a:r>
              <a:rPr lang="en-US" sz="2400" baseline="30000" dirty="0">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“Pray then like this: ‘Our Father in heaven, hallowed be your name. </a:t>
            </a:r>
            <a:r>
              <a:rPr lang="en-US" sz="2400" baseline="30000"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Your kingdom come, your will be done, </a:t>
            </a:r>
            <a:r>
              <a:rPr lang="en-US" sz="2400" b="1" dirty="0">
                <a:solidFill>
                  <a:srgbClr val="3F8731"/>
                </a:solidFill>
                <a:latin typeface="Times New Roman" panose="02020603050405020304" pitchFamily="18" charset="0"/>
                <a:cs typeface="Times New Roman" panose="02020603050405020304" pitchFamily="18" charset="0"/>
              </a:rPr>
              <a:t>on earth </a:t>
            </a:r>
            <a:r>
              <a:rPr lang="en-US" sz="2400" dirty="0">
                <a:latin typeface="Times New Roman" panose="02020603050405020304" pitchFamily="18" charset="0"/>
                <a:cs typeface="Times New Roman" panose="02020603050405020304" pitchFamily="18" charset="0"/>
              </a:rPr>
              <a:t>as it is in heaven.’”</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57380"/>
      </p:ext>
    </p:extLst>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19584627"/>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243280"/>
            <a:ext cx="7675926" cy="2123658"/>
          </a:xfrm>
          <a:prstGeom prst="rect">
            <a:avLst/>
          </a:prstGeom>
          <a:noFill/>
        </p:spPr>
        <p:txBody>
          <a:bodyPr wrap="square" rtlCol="0">
            <a:spAutoFit/>
          </a:bodyPr>
          <a:lstStyle/>
          <a:p>
            <a:pPr algn="ctr"/>
            <a:r>
              <a:rPr lang="en-US" sz="4400" dirty="0"/>
              <a:t>“The rain fell, the floods came, and the winds blew, but the house built on this did not fall.”</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Tree>
    <p:extLst>
      <p:ext uri="{BB962C8B-B14F-4D97-AF65-F5344CB8AC3E}">
        <p14:creationId xmlns:p14="http://schemas.microsoft.com/office/powerpoint/2010/main" val="1312836793"/>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243280"/>
            <a:ext cx="7675926" cy="2123658"/>
          </a:xfrm>
          <a:prstGeom prst="rect">
            <a:avLst/>
          </a:prstGeom>
          <a:noFill/>
        </p:spPr>
        <p:txBody>
          <a:bodyPr wrap="square" rtlCol="0">
            <a:spAutoFit/>
          </a:bodyPr>
          <a:lstStyle/>
          <a:p>
            <a:pPr algn="ctr"/>
            <a:r>
              <a:rPr lang="en-US" sz="4400" dirty="0"/>
              <a:t>“The rain fell, the floods came, and the winds blew, but the house built on this did not fall.”</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350716" y="3062164"/>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
        <p:nvSpPr>
          <p:cNvPr id="8" name="TextBox 7">
            <a:extLst>
              <a:ext uri="{FF2B5EF4-FFF2-40B4-BE49-F238E27FC236}">
                <a16:creationId xmlns:a16="http://schemas.microsoft.com/office/drawing/2014/main" id="{EB856023-79B4-45A9-AF1C-5AC1CD18D640}"/>
              </a:ext>
            </a:extLst>
          </p:cNvPr>
          <p:cNvSpPr txBox="1"/>
          <p:nvPr/>
        </p:nvSpPr>
        <p:spPr>
          <a:xfrm>
            <a:off x="612396" y="2516698"/>
            <a:ext cx="6912529" cy="364099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“the rock”</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7:24-25</a:t>
            </a:r>
          </a:p>
          <a:p>
            <a:r>
              <a:rPr lang="en-US" sz="2400" baseline="30000" dirty="0">
                <a:latin typeface="Times New Roman" panose="02020603050405020304" pitchFamily="18" charset="0"/>
                <a:cs typeface="Times New Roman" panose="02020603050405020304" pitchFamily="18" charset="0"/>
              </a:rPr>
              <a:t>24</a:t>
            </a:r>
            <a:r>
              <a:rPr lang="en-US" sz="2400" dirty="0">
                <a:latin typeface="Times New Roman" panose="02020603050405020304" pitchFamily="18" charset="0"/>
                <a:cs typeface="Times New Roman" panose="02020603050405020304" pitchFamily="18" charset="0"/>
              </a:rPr>
              <a:t> “Everyone then who hears these words of mine and does them will be like a wise man who built his house on the rock. </a:t>
            </a:r>
            <a:r>
              <a:rPr lang="en-US" sz="2400" baseline="30000" dirty="0">
                <a:latin typeface="Times New Roman" panose="02020603050405020304" pitchFamily="18" charset="0"/>
                <a:cs typeface="Times New Roman" panose="02020603050405020304" pitchFamily="18" charset="0"/>
              </a:rPr>
              <a:t>25</a:t>
            </a:r>
            <a:r>
              <a:rPr lang="en-US" sz="2400" dirty="0">
                <a:latin typeface="Times New Roman" panose="02020603050405020304" pitchFamily="18" charset="0"/>
                <a:cs typeface="Times New Roman" panose="02020603050405020304" pitchFamily="18" charset="0"/>
              </a:rPr>
              <a:t> And the rain fell, and the floods came, and the winds blew and beat on that house, but it did not fall, because it had been founded on </a:t>
            </a:r>
            <a:r>
              <a:rPr lang="en-US" sz="2400" b="1" dirty="0">
                <a:solidFill>
                  <a:srgbClr val="3F8731"/>
                </a:solidFill>
                <a:latin typeface="Times New Roman" panose="02020603050405020304" pitchFamily="18" charset="0"/>
                <a:cs typeface="Times New Roman" panose="02020603050405020304" pitchFamily="18" charset="0"/>
              </a:rPr>
              <a:t>the rock</a:t>
            </a:r>
            <a:r>
              <a:rPr lang="en-US" sz="2400" dirty="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000287"/>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296591752"/>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How many apostles</a:t>
            </a:r>
          </a:p>
          <a:p>
            <a:pPr algn="ctr"/>
            <a:r>
              <a:rPr lang="en-US" sz="6000" dirty="0"/>
              <a:t>did Jesus choose?</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318831798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EE6AA"/>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261360-8AD9-4787-BB7E-EA036A92FF54}"/>
              </a:ext>
            </a:extLst>
          </p:cNvPr>
          <p:cNvSpPr txBox="1"/>
          <p:nvPr/>
        </p:nvSpPr>
        <p:spPr>
          <a:xfrm>
            <a:off x="234598" y="151250"/>
            <a:ext cx="11083636" cy="461665"/>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Some rules:</a:t>
            </a:r>
          </a:p>
        </p:txBody>
      </p:sp>
      <p:sp>
        <p:nvSpPr>
          <p:cNvPr id="4" name="Rectangle 3">
            <a:extLst>
              <a:ext uri="{FF2B5EF4-FFF2-40B4-BE49-F238E27FC236}">
                <a16:creationId xmlns:a16="http://schemas.microsoft.com/office/drawing/2014/main" id="{0ECF7076-6060-4179-B902-4189D4A712C4}"/>
              </a:ext>
            </a:extLst>
          </p:cNvPr>
          <p:cNvSpPr/>
          <p:nvPr/>
        </p:nvSpPr>
        <p:spPr>
          <a:xfrm>
            <a:off x="226503" y="730453"/>
            <a:ext cx="11752976" cy="4524315"/>
          </a:xfrm>
          <a:prstGeom prst="rect">
            <a:avLst/>
          </a:prstGeom>
        </p:spPr>
        <p:txBody>
          <a:bodyPr wrap="square">
            <a:spAutoFit/>
          </a:bodyPr>
          <a:lstStyle/>
          <a:p>
            <a:pPr marL="342900" marR="0" lvl="0" indent="-342900" algn="just">
              <a:spcBef>
                <a:spcPts val="0"/>
              </a:spcBef>
              <a:buFont typeface="Symbol" panose="05050102010706020507" pitchFamily="18" charset="2"/>
              <a:buChar char=""/>
            </a:pPr>
            <a:r>
              <a:rPr lang="en-US" dirty="0">
                <a:latin typeface="Tahoma" panose="020B0604030504040204" pitchFamily="34" charset="0"/>
                <a:ea typeface="Calibri" panose="020F0502020204030204" pitchFamily="34" charset="0"/>
              </a:rPr>
              <a:t>A batter moves from the </a:t>
            </a:r>
            <a:r>
              <a:rPr lang="en-US" b="1" dirty="0">
                <a:latin typeface="Tahoma" panose="020B0604030504040204" pitchFamily="34" charset="0"/>
                <a:ea typeface="Calibri" panose="020F0502020204030204" pitchFamily="34" charset="0"/>
              </a:rPr>
              <a:t>Dugout</a:t>
            </a:r>
            <a:r>
              <a:rPr lang="en-US" dirty="0">
                <a:latin typeface="Tahoma" panose="020B0604030504040204" pitchFamily="34" charset="0"/>
                <a:ea typeface="Calibri" panose="020F0502020204030204" pitchFamily="34" charset="0"/>
              </a:rPr>
              <a:t> to the plate (</a:t>
            </a:r>
            <a:r>
              <a:rPr lang="en-US" b="1" dirty="0">
                <a:latin typeface="Tahoma" panose="020B0604030504040204" pitchFamily="34" charset="0"/>
                <a:ea typeface="Calibri" panose="020F0502020204030204" pitchFamily="34" charset="0"/>
              </a:rPr>
              <a:t>H</a:t>
            </a:r>
            <a:r>
              <a:rPr lang="en-US" dirty="0">
                <a:latin typeface="Tahoma" panose="020B0604030504040204" pitchFamily="34" charset="0"/>
                <a:ea typeface="Calibri" panose="020F0502020204030204" pitchFamily="34" charset="0"/>
              </a:rPr>
              <a:t>) and chooses a question level (single, double, triple, homerun) and question number (1 to 20) to try.</a:t>
            </a:r>
          </a:p>
          <a:p>
            <a:pPr marR="0" lvl="0" algn="just">
              <a:spcBef>
                <a:spcPts val="0"/>
              </a:spcBef>
            </a:pPr>
            <a:r>
              <a:rPr lang="en-US" dirty="0">
                <a:latin typeface="Tahoma" panose="020B0604030504040204" pitchFamily="34" charset="0"/>
                <a:ea typeface="Calibri" panose="020F0502020204030204" pitchFamily="34" charset="0"/>
              </a:rPr>
              <a:t>     </a:t>
            </a:r>
          </a:p>
          <a:p>
            <a:pPr marR="0" lvl="0" algn="just">
              <a:spcBef>
                <a:spcPts val="0"/>
              </a:spcBef>
            </a:pPr>
            <a:r>
              <a:rPr lang="en-US" spc="-60" dirty="0">
                <a:latin typeface="Tahoma" panose="020B0604030504040204" pitchFamily="34" charset="0"/>
                <a:ea typeface="Calibri" panose="020F0502020204030204" pitchFamily="34" charset="0"/>
              </a:rPr>
              <a:t>     </a:t>
            </a:r>
            <a:r>
              <a:rPr lang="en-US" dirty="0">
                <a:latin typeface="Tahoma" panose="020B0604030504040204" pitchFamily="34" charset="0"/>
                <a:ea typeface="Calibri" panose="020F0502020204030204" pitchFamily="34" charset="0"/>
              </a:rPr>
              <a:t>Note: this version of Bible Baseball does not let batters choose back-to-back single-level questions.</a:t>
            </a:r>
          </a:p>
          <a:p>
            <a:pPr marR="0" lvl="0" algn="just">
              <a:spcBef>
                <a:spcPts val="0"/>
              </a:spcBef>
            </a:pPr>
            <a:r>
              <a:rPr lang="en-US" dirty="0">
                <a:latin typeface="Tahoma" panose="020B0604030504040204" pitchFamily="34" charset="0"/>
                <a:ea typeface="Calibri" panose="020F0502020204030204" pitchFamily="34" charset="0"/>
              </a:rPr>
              <a:t>  </a:t>
            </a:r>
          </a:p>
          <a:p>
            <a:pPr marL="342900" marR="0" lvl="0" indent="-342900" algn="just">
              <a:spcBef>
                <a:spcPts val="0"/>
              </a:spcBef>
              <a:buFont typeface="Symbol" panose="05050102010706020507" pitchFamily="18" charset="2"/>
              <a:buChar char=""/>
            </a:pPr>
            <a:r>
              <a:rPr lang="en-US" dirty="0">
                <a:latin typeface="Tahoma" panose="020B0604030504040204" pitchFamily="34" charset="0"/>
                <a:ea typeface="Calibri" panose="020F0502020204030204" pitchFamily="34" charset="0"/>
              </a:rPr>
              <a:t>An umpire (</a:t>
            </a:r>
            <a:r>
              <a:rPr lang="en-US" b="1" dirty="0">
                <a:latin typeface="Tahoma" panose="020B0604030504040204" pitchFamily="34" charset="0"/>
                <a:ea typeface="Calibri" panose="020F0502020204030204" pitchFamily="34" charset="0"/>
              </a:rPr>
              <a:t>U</a:t>
            </a:r>
            <a:r>
              <a:rPr lang="en-US" dirty="0">
                <a:latin typeface="Tahoma" panose="020B0604030504040204" pitchFamily="34" charset="0"/>
                <a:ea typeface="Calibri" panose="020F0502020204030204" pitchFamily="34" charset="0"/>
              </a:rPr>
              <a:t>) runs the PowerPoint program, projects the selected question for everyone to see, reads the question aloud, and determines if the batter’s answer is acceptable or not (a hit or an out!).  An answer slide follows every question slide.</a:t>
            </a:r>
          </a:p>
          <a:p>
            <a:pPr marR="0" lvl="0" algn="just">
              <a:spcBef>
                <a:spcPts val="0"/>
              </a:spcBef>
            </a:pPr>
            <a:r>
              <a:rPr lang="en-US" dirty="0">
                <a:latin typeface="Tahoma" panose="020B0604030504040204" pitchFamily="34" charset="0"/>
                <a:ea typeface="Calibri" panose="020F0502020204030204" pitchFamily="34" charset="0"/>
              </a:rPr>
              <a:t> </a:t>
            </a:r>
          </a:p>
          <a:p>
            <a:pPr marL="342900" marR="0" lvl="0" indent="-342900" algn="just">
              <a:spcBef>
                <a:spcPts val="0"/>
              </a:spcBef>
              <a:buFont typeface="Symbol" panose="05050102010706020507" pitchFamily="18" charset="2"/>
              <a:buChar char=""/>
            </a:pPr>
            <a:r>
              <a:rPr lang="en-US" dirty="0">
                <a:latin typeface="Tahoma" panose="020B0604030504040204" pitchFamily="34" charset="0"/>
                <a:ea typeface="Calibri" panose="020F0502020204030204" pitchFamily="34" charset="0"/>
              </a:rPr>
              <a:t>A hit allows the batter to go sit at the corresponding base, touching every chair on the way.  A homerun lets the batter circle the bases, touching all four chairs in order.</a:t>
            </a:r>
          </a:p>
          <a:p>
            <a:pPr marR="0" lvl="0" algn="just">
              <a:spcBef>
                <a:spcPts val="0"/>
              </a:spcBef>
            </a:pPr>
            <a:r>
              <a:rPr lang="en-US" dirty="0">
                <a:latin typeface="Tahoma" panose="020B0604030504040204" pitchFamily="34" charset="0"/>
                <a:ea typeface="Calibri" panose="020F0502020204030204" pitchFamily="34" charset="0"/>
              </a:rPr>
              <a:t>  </a:t>
            </a:r>
          </a:p>
          <a:p>
            <a:pPr marL="342900" marR="0" lvl="0" indent="-342900" algn="just">
              <a:spcBef>
                <a:spcPts val="0"/>
              </a:spcBef>
              <a:buFont typeface="Symbol" panose="05050102010706020507" pitchFamily="18" charset="2"/>
              <a:buChar char=""/>
            </a:pPr>
            <a:r>
              <a:rPr lang="en-US" dirty="0">
                <a:latin typeface="Tahoma" panose="020B0604030504040204" pitchFamily="34" charset="0"/>
                <a:ea typeface="Calibri" panose="020F0502020204030204" pitchFamily="34" charset="0"/>
              </a:rPr>
              <a:t>When a batter gets a hit, runners already on base move up the same number of bases, scoring a run if they get home (touching chair </a:t>
            </a:r>
            <a:r>
              <a:rPr lang="en-US" b="1" dirty="0">
                <a:latin typeface="Tahoma" panose="020B0604030504040204" pitchFamily="34" charset="0"/>
                <a:ea typeface="Calibri" panose="020F0502020204030204" pitchFamily="34" charset="0"/>
              </a:rPr>
              <a:t>H</a:t>
            </a:r>
            <a:r>
              <a:rPr lang="en-US" dirty="0">
                <a:latin typeface="Tahoma" panose="020B0604030504040204" pitchFamily="34" charset="0"/>
                <a:ea typeface="Calibri" panose="020F0502020204030204" pitchFamily="34" charset="0"/>
              </a:rPr>
              <a:t>, of course!).</a:t>
            </a:r>
          </a:p>
          <a:p>
            <a:pPr marR="0" lvl="0" algn="just">
              <a:spcBef>
                <a:spcPts val="0"/>
              </a:spcBef>
            </a:pPr>
            <a:r>
              <a:rPr lang="en-US" dirty="0">
                <a:latin typeface="Tahoma" panose="020B0604030504040204" pitchFamily="34" charset="0"/>
                <a:ea typeface="Calibri" panose="020F0502020204030204" pitchFamily="34" charset="0"/>
              </a:rPr>
              <a:t>  </a:t>
            </a:r>
          </a:p>
          <a:p>
            <a:pPr marL="342900" marR="0" lvl="0" indent="-342900" algn="just">
              <a:spcBef>
                <a:spcPts val="0"/>
              </a:spcBef>
              <a:buFont typeface="Symbol" panose="05050102010706020507" pitchFamily="18" charset="2"/>
              <a:buChar char=""/>
            </a:pPr>
            <a:r>
              <a:rPr lang="en-US" dirty="0">
                <a:latin typeface="Tahoma" panose="020B0604030504040204" pitchFamily="34" charset="0"/>
                <a:ea typeface="Calibri" panose="020F0502020204030204" pitchFamily="34" charset="0"/>
              </a:rPr>
              <a:t>An out sends the batter back to the dugout.</a:t>
            </a:r>
          </a:p>
        </p:txBody>
      </p:sp>
    </p:spTree>
    <p:extLst>
      <p:ext uri="{BB962C8B-B14F-4D97-AF65-F5344CB8AC3E}">
        <p14:creationId xmlns:p14="http://schemas.microsoft.com/office/powerpoint/2010/main" val="150889844"/>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How many apostles</a:t>
            </a:r>
          </a:p>
          <a:p>
            <a:pPr algn="ctr"/>
            <a:r>
              <a:rPr lang="en-US" sz="6000" dirty="0"/>
              <a:t>did Jesus choose?</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
        <p:nvSpPr>
          <p:cNvPr id="8" name="TextBox 7">
            <a:extLst>
              <a:ext uri="{FF2B5EF4-FFF2-40B4-BE49-F238E27FC236}">
                <a16:creationId xmlns:a16="http://schemas.microsoft.com/office/drawing/2014/main" id="{F509C100-82BE-40E9-B4B0-11876F23BA91}"/>
              </a:ext>
            </a:extLst>
          </p:cNvPr>
          <p:cNvSpPr txBox="1"/>
          <p:nvPr/>
        </p:nvSpPr>
        <p:spPr>
          <a:xfrm>
            <a:off x="612396" y="2223083"/>
            <a:ext cx="6912529" cy="327166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dirty="0">
                <a:solidFill>
                  <a:srgbClr val="3F8731"/>
                </a:solidFill>
              </a:rPr>
              <a:t>Answer: 12</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10:1, 5</a:t>
            </a:r>
          </a:p>
          <a:p>
            <a:pPr algn="just"/>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And he called to him his </a:t>
            </a:r>
            <a:r>
              <a:rPr lang="en-US" sz="2400" b="1" dirty="0">
                <a:solidFill>
                  <a:srgbClr val="3F8731"/>
                </a:solidFill>
                <a:latin typeface="Times New Roman" panose="02020603050405020304" pitchFamily="18" charset="0"/>
                <a:cs typeface="Times New Roman" panose="02020603050405020304" pitchFamily="18" charset="0"/>
              </a:rPr>
              <a:t>twelve</a:t>
            </a:r>
            <a:r>
              <a:rPr lang="en-US" sz="2400" dirty="0">
                <a:latin typeface="Times New Roman" panose="02020603050405020304" pitchFamily="18" charset="0"/>
                <a:cs typeface="Times New Roman" panose="02020603050405020304" pitchFamily="18" charset="0"/>
              </a:rPr>
              <a:t> disciples and gave them authority over unclean spirits, to cast them out, and to heal every disease and every affliction. …         </a:t>
            </a:r>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These </a:t>
            </a:r>
            <a:r>
              <a:rPr lang="en-US" sz="2400" b="1" dirty="0">
                <a:solidFill>
                  <a:srgbClr val="3F8731"/>
                </a:solidFill>
                <a:latin typeface="Times New Roman" panose="02020603050405020304" pitchFamily="18" charset="0"/>
                <a:cs typeface="Times New Roman" panose="02020603050405020304" pitchFamily="18" charset="0"/>
              </a:rPr>
              <a:t>twelve</a:t>
            </a:r>
            <a:r>
              <a:rPr lang="en-US" sz="2400" dirty="0">
                <a:latin typeface="Times New Roman" panose="02020603050405020304" pitchFamily="18" charset="0"/>
                <a:cs typeface="Times New Roman" panose="02020603050405020304" pitchFamily="18" charset="0"/>
              </a:rPr>
              <a:t> Jesus sent out.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212299"/>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75511890"/>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What apostle betrayed Jesus?</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Tree>
    <p:extLst>
      <p:ext uri="{BB962C8B-B14F-4D97-AF65-F5344CB8AC3E}">
        <p14:creationId xmlns:p14="http://schemas.microsoft.com/office/powerpoint/2010/main" val="2217723318"/>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What apostle betrayed Jesus?</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11</a:t>
            </a:r>
          </a:p>
        </p:txBody>
      </p:sp>
      <p:sp>
        <p:nvSpPr>
          <p:cNvPr id="8" name="TextBox 7">
            <a:extLst>
              <a:ext uri="{FF2B5EF4-FFF2-40B4-BE49-F238E27FC236}">
                <a16:creationId xmlns:a16="http://schemas.microsoft.com/office/drawing/2014/main" id="{BDC10234-0A4F-4D41-84DC-2DE75C2CD5AE}"/>
              </a:ext>
            </a:extLst>
          </p:cNvPr>
          <p:cNvSpPr txBox="1"/>
          <p:nvPr/>
        </p:nvSpPr>
        <p:spPr>
          <a:xfrm>
            <a:off x="612396" y="2223083"/>
            <a:ext cx="6912529" cy="4379660"/>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Judas Iscariot</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10:2-4</a:t>
            </a:r>
          </a:p>
          <a:p>
            <a:pPr algn="just"/>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The names of the twelve apostles are these: first, Simon, who is called Peter, and Andrew his brother; James the son of Zebedee, and John his brother;           </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Philip and Bartholomew; Thomas and Matthew the tax collector; James the son of Alphaeus, and Thaddaeus; </a:t>
            </a:r>
            <a:r>
              <a:rPr lang="en-US" sz="2400" baseline="30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Simon the Zealot, and </a:t>
            </a:r>
            <a:r>
              <a:rPr lang="en-US" sz="2400" b="1" dirty="0">
                <a:solidFill>
                  <a:srgbClr val="3F8731"/>
                </a:solidFill>
                <a:latin typeface="Times New Roman" panose="02020603050405020304" pitchFamily="18" charset="0"/>
                <a:cs typeface="Times New Roman" panose="02020603050405020304" pitchFamily="18" charset="0"/>
              </a:rPr>
              <a:t>Judas Iscariot</a:t>
            </a:r>
            <a:r>
              <a:rPr lang="en-US" sz="2400" dirty="0">
                <a:solidFill>
                  <a:srgbClr val="3F8731"/>
                </a:solidFill>
                <a:latin typeface="Times New Roman" panose="02020603050405020304" pitchFamily="18" charset="0"/>
                <a:cs typeface="Times New Roman" panose="02020603050405020304" pitchFamily="18" charset="0"/>
              </a:rPr>
              <a:t>,</a:t>
            </a:r>
            <a:r>
              <a:rPr lang="en-US" sz="2400" b="1" dirty="0">
                <a:solidFill>
                  <a:srgbClr val="3F8731"/>
                </a:solidFill>
                <a:latin typeface="Times New Roman" panose="02020603050405020304" pitchFamily="18" charset="0"/>
                <a:cs typeface="Times New Roman" panose="02020603050405020304" pitchFamily="18" charset="0"/>
              </a:rPr>
              <a:t> who betrayed him</a:t>
            </a:r>
            <a:r>
              <a:rPr lang="en-US" sz="2400" dirty="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4805039"/>
      </p:ext>
    </p:extLst>
  </p:cSld>
  <p:clrMapOvr>
    <a:masterClrMapping/>
  </p:clrMapOvr>
  <p:transition spd="slow">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04458677"/>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52337"/>
            <a:ext cx="7675926" cy="2326791"/>
          </a:xfrm>
          <a:prstGeom prst="rect">
            <a:avLst/>
          </a:prstGeom>
          <a:noFill/>
        </p:spPr>
        <p:txBody>
          <a:bodyPr wrap="square" rtlCol="0">
            <a:spAutoFit/>
          </a:bodyPr>
          <a:lstStyle/>
          <a:p>
            <a:pPr algn="ctr">
              <a:lnSpc>
                <a:spcPct val="80000"/>
              </a:lnSpc>
            </a:pPr>
            <a:r>
              <a:rPr lang="en-US" sz="6000" dirty="0"/>
              <a:t>How many people did Jesus feed with five loaves and two fish?</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Tree>
    <p:extLst>
      <p:ext uri="{BB962C8B-B14F-4D97-AF65-F5344CB8AC3E}">
        <p14:creationId xmlns:p14="http://schemas.microsoft.com/office/powerpoint/2010/main" val="1208882644"/>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52337"/>
            <a:ext cx="7675926" cy="2326791"/>
          </a:xfrm>
          <a:prstGeom prst="rect">
            <a:avLst/>
          </a:prstGeom>
          <a:noFill/>
        </p:spPr>
        <p:txBody>
          <a:bodyPr wrap="square" rtlCol="0">
            <a:spAutoFit/>
          </a:bodyPr>
          <a:lstStyle/>
          <a:p>
            <a:pPr algn="ctr">
              <a:lnSpc>
                <a:spcPct val="80000"/>
              </a:lnSpc>
            </a:pPr>
            <a:r>
              <a:rPr lang="en-US" sz="6000" dirty="0"/>
              <a:t>How many people did Jesus feed with five loaves and two fish?</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12</a:t>
            </a:r>
          </a:p>
        </p:txBody>
      </p:sp>
      <p:sp>
        <p:nvSpPr>
          <p:cNvPr id="8" name="TextBox 7">
            <a:extLst>
              <a:ext uri="{FF2B5EF4-FFF2-40B4-BE49-F238E27FC236}">
                <a16:creationId xmlns:a16="http://schemas.microsoft.com/office/drawing/2014/main" id="{95416569-7E46-420E-B78F-024C9501C5D9}"/>
              </a:ext>
            </a:extLst>
          </p:cNvPr>
          <p:cNvSpPr txBox="1"/>
          <p:nvPr/>
        </p:nvSpPr>
        <p:spPr>
          <a:xfrm>
            <a:off x="612396" y="2759979"/>
            <a:ext cx="6912529" cy="3444020"/>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5,000</a:t>
            </a:r>
          </a:p>
          <a:p>
            <a:pPr algn="ctr">
              <a:lnSpc>
                <a:spcPct val="80000"/>
              </a:lnSpc>
            </a:pPr>
            <a:r>
              <a:rPr lang="en-US" sz="4400" b="1" spc="-200" dirty="0">
                <a:solidFill>
                  <a:srgbClr val="3F8731"/>
                </a:solidFill>
              </a:rPr>
              <a:t>(“besides women and children”)</a:t>
            </a: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14:17-21</a:t>
            </a:r>
          </a:p>
          <a:p>
            <a:pPr algn="just"/>
            <a:r>
              <a:rPr lang="en-US" sz="2400" baseline="30000" dirty="0">
                <a:latin typeface="Times New Roman" panose="02020603050405020304" pitchFamily="18" charset="0"/>
                <a:cs typeface="Times New Roman" panose="02020603050405020304" pitchFamily="18" charset="0"/>
              </a:rPr>
              <a:t>17</a:t>
            </a:r>
            <a:r>
              <a:rPr lang="en-US" sz="2400" dirty="0">
                <a:latin typeface="Times New Roman" panose="02020603050405020304" pitchFamily="18" charset="0"/>
                <a:cs typeface="Times New Roman" panose="02020603050405020304" pitchFamily="18" charset="0"/>
              </a:rPr>
              <a:t> They said to him, “We have only five loaves here and two fish.” … </a:t>
            </a:r>
            <a:r>
              <a:rPr lang="en-US" sz="2400" baseline="30000" dirty="0">
                <a:latin typeface="Times New Roman" panose="02020603050405020304" pitchFamily="18" charset="0"/>
                <a:cs typeface="Times New Roman" panose="02020603050405020304" pitchFamily="18" charset="0"/>
              </a:rPr>
              <a:t>21</a:t>
            </a:r>
            <a:r>
              <a:rPr lang="en-US" sz="2400" dirty="0">
                <a:latin typeface="Times New Roman" panose="02020603050405020304" pitchFamily="18" charset="0"/>
                <a:cs typeface="Times New Roman" panose="02020603050405020304" pitchFamily="18" charset="0"/>
              </a:rPr>
              <a:t> And those who ate were about </a:t>
            </a:r>
            <a:r>
              <a:rPr lang="en-US" sz="2400" b="1" dirty="0">
                <a:solidFill>
                  <a:srgbClr val="3F8731"/>
                </a:solidFill>
                <a:latin typeface="Times New Roman" panose="02020603050405020304" pitchFamily="18" charset="0"/>
                <a:cs typeface="Times New Roman" panose="02020603050405020304" pitchFamily="18" charset="0"/>
              </a:rPr>
              <a:t>five thousand men</a:t>
            </a:r>
            <a:r>
              <a:rPr lang="en-US" sz="2400" dirty="0">
                <a:solidFill>
                  <a:srgbClr val="3F8731"/>
                </a:solidFill>
                <a:latin typeface="Times New Roman" panose="02020603050405020304" pitchFamily="18" charset="0"/>
                <a:cs typeface="Times New Roman" panose="02020603050405020304" pitchFamily="18" charset="0"/>
              </a:rPr>
              <a:t>,</a:t>
            </a:r>
            <a:r>
              <a:rPr lang="en-US" sz="2400" b="1" dirty="0">
                <a:solidFill>
                  <a:srgbClr val="3F8731"/>
                </a:solidFill>
                <a:latin typeface="Times New Roman" panose="02020603050405020304" pitchFamily="18" charset="0"/>
                <a:cs typeface="Times New Roman" panose="02020603050405020304" pitchFamily="18" charset="0"/>
              </a:rPr>
              <a:t> besides women and children</a:t>
            </a:r>
            <a:r>
              <a:rPr lang="en-US" sz="2400" dirty="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284317"/>
      </p:ext>
    </p:extLst>
  </p:cSld>
  <p:clrMapOvr>
    <a:masterClrMapping/>
  </p:clrMapOvr>
  <p:transition spd="slow">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10214731"/>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Who walked on water to go to Jesus?</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Tree>
    <p:extLst>
      <p:ext uri="{BB962C8B-B14F-4D97-AF65-F5344CB8AC3E}">
        <p14:creationId xmlns:p14="http://schemas.microsoft.com/office/powerpoint/2010/main" val="3723166126"/>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Who walked on water to go to Jesus?</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13</a:t>
            </a:r>
          </a:p>
        </p:txBody>
      </p:sp>
      <p:sp>
        <p:nvSpPr>
          <p:cNvPr id="8" name="TextBox 7">
            <a:extLst>
              <a:ext uri="{FF2B5EF4-FFF2-40B4-BE49-F238E27FC236}">
                <a16:creationId xmlns:a16="http://schemas.microsoft.com/office/drawing/2014/main" id="{C23958DA-DB4F-416C-9404-0845ACB64F96}"/>
              </a:ext>
            </a:extLst>
          </p:cNvPr>
          <p:cNvSpPr txBox="1"/>
          <p:nvPr/>
        </p:nvSpPr>
        <p:spPr>
          <a:xfrm>
            <a:off x="612396" y="2759979"/>
            <a:ext cx="6912529" cy="327166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Peter</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14:28-29</a:t>
            </a:r>
          </a:p>
          <a:p>
            <a:pPr algn="just"/>
            <a:r>
              <a:rPr lang="en-US" sz="2400" baseline="30000"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And Peter answered him, “Lord, if it is you, command me to come to you on the water.” </a:t>
            </a:r>
            <a:r>
              <a:rPr lang="en-US" sz="2400" baseline="30000" dirty="0">
                <a:latin typeface="Times New Roman" panose="02020603050405020304" pitchFamily="18" charset="0"/>
                <a:cs typeface="Times New Roman" panose="02020603050405020304" pitchFamily="18" charset="0"/>
              </a:rPr>
              <a:t>29</a:t>
            </a:r>
            <a:r>
              <a:rPr lang="en-US" sz="2400" dirty="0">
                <a:latin typeface="Times New Roman" panose="02020603050405020304" pitchFamily="18" charset="0"/>
                <a:cs typeface="Times New Roman" panose="02020603050405020304" pitchFamily="18" charset="0"/>
              </a:rPr>
              <a:t> He said, “Come.” So </a:t>
            </a:r>
            <a:r>
              <a:rPr lang="en-US" sz="2400" b="1" dirty="0">
                <a:solidFill>
                  <a:srgbClr val="3F8731"/>
                </a:solidFill>
                <a:latin typeface="Times New Roman" panose="02020603050405020304" pitchFamily="18" charset="0"/>
                <a:cs typeface="Times New Roman" panose="02020603050405020304" pitchFamily="18" charset="0"/>
              </a:rPr>
              <a:t>Peter</a:t>
            </a:r>
            <a:r>
              <a:rPr lang="en-US" sz="2400" dirty="0">
                <a:latin typeface="Times New Roman" panose="02020603050405020304" pitchFamily="18" charset="0"/>
                <a:cs typeface="Times New Roman" panose="02020603050405020304" pitchFamily="18" charset="0"/>
              </a:rPr>
              <a:t> got out of the boat and </a:t>
            </a:r>
            <a:r>
              <a:rPr lang="en-US" sz="2400" b="1" dirty="0">
                <a:solidFill>
                  <a:srgbClr val="3F8731"/>
                </a:solidFill>
                <a:latin typeface="Times New Roman" panose="02020603050405020304" pitchFamily="18" charset="0"/>
                <a:cs typeface="Times New Roman" panose="02020603050405020304" pitchFamily="18" charset="0"/>
              </a:rPr>
              <a:t>walked on the water and came to Jesus</a:t>
            </a:r>
            <a:r>
              <a:rPr lang="en-US" sz="2400" dirty="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644728"/>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EE6AA"/>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261360-8AD9-4787-BB7E-EA036A92FF54}"/>
              </a:ext>
            </a:extLst>
          </p:cNvPr>
          <p:cNvSpPr txBox="1"/>
          <p:nvPr/>
        </p:nvSpPr>
        <p:spPr>
          <a:xfrm>
            <a:off x="233263" y="148176"/>
            <a:ext cx="2603240" cy="461665"/>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Variations:</a:t>
            </a:r>
          </a:p>
        </p:txBody>
      </p:sp>
      <p:sp>
        <p:nvSpPr>
          <p:cNvPr id="5" name="Rectangle 4">
            <a:extLst>
              <a:ext uri="{FF2B5EF4-FFF2-40B4-BE49-F238E27FC236}">
                <a16:creationId xmlns:a16="http://schemas.microsoft.com/office/drawing/2014/main" id="{AB45E524-AF30-4AB4-8247-5B991F3D72B8}"/>
              </a:ext>
            </a:extLst>
          </p:cNvPr>
          <p:cNvSpPr/>
          <p:nvPr/>
        </p:nvSpPr>
        <p:spPr>
          <a:xfrm>
            <a:off x="219512" y="958073"/>
            <a:ext cx="11752976" cy="4801314"/>
          </a:xfrm>
          <a:prstGeom prst="rect">
            <a:avLst/>
          </a:prstGeom>
        </p:spPr>
        <p:txBody>
          <a:bodyPr wrap="square">
            <a:spAutoFit/>
          </a:bodyPr>
          <a:lstStyle/>
          <a:p>
            <a:pPr marL="457200" indent="-457200" algn="just">
              <a:buAutoNum type="arabicParenBoth"/>
            </a:pPr>
            <a:r>
              <a:rPr lang="en-US" dirty="0">
                <a:latin typeface="Tahoma" panose="020B0604030504040204" pitchFamily="34" charset="0"/>
                <a:ea typeface="Tahoma" panose="020B0604030504040204" pitchFamily="34" charset="0"/>
                <a:cs typeface="Tahoma" panose="020B0604030504040204" pitchFamily="34" charset="0"/>
              </a:rPr>
              <a:t>Play Bible Baseball with two bases instead of three.  A two-base game works for small teams and makes it easier to score.  Agree ahead of time how to handle double and triple questions.</a:t>
            </a:r>
          </a:p>
          <a:p>
            <a:pPr algn="just"/>
            <a:r>
              <a:rPr lang="en-US" dirty="0">
                <a:latin typeface="Tahoma" panose="020B0604030504040204" pitchFamily="34" charset="0"/>
                <a:ea typeface="Tahoma" panose="020B0604030504040204" pitchFamily="34" charset="0"/>
                <a:cs typeface="Tahoma" panose="020B0604030504040204" pitchFamily="34" charset="0"/>
              </a:rPr>
              <a:t>  </a:t>
            </a: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marL="457200" indent="-457200" algn="just">
              <a:buAutoNum type="arabicParenBoth" startAt="2"/>
            </a:pPr>
            <a:r>
              <a:rPr lang="en-US" dirty="0">
                <a:latin typeface="Tahoma" panose="020B0604030504040204" pitchFamily="34" charset="0"/>
                <a:ea typeface="Tahoma" panose="020B0604030504040204" pitchFamily="34" charset="0"/>
                <a:cs typeface="Tahoma" panose="020B0604030504040204" pitchFamily="34" charset="0"/>
              </a:rPr>
              <a:t>Don’t count the number of outs.  Instead, a half inning ends when every player on a team has had a turn at bat.</a:t>
            </a:r>
          </a:p>
          <a:p>
            <a:pPr algn="just"/>
            <a:r>
              <a:rPr lang="en-US" dirty="0">
                <a:latin typeface="Tahoma" panose="020B0604030504040204" pitchFamily="34" charset="0"/>
                <a:ea typeface="Tahoma" panose="020B0604030504040204" pitchFamily="34" charset="0"/>
                <a:cs typeface="Tahoma" panose="020B0604030504040204" pitchFamily="34" charset="0"/>
              </a:rPr>
              <a:t> </a:t>
            </a: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marL="457200" indent="-457200" algn="just">
              <a:buAutoNum type="arabicParenBoth" startAt="3"/>
            </a:pPr>
            <a:r>
              <a:rPr lang="en-US" dirty="0">
                <a:latin typeface="Tahoma" panose="020B0604030504040204" pitchFamily="34" charset="0"/>
                <a:ea typeface="Tahoma" panose="020B0604030504040204" pitchFamily="34" charset="0"/>
                <a:cs typeface="Tahoma" panose="020B0604030504040204" pitchFamily="34" charset="0"/>
              </a:rPr>
              <a:t>If you have lots of players, form a third team.  An inning lasts until all teams have had a turn at bat.</a:t>
            </a: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marL="457200" indent="-457200" algn="just">
              <a:buAutoNum type="arabicParenBoth" startAt="4"/>
            </a:pPr>
            <a:r>
              <a:rPr lang="en-US" dirty="0">
                <a:latin typeface="Tahoma" panose="020B0604030504040204" pitchFamily="34" charset="0"/>
                <a:ea typeface="Tahoma" panose="020B0604030504040204" pitchFamily="34" charset="0"/>
                <a:cs typeface="Tahoma" panose="020B0604030504040204" pitchFamily="34" charset="0"/>
              </a:rPr>
              <a:t>Instead of setting up a playing area, simply form teams, do the questions, and keep score: 1 point for a single; 2 points for a double; 3 points for a triple, and 4 points for a homerun.</a:t>
            </a: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marL="342900" indent="-342900" algn="just">
              <a:buAutoNum type="arabicParenBoth" startAt="5"/>
            </a:pPr>
            <a:r>
              <a:rPr lang="en-US" sz="1500"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 A questions-only version of “Bible Baseball – Matthew” is available from</a:t>
            </a:r>
          </a:p>
          <a:p>
            <a:pPr algn="just"/>
            <a:r>
              <a:rPr lang="en-US" dirty="0">
                <a:latin typeface="Tahoma" panose="020B0604030504040204" pitchFamily="34" charset="0"/>
                <a:ea typeface="Tahoma" panose="020B0604030504040204" pitchFamily="34" charset="0"/>
                <a:cs typeface="Tahoma" panose="020B0604030504040204" pitchFamily="34" charset="0"/>
              </a:rPr>
              <a:t>    </a:t>
            </a:r>
            <a:r>
              <a:rPr lang="en-US" sz="1400"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https://www.meridenchristadelphians.com/Bible_Baseball_Matthew.pdf.</a:t>
            </a:r>
          </a:p>
        </p:txBody>
      </p:sp>
    </p:spTree>
    <p:extLst>
      <p:ext uri="{BB962C8B-B14F-4D97-AF65-F5344CB8AC3E}">
        <p14:creationId xmlns:p14="http://schemas.microsoft.com/office/powerpoint/2010/main" val="2635907263"/>
      </p:ext>
    </p:extLst>
  </p:cSld>
  <p:clrMapOvr>
    <a:masterClrMapping/>
  </p:clrMapOvr>
  <p:transition spd="slow">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70717508"/>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52337"/>
            <a:ext cx="7675926" cy="2326791"/>
          </a:xfrm>
          <a:prstGeom prst="rect">
            <a:avLst/>
          </a:prstGeom>
          <a:noFill/>
        </p:spPr>
        <p:txBody>
          <a:bodyPr wrap="square" rtlCol="0">
            <a:spAutoFit/>
          </a:bodyPr>
          <a:lstStyle/>
          <a:p>
            <a:pPr algn="ctr">
              <a:lnSpc>
                <a:spcPct val="80000"/>
              </a:lnSpc>
            </a:pPr>
            <a:r>
              <a:rPr lang="en-US" sz="6000" dirty="0"/>
              <a:t>What did the face of Jesus shine like during his transfiguration?</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Tree>
    <p:extLst>
      <p:ext uri="{BB962C8B-B14F-4D97-AF65-F5344CB8AC3E}">
        <p14:creationId xmlns:p14="http://schemas.microsoft.com/office/powerpoint/2010/main" val="1715870862"/>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352337"/>
            <a:ext cx="7675926" cy="2326791"/>
          </a:xfrm>
          <a:prstGeom prst="rect">
            <a:avLst/>
          </a:prstGeom>
          <a:noFill/>
        </p:spPr>
        <p:txBody>
          <a:bodyPr wrap="square" rtlCol="0">
            <a:spAutoFit/>
          </a:bodyPr>
          <a:lstStyle/>
          <a:p>
            <a:pPr algn="ctr">
              <a:lnSpc>
                <a:spcPct val="80000"/>
              </a:lnSpc>
            </a:pPr>
            <a:r>
              <a:rPr lang="en-US" sz="6000" dirty="0"/>
              <a:t>What did the face of Jesus shine like during his transfiguration?</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14</a:t>
            </a:r>
          </a:p>
        </p:txBody>
      </p:sp>
      <p:sp>
        <p:nvSpPr>
          <p:cNvPr id="8" name="TextBox 7">
            <a:extLst>
              <a:ext uri="{FF2B5EF4-FFF2-40B4-BE49-F238E27FC236}">
                <a16:creationId xmlns:a16="http://schemas.microsoft.com/office/drawing/2014/main" id="{7AB1473E-77AD-46B7-A401-5916112CF75B}"/>
              </a:ext>
            </a:extLst>
          </p:cNvPr>
          <p:cNvSpPr txBox="1"/>
          <p:nvPr/>
        </p:nvSpPr>
        <p:spPr>
          <a:xfrm>
            <a:off x="612396" y="2759979"/>
            <a:ext cx="6912529" cy="364099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“the sun”</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17:1-2</a:t>
            </a:r>
          </a:p>
          <a:p>
            <a:pPr algn="just"/>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And after six days Jesus took with him Peter and James, and John his brother, and led them up a high mountain by themselves. </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he was transfigured before them, and </a:t>
            </a:r>
            <a:r>
              <a:rPr lang="en-US" sz="2400" b="1" dirty="0">
                <a:solidFill>
                  <a:srgbClr val="3F8731"/>
                </a:solidFill>
                <a:latin typeface="Times New Roman" panose="02020603050405020304" pitchFamily="18" charset="0"/>
                <a:cs typeface="Times New Roman" panose="02020603050405020304" pitchFamily="18" charset="0"/>
              </a:rPr>
              <a:t>his face shone like the sun</a:t>
            </a:r>
            <a:r>
              <a:rPr lang="en-US" sz="2400" dirty="0">
                <a:latin typeface="Times New Roman" panose="02020603050405020304" pitchFamily="18" charset="0"/>
                <a:cs typeface="Times New Roman" panose="02020603050405020304" pitchFamily="18" charset="0"/>
              </a:rPr>
              <a:t>, and his clothes became white as light.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773635"/>
      </p:ext>
    </p:extLst>
  </p:cSld>
  <p:clrMapOvr>
    <a:masterClrMapping/>
  </p:clrMapOvr>
  <p:transition spd="slow">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905670405"/>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At what city was Jesus </a:t>
            </a:r>
            <a:r>
              <a:rPr lang="en-US" sz="6000" spc="-300" dirty="0"/>
              <a:t>tried, beaten and crucified?</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Tree>
    <p:extLst>
      <p:ext uri="{BB962C8B-B14F-4D97-AF65-F5344CB8AC3E}">
        <p14:creationId xmlns:p14="http://schemas.microsoft.com/office/powerpoint/2010/main" val="1988285484"/>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At what city was Jesus </a:t>
            </a:r>
            <a:r>
              <a:rPr lang="en-US" sz="6000" spc="-300" dirty="0"/>
              <a:t>tried, beaten and crucified?</a:t>
            </a:r>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15</a:t>
            </a:r>
          </a:p>
        </p:txBody>
      </p:sp>
      <p:sp>
        <p:nvSpPr>
          <p:cNvPr id="8" name="TextBox 7">
            <a:extLst>
              <a:ext uri="{FF2B5EF4-FFF2-40B4-BE49-F238E27FC236}">
                <a16:creationId xmlns:a16="http://schemas.microsoft.com/office/drawing/2014/main" id="{213ACB6A-AAF4-49AB-BD74-974933F91DEC}"/>
              </a:ext>
            </a:extLst>
          </p:cNvPr>
          <p:cNvSpPr txBox="1"/>
          <p:nvPr/>
        </p:nvSpPr>
        <p:spPr>
          <a:xfrm>
            <a:off x="612396" y="2214694"/>
            <a:ext cx="6912529" cy="364099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Jerusalem</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20:17-18</a:t>
            </a:r>
          </a:p>
          <a:p>
            <a:pPr algn="just"/>
            <a:r>
              <a:rPr lang="en-US" sz="2400" baseline="30000" dirty="0">
                <a:latin typeface="Times New Roman" panose="02020603050405020304" pitchFamily="18" charset="0"/>
                <a:cs typeface="Times New Roman" panose="02020603050405020304" pitchFamily="18" charset="0"/>
              </a:rPr>
              <a:t>17</a:t>
            </a:r>
            <a:r>
              <a:rPr lang="en-US" sz="2400" dirty="0">
                <a:latin typeface="Times New Roman" panose="02020603050405020304" pitchFamily="18" charset="0"/>
                <a:cs typeface="Times New Roman" panose="02020603050405020304" pitchFamily="18" charset="0"/>
              </a:rPr>
              <a:t> And as Jesus was going up to </a:t>
            </a:r>
            <a:r>
              <a:rPr lang="en-US" sz="2400" b="1" dirty="0">
                <a:solidFill>
                  <a:srgbClr val="3F8731"/>
                </a:solidFill>
                <a:latin typeface="Times New Roman" panose="02020603050405020304" pitchFamily="18" charset="0"/>
                <a:cs typeface="Times New Roman" panose="02020603050405020304" pitchFamily="18" charset="0"/>
              </a:rPr>
              <a:t>Jerusalem</a:t>
            </a:r>
            <a:r>
              <a:rPr lang="en-US" sz="2400" dirty="0">
                <a:latin typeface="Times New Roman" panose="02020603050405020304" pitchFamily="18" charset="0"/>
                <a:cs typeface="Times New Roman" panose="02020603050405020304" pitchFamily="18" charset="0"/>
              </a:rPr>
              <a:t>, he took the twelve disciples aside, and on the way he said to them, </a:t>
            </a:r>
            <a:r>
              <a:rPr lang="en-US" sz="2400" baseline="30000"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“See, we are going up to </a:t>
            </a:r>
            <a:r>
              <a:rPr lang="en-US" sz="2400" b="1" dirty="0">
                <a:solidFill>
                  <a:srgbClr val="3F8731"/>
                </a:solidFill>
                <a:latin typeface="Times New Roman" panose="02020603050405020304" pitchFamily="18" charset="0"/>
                <a:cs typeface="Times New Roman" panose="02020603050405020304" pitchFamily="18" charset="0"/>
              </a:rPr>
              <a:t>Jerusalem</a:t>
            </a:r>
            <a:r>
              <a:rPr lang="en-US" sz="2400" dirty="0">
                <a:latin typeface="Times New Roman" panose="02020603050405020304" pitchFamily="18" charset="0"/>
                <a:cs typeface="Times New Roman" panose="02020603050405020304" pitchFamily="18" charset="0"/>
              </a:rPr>
              <a:t>. And the Son of Man will be delivered over to the chief priests and scribes, and they will condemn him to death.”</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233898"/>
      </p:ext>
    </p:extLst>
  </p:cSld>
  <p:clrMapOvr>
    <a:masterClrMapping/>
  </p:clrMapOvr>
  <p:transition spd="slow">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16864510"/>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Who is coming again in power and great glory?</a:t>
            </a:r>
            <a:endParaRPr lang="en-US" sz="6000" spc="-300" dirty="0"/>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Tree>
    <p:extLst>
      <p:ext uri="{BB962C8B-B14F-4D97-AF65-F5344CB8AC3E}">
        <p14:creationId xmlns:p14="http://schemas.microsoft.com/office/powerpoint/2010/main" val="1627330982"/>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7F3440-DE20-41ED-8334-AAFC8D902A7D}"/>
              </a:ext>
            </a:extLst>
          </p:cNvPr>
          <p:cNvSpPr txBox="1"/>
          <p:nvPr/>
        </p:nvSpPr>
        <p:spPr>
          <a:xfrm>
            <a:off x="226503" y="184557"/>
            <a:ext cx="7675926" cy="1938992"/>
          </a:xfrm>
          <a:prstGeom prst="rect">
            <a:avLst/>
          </a:prstGeom>
          <a:noFill/>
        </p:spPr>
        <p:txBody>
          <a:bodyPr wrap="square" rtlCol="0">
            <a:spAutoFit/>
          </a:bodyPr>
          <a:lstStyle/>
          <a:p>
            <a:pPr algn="ctr"/>
            <a:r>
              <a:rPr lang="en-US" sz="6000" dirty="0"/>
              <a:t>Who is coming again in power and great glory?</a:t>
            </a:r>
            <a:endParaRPr lang="en-US" sz="6000" spc="-300" dirty="0"/>
          </a:p>
        </p:txBody>
      </p:sp>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16</a:t>
            </a:r>
          </a:p>
        </p:txBody>
      </p:sp>
      <p:sp>
        <p:nvSpPr>
          <p:cNvPr id="8" name="TextBox 7">
            <a:extLst>
              <a:ext uri="{FF2B5EF4-FFF2-40B4-BE49-F238E27FC236}">
                <a16:creationId xmlns:a16="http://schemas.microsoft.com/office/drawing/2014/main" id="{73D0B400-1573-46DB-A03D-907DA8EE3D8D}"/>
              </a:ext>
            </a:extLst>
          </p:cNvPr>
          <p:cNvSpPr txBox="1"/>
          <p:nvPr/>
        </p:nvSpPr>
        <p:spPr>
          <a:xfrm>
            <a:off x="612396" y="2214694"/>
            <a:ext cx="6912529" cy="4010329"/>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Jesus;</a:t>
            </a:r>
          </a:p>
          <a:p>
            <a:pPr algn="ctr">
              <a:lnSpc>
                <a:spcPct val="80000"/>
              </a:lnSpc>
            </a:pPr>
            <a:r>
              <a:rPr lang="en-US" sz="6000" b="1" spc="-150" dirty="0">
                <a:solidFill>
                  <a:srgbClr val="3F8731"/>
                </a:solidFill>
              </a:rPr>
              <a:t>“The Son of Man”</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24:30</a:t>
            </a:r>
          </a:p>
          <a:p>
            <a:pPr algn="just"/>
            <a:r>
              <a:rPr lang="en-US" sz="2400" baseline="30000" dirty="0">
                <a:latin typeface="Times New Roman" panose="02020603050405020304" pitchFamily="18" charset="0"/>
                <a:cs typeface="Times New Roman" panose="02020603050405020304" pitchFamily="18" charset="0"/>
              </a:rPr>
              <a:t>30</a:t>
            </a:r>
            <a:r>
              <a:rPr lang="en-US" sz="2400" dirty="0">
                <a:latin typeface="Times New Roman" panose="02020603050405020304" pitchFamily="18" charset="0"/>
                <a:cs typeface="Times New Roman" panose="02020603050405020304" pitchFamily="18" charset="0"/>
              </a:rPr>
              <a:t> “Then will appear in heaven the sign of the Son of Man, and then all the tribes of the earth will mourn, and </a:t>
            </a:r>
            <a:r>
              <a:rPr lang="en-US" sz="2400" b="1" dirty="0">
                <a:solidFill>
                  <a:srgbClr val="3F8731"/>
                </a:solidFill>
                <a:latin typeface="Times New Roman" panose="02020603050405020304" pitchFamily="18" charset="0"/>
                <a:cs typeface="Times New Roman" panose="02020603050405020304" pitchFamily="18" charset="0"/>
              </a:rPr>
              <a:t>they will see the Son of Man coming </a:t>
            </a:r>
            <a:r>
              <a:rPr lang="en-US" sz="2400" dirty="0">
                <a:latin typeface="Times New Roman" panose="02020603050405020304" pitchFamily="18" charset="0"/>
                <a:cs typeface="Times New Roman" panose="02020603050405020304" pitchFamily="18" charset="0"/>
              </a:rPr>
              <a:t>on the clouds of heaven with power and great glory.”</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408095"/>
      </p:ext>
    </p:extLst>
  </p:cSld>
  <p:clrMapOvr>
    <a:masterClrMapping/>
  </p:clrMapOvr>
  <p:transition spd="slow">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65547277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malink to Baseball Field Clip Art">
            <a:extLst>
              <a:ext uri="{FF2B5EF4-FFF2-40B4-BE49-F238E27FC236}">
                <a16:creationId xmlns:a16="http://schemas.microsoft.com/office/drawing/2014/main" id="{2E7A6734-11C2-4D91-A9A0-C656913F10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260"/>
            <a:ext cx="12192000" cy="68696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E57CB55-93B2-44A1-93FF-6F688DE454E0}"/>
              </a:ext>
            </a:extLst>
          </p:cNvPr>
          <p:cNvSpPr txBox="1"/>
          <p:nvPr/>
        </p:nvSpPr>
        <p:spPr>
          <a:xfrm>
            <a:off x="9247465" y="6642556"/>
            <a:ext cx="2944535" cy="215444"/>
          </a:xfrm>
          <a:prstGeom prst="rect">
            <a:avLst/>
          </a:prstGeom>
          <a:noFill/>
        </p:spPr>
        <p:txBody>
          <a:bodyPr wrap="square" rtlCol="0">
            <a:spAutoFit/>
          </a:bodyPr>
          <a:lstStyle/>
          <a:p>
            <a:pPr algn="r"/>
            <a:r>
              <a:rPr lang="en-US" sz="800" dirty="0">
                <a:hlinkClick r:id="rId3">
                  <a:extLst>
                    <a:ext uri="{A12FA001-AC4F-418D-AE19-62706E023703}">
                      <ahyp:hlinkClr xmlns:ahyp="http://schemas.microsoft.com/office/drawing/2018/hyperlinkcolor" val="tx"/>
                    </a:ext>
                  </a:extLst>
                </a:hlinkClick>
              </a:rPr>
              <a:t>http://www.thelockinmovie.com/tag/clip-art-of-baseball-field/</a:t>
            </a:r>
            <a:endParaRPr lang="en-US" sz="800" dirty="0"/>
          </a:p>
        </p:txBody>
      </p:sp>
      <p:grpSp>
        <p:nvGrpSpPr>
          <p:cNvPr id="17" name="Group 16">
            <a:extLst>
              <a:ext uri="{FF2B5EF4-FFF2-40B4-BE49-F238E27FC236}">
                <a16:creationId xmlns:a16="http://schemas.microsoft.com/office/drawing/2014/main" id="{013AAE93-5DC2-47E3-8C2F-64FEED2D3F80}"/>
              </a:ext>
            </a:extLst>
          </p:cNvPr>
          <p:cNvGrpSpPr/>
          <p:nvPr/>
        </p:nvGrpSpPr>
        <p:grpSpPr>
          <a:xfrm>
            <a:off x="2844665" y="1471450"/>
            <a:ext cx="6502668" cy="3915100"/>
            <a:chOff x="2844665" y="1471450"/>
            <a:chExt cx="6502668" cy="3915100"/>
          </a:xfrm>
        </p:grpSpPr>
        <p:pic>
          <p:nvPicPr>
            <p:cNvPr id="15" name="Picture 14">
              <a:extLst>
                <a:ext uri="{FF2B5EF4-FFF2-40B4-BE49-F238E27FC236}">
                  <a16:creationId xmlns:a16="http://schemas.microsoft.com/office/drawing/2014/main" id="{818BA6BB-6A0C-46FC-907F-D14BE340C7CE}"/>
                </a:ext>
              </a:extLst>
            </p:cNvPr>
            <p:cNvPicPr>
              <a:picLocks noChangeAspect="1"/>
            </p:cNvPicPr>
            <p:nvPr/>
          </p:nvPicPr>
          <p:blipFill>
            <a:blip r:embed="rId4">
              <a:clrChange>
                <a:clrFrom>
                  <a:srgbClr val="22B14C"/>
                </a:clrFrom>
                <a:clrTo>
                  <a:srgbClr val="22B14C">
                    <a:alpha val="0"/>
                  </a:srgbClr>
                </a:clrTo>
              </a:clrChange>
            </a:blip>
            <a:stretch>
              <a:fillRect/>
            </a:stretch>
          </p:blipFill>
          <p:spPr>
            <a:xfrm>
              <a:off x="2844665" y="1471450"/>
              <a:ext cx="6502668" cy="3915100"/>
            </a:xfrm>
            <a:prstGeom prst="rect">
              <a:avLst/>
            </a:prstGeom>
          </p:spPr>
        </p:pic>
        <p:sp>
          <p:nvSpPr>
            <p:cNvPr id="10" name="Rectangle 9">
              <a:extLst>
                <a:ext uri="{FF2B5EF4-FFF2-40B4-BE49-F238E27FC236}">
                  <a16:creationId xmlns:a16="http://schemas.microsoft.com/office/drawing/2014/main" id="{86566D3B-182B-40BF-AB5B-02EF00B425F5}"/>
                </a:ext>
              </a:extLst>
            </p:cNvPr>
            <p:cNvSpPr/>
            <p:nvPr/>
          </p:nvSpPr>
          <p:spPr>
            <a:xfrm>
              <a:off x="3701834" y="2137555"/>
              <a:ext cx="4787849" cy="2031325"/>
            </a:xfrm>
            <a:prstGeom prst="rect">
              <a:avLst/>
            </a:prstGeom>
            <a:noFill/>
          </p:spPr>
          <p:txBody>
            <a:bodyPr wrap="none" lIns="91440" tIns="45720" rIns="91440" bIns="45720">
              <a:spAutoFit/>
            </a:bodyPr>
            <a:lstStyle/>
            <a:p>
              <a:pPr algn="ctr"/>
              <a:r>
                <a:rPr lang="en-US" sz="5400" b="1" cap="none" spc="0" dirty="0">
                  <a:ln w="19050">
                    <a:solidFill>
                      <a:schemeClr val="tx1"/>
                    </a:solidFill>
                    <a:prstDash val="solid"/>
                  </a:ln>
                  <a:solidFill>
                    <a:srgbClr val="3F8731"/>
                  </a:solidFill>
                  <a:effectLst>
                    <a:outerShdw blurRad="38100" dist="22860" dir="5400000" algn="tl" rotWithShape="0">
                      <a:srgbClr val="000000">
                        <a:alpha val="30000"/>
                      </a:srgbClr>
                    </a:outerShdw>
                  </a:effectLst>
                </a:rPr>
                <a:t>BIBLE BASEBALL</a:t>
              </a:r>
            </a:p>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rPr>
                <a:t>MATTHEW</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grpSp>
    </p:spTree>
    <p:extLst>
      <p:ext uri="{BB962C8B-B14F-4D97-AF65-F5344CB8AC3E}">
        <p14:creationId xmlns:p14="http://schemas.microsoft.com/office/powerpoint/2010/main" val="37421390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7" name="TextBox 6">
            <a:extLst>
              <a:ext uri="{FF2B5EF4-FFF2-40B4-BE49-F238E27FC236}">
                <a16:creationId xmlns:a16="http://schemas.microsoft.com/office/drawing/2014/main" id="{D483DCCD-0963-458F-9A11-A0C9933CB043}"/>
              </a:ext>
            </a:extLst>
          </p:cNvPr>
          <p:cNvSpPr txBox="1"/>
          <p:nvPr/>
        </p:nvSpPr>
        <p:spPr>
          <a:xfrm>
            <a:off x="226503" y="343948"/>
            <a:ext cx="7675926" cy="2326791"/>
          </a:xfrm>
          <a:prstGeom prst="rect">
            <a:avLst/>
          </a:prstGeom>
          <a:noFill/>
        </p:spPr>
        <p:txBody>
          <a:bodyPr wrap="square" rtlCol="0">
            <a:spAutoFit/>
          </a:bodyPr>
          <a:lstStyle/>
          <a:p>
            <a:pPr algn="ctr">
              <a:lnSpc>
                <a:spcPct val="80000"/>
              </a:lnSpc>
            </a:pPr>
            <a:r>
              <a:rPr lang="en-US" sz="6000" dirty="0"/>
              <a:t>What will the righteous </a:t>
            </a:r>
            <a:r>
              <a:rPr lang="en-US" sz="6000" spc="-150" dirty="0"/>
              <a:t>be given at the Judgment </a:t>
            </a:r>
            <a:r>
              <a:rPr lang="en-US" sz="6000" dirty="0"/>
              <a:t>Seat of Christ?</a:t>
            </a:r>
          </a:p>
        </p:txBody>
      </p:sp>
    </p:spTree>
    <p:extLst>
      <p:ext uri="{BB962C8B-B14F-4D97-AF65-F5344CB8AC3E}">
        <p14:creationId xmlns:p14="http://schemas.microsoft.com/office/powerpoint/2010/main" val="1128314177"/>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17</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343948"/>
            <a:ext cx="7675926" cy="2326791"/>
          </a:xfrm>
          <a:prstGeom prst="rect">
            <a:avLst/>
          </a:prstGeom>
          <a:noFill/>
        </p:spPr>
        <p:txBody>
          <a:bodyPr wrap="square" rtlCol="0">
            <a:spAutoFit/>
          </a:bodyPr>
          <a:lstStyle/>
          <a:p>
            <a:pPr algn="ctr">
              <a:lnSpc>
                <a:spcPct val="80000"/>
              </a:lnSpc>
            </a:pPr>
            <a:r>
              <a:rPr lang="en-US" sz="6000" dirty="0"/>
              <a:t>What will the righteous </a:t>
            </a:r>
            <a:r>
              <a:rPr lang="en-US" sz="6000" spc="-150" dirty="0"/>
              <a:t>be given at the Judgment </a:t>
            </a:r>
            <a:r>
              <a:rPr lang="en-US" sz="6000" dirty="0"/>
              <a:t>Seat of Christ?</a:t>
            </a:r>
          </a:p>
        </p:txBody>
      </p:sp>
      <p:sp>
        <p:nvSpPr>
          <p:cNvPr id="14" name="TextBox 13">
            <a:extLst>
              <a:ext uri="{FF2B5EF4-FFF2-40B4-BE49-F238E27FC236}">
                <a16:creationId xmlns:a16="http://schemas.microsoft.com/office/drawing/2014/main" id="{9A3F6C85-1C46-408B-B6D0-7CB5DAE3F48B}"/>
              </a:ext>
            </a:extLst>
          </p:cNvPr>
          <p:cNvSpPr txBox="1"/>
          <p:nvPr/>
        </p:nvSpPr>
        <p:spPr>
          <a:xfrm>
            <a:off x="612396" y="2759979"/>
            <a:ext cx="6912529" cy="377026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5400" b="1" spc="-150" dirty="0">
                <a:solidFill>
                  <a:srgbClr val="3F8731"/>
                </a:solidFill>
              </a:rPr>
              <a:t>Answer: “the kingdom”; “eternal life”</a:t>
            </a:r>
            <a:endParaRPr lang="en-US" sz="5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25:34-40, 46</a:t>
            </a:r>
          </a:p>
          <a:p>
            <a:pPr algn="just"/>
            <a:r>
              <a:rPr lang="en-US" sz="2400" spc="-50" baseline="30000" dirty="0">
                <a:latin typeface="Times New Roman" panose="02020603050405020304" pitchFamily="18" charset="0"/>
                <a:cs typeface="Times New Roman" panose="02020603050405020304" pitchFamily="18" charset="0"/>
              </a:rPr>
              <a:t>34</a:t>
            </a:r>
            <a:r>
              <a:rPr lang="en-US" sz="2400" spc="-50" dirty="0">
                <a:latin typeface="Times New Roman" panose="02020603050405020304" pitchFamily="18" charset="0"/>
                <a:cs typeface="Times New Roman" panose="02020603050405020304" pitchFamily="18" charset="0"/>
              </a:rPr>
              <a:t> “Then the King will say to those on his right, ‘Come, </a:t>
            </a:r>
            <a:r>
              <a:rPr lang="en-US" sz="2400" spc="-30" dirty="0">
                <a:latin typeface="Times New Roman" panose="02020603050405020304" pitchFamily="18" charset="0"/>
                <a:cs typeface="Times New Roman" panose="02020603050405020304" pitchFamily="18" charset="0"/>
              </a:rPr>
              <a:t>you who are blessed by my Father, inherit </a:t>
            </a:r>
            <a:r>
              <a:rPr lang="en-US" sz="2400" b="1" spc="-30" dirty="0">
                <a:solidFill>
                  <a:srgbClr val="3F8731"/>
                </a:solidFill>
                <a:latin typeface="Times New Roman" panose="02020603050405020304" pitchFamily="18" charset="0"/>
                <a:cs typeface="Times New Roman" panose="02020603050405020304" pitchFamily="18" charset="0"/>
              </a:rPr>
              <a:t>the kingdom </a:t>
            </a:r>
            <a:r>
              <a:rPr lang="en-US" sz="2400" dirty="0">
                <a:latin typeface="Times New Roman" panose="02020603050405020304" pitchFamily="18" charset="0"/>
                <a:cs typeface="Times New Roman" panose="02020603050405020304" pitchFamily="18" charset="0"/>
              </a:rPr>
              <a:t>prepared for you from the foundation of the world.’ … </a:t>
            </a:r>
            <a:r>
              <a:rPr lang="en-US" sz="2400" baseline="30000" dirty="0">
                <a:latin typeface="Times New Roman" panose="02020603050405020304" pitchFamily="18" charset="0"/>
                <a:cs typeface="Times New Roman" panose="02020603050405020304" pitchFamily="18" charset="0"/>
              </a:rPr>
              <a:t>46</a:t>
            </a:r>
            <a:r>
              <a:rPr lang="en-US" sz="2400" dirty="0">
                <a:latin typeface="Times New Roman" panose="02020603050405020304" pitchFamily="18" charset="0"/>
                <a:cs typeface="Times New Roman" panose="02020603050405020304" pitchFamily="18" charset="0"/>
              </a:rPr>
              <a:t> And … the righteous (will go) into </a:t>
            </a:r>
            <a:r>
              <a:rPr lang="en-US" sz="2400" b="1" dirty="0">
                <a:solidFill>
                  <a:srgbClr val="3F8731"/>
                </a:solidFill>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a:t>
            </a:r>
            <a:endParaRPr lang="en-US" sz="6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275620"/>
      </p:ext>
    </p:extLst>
  </p:cSld>
  <p:clrMapOvr>
    <a:masterClrMapping/>
  </p:clrMapOvr>
  <p:transition spd="slow">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15120200"/>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184557"/>
            <a:ext cx="7675926" cy="1938992"/>
          </a:xfrm>
          <a:prstGeom prst="rect">
            <a:avLst/>
          </a:prstGeom>
          <a:noFill/>
        </p:spPr>
        <p:txBody>
          <a:bodyPr wrap="square" rtlCol="0">
            <a:spAutoFit/>
          </a:bodyPr>
          <a:lstStyle/>
          <a:p>
            <a:pPr algn="ctr"/>
            <a:r>
              <a:rPr lang="en-US" sz="6000" dirty="0"/>
              <a:t>How many times did Peter deny Jesus?</a:t>
            </a:r>
          </a:p>
        </p:txBody>
      </p:sp>
    </p:spTree>
    <p:extLst>
      <p:ext uri="{BB962C8B-B14F-4D97-AF65-F5344CB8AC3E}">
        <p14:creationId xmlns:p14="http://schemas.microsoft.com/office/powerpoint/2010/main" val="1401384368"/>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18</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184557"/>
            <a:ext cx="7675926" cy="1938992"/>
          </a:xfrm>
          <a:prstGeom prst="rect">
            <a:avLst/>
          </a:prstGeom>
          <a:noFill/>
        </p:spPr>
        <p:txBody>
          <a:bodyPr wrap="square" rtlCol="0">
            <a:spAutoFit/>
          </a:bodyPr>
          <a:lstStyle/>
          <a:p>
            <a:pPr algn="ctr"/>
            <a:r>
              <a:rPr lang="en-US" sz="6000" dirty="0"/>
              <a:t>How many times did Peter deny Jesus?</a:t>
            </a:r>
          </a:p>
        </p:txBody>
      </p:sp>
      <p:sp>
        <p:nvSpPr>
          <p:cNvPr id="14" name="TextBox 13">
            <a:extLst>
              <a:ext uri="{FF2B5EF4-FFF2-40B4-BE49-F238E27FC236}">
                <a16:creationId xmlns:a16="http://schemas.microsoft.com/office/drawing/2014/main" id="{4528BCA0-AFFC-4E67-9A60-2440CE6BBE83}"/>
              </a:ext>
            </a:extLst>
          </p:cNvPr>
          <p:cNvSpPr txBox="1"/>
          <p:nvPr/>
        </p:nvSpPr>
        <p:spPr>
          <a:xfrm>
            <a:off x="612396" y="2223083"/>
            <a:ext cx="6912529" cy="327166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Three</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26:33-34</a:t>
            </a:r>
          </a:p>
          <a:p>
            <a:pPr algn="just"/>
            <a:r>
              <a:rPr lang="en-US" sz="2400" baseline="30000" dirty="0">
                <a:latin typeface="Times New Roman" panose="02020603050405020304" pitchFamily="18" charset="0"/>
                <a:cs typeface="Times New Roman" panose="02020603050405020304" pitchFamily="18" charset="0"/>
              </a:rPr>
              <a:t>34</a:t>
            </a:r>
            <a:r>
              <a:rPr lang="en-US" sz="2400" dirty="0">
                <a:latin typeface="Times New Roman" panose="02020603050405020304" pitchFamily="18" charset="0"/>
                <a:cs typeface="Times New Roman" panose="02020603050405020304" pitchFamily="18" charset="0"/>
              </a:rPr>
              <a:t> Jesus said to him, “Truly, I tell you, this very night, before the rooster crows, </a:t>
            </a:r>
            <a:r>
              <a:rPr lang="en-US" sz="2400" b="1" dirty="0">
                <a:solidFill>
                  <a:srgbClr val="3F8731"/>
                </a:solidFill>
                <a:latin typeface="Times New Roman" panose="02020603050405020304" pitchFamily="18" charset="0"/>
                <a:cs typeface="Times New Roman" panose="02020603050405020304" pitchFamily="18" charset="0"/>
              </a:rPr>
              <a:t>you will deny me three times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35</a:t>
            </a:r>
            <a:r>
              <a:rPr lang="en-US" sz="2400" dirty="0">
                <a:latin typeface="Times New Roman" panose="02020603050405020304" pitchFamily="18" charset="0"/>
                <a:cs typeface="Times New Roman" panose="02020603050405020304" pitchFamily="18" charset="0"/>
              </a:rPr>
              <a:t> Peter said to him, “Even if I must die with you, I will not deny you!”</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51946"/>
      </p:ext>
    </p:extLst>
  </p:cSld>
  <p:clrMapOvr>
    <a:masterClrMapping/>
  </p:clrMapOvr>
  <p:transition spd="slow">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265239650"/>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184557"/>
            <a:ext cx="7675926" cy="1938992"/>
          </a:xfrm>
          <a:prstGeom prst="rect">
            <a:avLst/>
          </a:prstGeom>
          <a:noFill/>
        </p:spPr>
        <p:txBody>
          <a:bodyPr wrap="square" rtlCol="0">
            <a:spAutoFit/>
          </a:bodyPr>
          <a:lstStyle/>
          <a:p>
            <a:pPr algn="ctr"/>
            <a:r>
              <a:rPr lang="en-US" sz="6000" spc="-150" dirty="0"/>
              <a:t>What did Pilate’s soldiers </a:t>
            </a:r>
            <a:r>
              <a:rPr lang="en-US" sz="6000" spc="-300" dirty="0"/>
              <a:t>place on the head of Jesus?</a:t>
            </a:r>
          </a:p>
        </p:txBody>
      </p:sp>
    </p:spTree>
    <p:extLst>
      <p:ext uri="{BB962C8B-B14F-4D97-AF65-F5344CB8AC3E}">
        <p14:creationId xmlns:p14="http://schemas.microsoft.com/office/powerpoint/2010/main" val="1758543957"/>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19</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184557"/>
            <a:ext cx="7675926" cy="1938992"/>
          </a:xfrm>
          <a:prstGeom prst="rect">
            <a:avLst/>
          </a:prstGeom>
          <a:noFill/>
        </p:spPr>
        <p:txBody>
          <a:bodyPr wrap="square" rtlCol="0">
            <a:spAutoFit/>
          </a:bodyPr>
          <a:lstStyle/>
          <a:p>
            <a:pPr algn="ctr"/>
            <a:r>
              <a:rPr lang="en-US" sz="6000" spc="-150" dirty="0"/>
              <a:t>What did Pilate’s soldiers </a:t>
            </a:r>
            <a:r>
              <a:rPr lang="en-US" sz="6000" spc="-300" dirty="0"/>
              <a:t>place on the head of Jesus?</a:t>
            </a:r>
          </a:p>
        </p:txBody>
      </p:sp>
      <p:sp>
        <p:nvSpPr>
          <p:cNvPr id="14" name="TextBox 13">
            <a:extLst>
              <a:ext uri="{FF2B5EF4-FFF2-40B4-BE49-F238E27FC236}">
                <a16:creationId xmlns:a16="http://schemas.microsoft.com/office/drawing/2014/main" id="{3E74582F-5C2E-4223-B308-9195A9F3A149}"/>
              </a:ext>
            </a:extLst>
          </p:cNvPr>
          <p:cNvSpPr txBox="1"/>
          <p:nvPr/>
        </p:nvSpPr>
        <p:spPr>
          <a:xfrm>
            <a:off x="612396" y="2231472"/>
            <a:ext cx="6912529" cy="4379660"/>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“a crown of thorns”</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27:28-29</a:t>
            </a:r>
          </a:p>
          <a:p>
            <a:pPr algn="just"/>
            <a:r>
              <a:rPr lang="en-US" sz="2400" baseline="30000" dirty="0">
                <a:latin typeface="Times New Roman" panose="02020603050405020304" pitchFamily="18" charset="0"/>
                <a:cs typeface="Times New Roman" panose="02020603050405020304" pitchFamily="18" charset="0"/>
              </a:rPr>
              <a:t>28</a:t>
            </a:r>
            <a:r>
              <a:rPr lang="en-US" sz="2400" dirty="0">
                <a:latin typeface="Times New Roman" panose="02020603050405020304" pitchFamily="18" charset="0"/>
                <a:cs typeface="Times New Roman" panose="02020603050405020304" pitchFamily="18" charset="0"/>
              </a:rPr>
              <a:t> And they stripped him and put a scarlet robe on him, </a:t>
            </a:r>
            <a:r>
              <a:rPr lang="en-US" sz="2400" baseline="30000" dirty="0">
                <a:latin typeface="Times New Roman" panose="02020603050405020304" pitchFamily="18" charset="0"/>
                <a:cs typeface="Times New Roman" panose="02020603050405020304" pitchFamily="18" charset="0"/>
              </a:rPr>
              <a:t>29</a:t>
            </a:r>
            <a:r>
              <a:rPr lang="en-US" sz="2400" dirty="0">
                <a:latin typeface="Times New Roman" panose="02020603050405020304" pitchFamily="18" charset="0"/>
                <a:cs typeface="Times New Roman" panose="02020603050405020304" pitchFamily="18" charset="0"/>
              </a:rPr>
              <a:t> and twisting together </a:t>
            </a:r>
            <a:r>
              <a:rPr lang="en-US" sz="2400" b="1" dirty="0">
                <a:solidFill>
                  <a:srgbClr val="3F8731"/>
                </a:solidFill>
                <a:latin typeface="Times New Roman" panose="02020603050405020304" pitchFamily="18" charset="0"/>
                <a:cs typeface="Times New Roman" panose="02020603050405020304" pitchFamily="18" charset="0"/>
              </a:rPr>
              <a:t>a crown of thorns</a:t>
            </a:r>
            <a:r>
              <a:rPr lang="en-US" sz="2400" dirty="0">
                <a:latin typeface="Times New Roman" panose="02020603050405020304" pitchFamily="18" charset="0"/>
                <a:cs typeface="Times New Roman" panose="02020603050405020304" pitchFamily="18" charset="0"/>
              </a:rPr>
              <a:t>, they put it on his head and put a reed in his right hand. And kneeling before him, they mocked him, saying, “Hail, King of the Jews!”</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002391"/>
      </p:ext>
    </p:extLst>
  </p:cSld>
  <p:clrMapOvr>
    <a:masterClrMapping/>
  </p:clrMapOvr>
  <p:transition spd="slow">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35961"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15007816"/>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352337"/>
            <a:ext cx="7675926" cy="2326791"/>
          </a:xfrm>
          <a:prstGeom prst="rect">
            <a:avLst/>
          </a:prstGeom>
          <a:noFill/>
        </p:spPr>
        <p:txBody>
          <a:bodyPr wrap="square" rtlCol="0">
            <a:spAutoFit/>
          </a:bodyPr>
          <a:lstStyle/>
          <a:p>
            <a:pPr algn="ctr">
              <a:lnSpc>
                <a:spcPct val="80000"/>
              </a:lnSpc>
            </a:pPr>
            <a:r>
              <a:rPr lang="en-US" sz="6000" dirty="0"/>
              <a:t>On what day of the week did Jesus rise from the dead?</a:t>
            </a:r>
            <a:endParaRPr lang="en-US" sz="6000" spc="-300" dirty="0"/>
          </a:p>
        </p:txBody>
      </p:sp>
    </p:spTree>
    <p:extLst>
      <p:ext uri="{BB962C8B-B14F-4D97-AF65-F5344CB8AC3E}">
        <p14:creationId xmlns:p14="http://schemas.microsoft.com/office/powerpoint/2010/main" val="96216276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77781" y="5563"/>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Arrow: Pentagon 2">
            <a:extLst>
              <a:ext uri="{FF2B5EF4-FFF2-40B4-BE49-F238E27FC236}">
                <a16:creationId xmlns:a16="http://schemas.microsoft.com/office/drawing/2014/main" id="{0E698766-2C5D-4F25-88C7-23B76B7549CE}"/>
              </a:ext>
            </a:extLst>
          </p:cNvPr>
          <p:cNvSpPr/>
          <p:nvPr/>
        </p:nvSpPr>
        <p:spPr>
          <a:xfrm rot="5400000">
            <a:off x="5786126" y="5771881"/>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BF04A21-3A21-4F70-86ED-C0B425390E9D}"/>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2" name="Rectangle: Rounded Corners 1">
            <a:extLst>
              <a:ext uri="{FF2B5EF4-FFF2-40B4-BE49-F238E27FC236}">
                <a16:creationId xmlns:a16="http://schemas.microsoft.com/office/drawing/2014/main" id="{26C67EEB-FAC5-47A4-8E95-72B39C554BCB}"/>
              </a:ext>
            </a:extLst>
          </p:cNvPr>
          <p:cNvSpPr/>
          <p:nvPr/>
        </p:nvSpPr>
        <p:spPr>
          <a:xfrm>
            <a:off x="5833744" y="714690"/>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92240" y="3163976"/>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213450"/>
            <a:ext cx="2380796" cy="2308324"/>
          </a:xfrm>
          <a:prstGeom prst="rect">
            <a:avLst/>
          </a:prstGeom>
          <a:noFill/>
        </p:spPr>
        <p:txBody>
          <a:bodyPr wrap="square" rtlCol="0">
            <a:spAutoFit/>
          </a:bodyPr>
          <a:lstStyle/>
          <a:p>
            <a:pPr algn="ctr"/>
            <a:r>
              <a:rPr lang="en-US" sz="4800" b="1" dirty="0">
                <a:ln w="19050">
                  <a:solidFill>
                    <a:schemeClr val="tx1"/>
                  </a:solidFill>
                </a:ln>
                <a:solidFill>
                  <a:srgbClr val="3F8731"/>
                </a:solidFill>
              </a:rPr>
              <a:t>Pick one</a:t>
            </a:r>
          </a:p>
          <a:p>
            <a:pPr algn="ctr"/>
            <a:r>
              <a:rPr lang="en-US" sz="4800" b="1" dirty="0">
                <a:ln w="19050">
                  <a:solidFill>
                    <a:schemeClr val="tx1"/>
                  </a:solidFill>
                </a:ln>
                <a:solidFill>
                  <a:srgbClr val="3F8731"/>
                </a:solidFill>
              </a:rPr>
              <a:t>to get started</a:t>
            </a:r>
          </a:p>
        </p:txBody>
      </p:sp>
    </p:spTree>
    <p:extLst>
      <p:ext uri="{BB962C8B-B14F-4D97-AF65-F5344CB8AC3E}">
        <p14:creationId xmlns:p14="http://schemas.microsoft.com/office/powerpoint/2010/main" val="42893751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D1C1A8-4F4E-427F-9E82-DFFEBB931F60}"/>
              </a:ext>
            </a:extLst>
          </p:cNvPr>
          <p:cNvGrpSpPr/>
          <p:nvPr/>
        </p:nvGrpSpPr>
        <p:grpSpPr>
          <a:xfrm>
            <a:off x="8302305" y="2828834"/>
            <a:ext cx="3628380" cy="1200329"/>
            <a:chOff x="8302305" y="2828834"/>
            <a:chExt cx="3628380" cy="1200329"/>
          </a:xfrm>
        </p:grpSpPr>
        <p:sp>
          <p:nvSpPr>
            <p:cNvPr id="10" name="Rectangle 9">
              <a:extLst>
                <a:ext uri="{FF2B5EF4-FFF2-40B4-BE49-F238E27FC236}">
                  <a16:creationId xmlns:a16="http://schemas.microsoft.com/office/drawing/2014/main" id="{51D3232F-F405-448D-8957-7A1BDAC637B6}"/>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11" name="Rectangle: Rounded Corners 10">
              <a:extLst>
                <a:ext uri="{FF2B5EF4-FFF2-40B4-BE49-F238E27FC236}">
                  <a16:creationId xmlns:a16="http://schemas.microsoft.com/office/drawing/2014/main" id="{0003F754-3128-415D-99DD-3832700A16CD}"/>
                </a:ext>
              </a:extLst>
            </p:cNvPr>
            <p:cNvSpPr/>
            <p:nvPr/>
          </p:nvSpPr>
          <p:spPr>
            <a:xfrm rot="2700000">
              <a:off x="8292974" y="3163975"/>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7B01315-7957-48EB-962C-70331CCE4F07}"/>
              </a:ext>
            </a:extLst>
          </p:cNvPr>
          <p:cNvSpPr/>
          <p:nvPr/>
        </p:nvSpPr>
        <p:spPr>
          <a:xfrm>
            <a:off x="8251437" y="3062164"/>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20</a:t>
            </a:r>
          </a:p>
        </p:txBody>
      </p:sp>
      <p:sp>
        <p:nvSpPr>
          <p:cNvPr id="8" name="TextBox 7">
            <a:extLst>
              <a:ext uri="{FF2B5EF4-FFF2-40B4-BE49-F238E27FC236}">
                <a16:creationId xmlns:a16="http://schemas.microsoft.com/office/drawing/2014/main" id="{030E7C2A-B005-462D-9523-98743C3E3879}"/>
              </a:ext>
            </a:extLst>
          </p:cNvPr>
          <p:cNvSpPr txBox="1"/>
          <p:nvPr/>
        </p:nvSpPr>
        <p:spPr>
          <a:xfrm>
            <a:off x="226503" y="352337"/>
            <a:ext cx="7675926" cy="2326791"/>
          </a:xfrm>
          <a:prstGeom prst="rect">
            <a:avLst/>
          </a:prstGeom>
          <a:noFill/>
        </p:spPr>
        <p:txBody>
          <a:bodyPr wrap="square" rtlCol="0">
            <a:spAutoFit/>
          </a:bodyPr>
          <a:lstStyle/>
          <a:p>
            <a:pPr algn="ctr">
              <a:lnSpc>
                <a:spcPct val="80000"/>
              </a:lnSpc>
            </a:pPr>
            <a:r>
              <a:rPr lang="en-US" sz="6000" dirty="0"/>
              <a:t>On what day of the week did Jesus rise from the dead?</a:t>
            </a:r>
            <a:endParaRPr lang="en-US" sz="6000" spc="-300" dirty="0"/>
          </a:p>
        </p:txBody>
      </p:sp>
      <p:sp>
        <p:nvSpPr>
          <p:cNvPr id="14" name="TextBox 13">
            <a:extLst>
              <a:ext uri="{FF2B5EF4-FFF2-40B4-BE49-F238E27FC236}">
                <a16:creationId xmlns:a16="http://schemas.microsoft.com/office/drawing/2014/main" id="{1EBCF148-40F2-40B7-BC49-844BBA32BA23}"/>
              </a:ext>
            </a:extLst>
          </p:cNvPr>
          <p:cNvSpPr txBox="1"/>
          <p:nvPr/>
        </p:nvSpPr>
        <p:spPr>
          <a:xfrm>
            <a:off x="612396" y="2759979"/>
            <a:ext cx="6912529" cy="391799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“The first”</a:t>
            </a:r>
            <a:endParaRPr lang="en-US" sz="4400" b="1" spc="-200" dirty="0">
              <a:solidFill>
                <a:srgbClr val="3F8731"/>
              </a:solidFill>
            </a:endParaRPr>
          </a:p>
          <a:p>
            <a:endParaRPr lang="en-US" sz="1200" b="1" dirty="0"/>
          </a:p>
          <a:p>
            <a:pPr>
              <a:spcAft>
                <a:spcPts val="600"/>
              </a:spcAft>
            </a:pPr>
            <a:r>
              <a:rPr lang="en-US" sz="2400" b="1" dirty="0">
                <a:latin typeface="Times New Roman" panose="02020603050405020304" pitchFamily="18" charset="0"/>
                <a:cs typeface="Times New Roman" panose="02020603050405020304" pitchFamily="18" charset="0"/>
              </a:rPr>
              <a:t>Matthew 26:1-6</a:t>
            </a:r>
          </a:p>
          <a:p>
            <a:pPr algn="just"/>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Now after the Sabbath, toward the dawn of </a:t>
            </a:r>
            <a:r>
              <a:rPr lang="en-US" sz="2400" b="1" dirty="0">
                <a:solidFill>
                  <a:srgbClr val="3F8731"/>
                </a:solidFill>
                <a:latin typeface="Times New Roman" panose="02020603050405020304" pitchFamily="18" charset="0"/>
                <a:cs typeface="Times New Roman" panose="02020603050405020304" pitchFamily="18" charset="0"/>
              </a:rPr>
              <a:t>the first day of the week</a:t>
            </a:r>
            <a:r>
              <a:rPr lang="en-US" sz="2400" dirty="0">
                <a:latin typeface="Times New Roman" panose="02020603050405020304" pitchFamily="18" charset="0"/>
                <a:cs typeface="Times New Roman" panose="02020603050405020304" pitchFamily="18" charset="0"/>
              </a:rPr>
              <a:t>, Mary Magdalene and the other Mary went to see the tomb. … </a:t>
            </a:r>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(And) the angel said to the women, “Do not be afraid, for I know that you seek Jesus who was crucified. </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He is not here, for he has risen, as he said. Come, see the place where he lay.”</a:t>
            </a:r>
          </a:p>
          <a:p>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5274301"/>
      </p:ext>
    </p:extLst>
  </p:cSld>
  <p:clrMapOvr>
    <a:masterClrMapping/>
  </p:clrMapOvr>
  <p:transition spd="slow">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60074"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35961"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a16="http://schemas.microsoft.com/office/drawing/2014/main" id="{7A7C86FE-A950-4800-8088-7D9EB6FF2905}"/>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3" name="Rectangle 12">
            <a:extLst>
              <a:ext uri="{FF2B5EF4-FFF2-40B4-BE49-F238E27FC236}">
                <a16:creationId xmlns:a16="http://schemas.microsoft.com/office/drawing/2014/main" id="{C9E1FA26-EEB6-40B2-871D-5A779F42BA40}"/>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592662762"/>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1013722" y="1812022"/>
            <a:ext cx="10216658" cy="1754326"/>
          </a:xfrm>
          <a:prstGeom prst="rect">
            <a:avLst/>
          </a:prstGeom>
          <a:noFill/>
        </p:spPr>
        <p:txBody>
          <a:bodyPr wrap="square" rtlCol="0">
            <a:spAutoFit/>
          </a:bodyPr>
          <a:lstStyle/>
          <a:p>
            <a:pPr algn="ctr">
              <a:lnSpc>
                <a:spcPct val="90000"/>
              </a:lnSpc>
            </a:pPr>
            <a:r>
              <a:rPr lang="en-US" sz="6000" dirty="0"/>
              <a:t>Who was king in Judea</a:t>
            </a:r>
          </a:p>
          <a:p>
            <a:pPr algn="ctr">
              <a:lnSpc>
                <a:spcPct val="90000"/>
              </a:lnSpc>
            </a:pPr>
            <a:r>
              <a:rPr lang="en-US" sz="6000" dirty="0"/>
              <a:t>when Jesus was born?</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endPar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51808379"/>
      </p:ext>
    </p:extLst>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a:t>
            </a:r>
          </a:p>
        </p:txBody>
      </p:sp>
      <p:sp>
        <p:nvSpPr>
          <p:cNvPr id="8" name="TextBox 7">
            <a:extLst>
              <a:ext uri="{FF2B5EF4-FFF2-40B4-BE49-F238E27FC236}">
                <a16:creationId xmlns:a16="http://schemas.microsoft.com/office/drawing/2014/main" id="{F0B64CE1-1D4D-48EC-86C4-A81DEBF4E3E5}"/>
              </a:ext>
            </a:extLst>
          </p:cNvPr>
          <p:cNvSpPr txBox="1"/>
          <p:nvPr/>
        </p:nvSpPr>
        <p:spPr>
          <a:xfrm>
            <a:off x="538040" y="3657602"/>
            <a:ext cx="11132697" cy="2348335"/>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Herod; Herod the Great</a:t>
            </a:r>
            <a:endParaRPr lang="en-US" sz="4400" b="1" spc="-200" dirty="0">
              <a:solidFill>
                <a:srgbClr val="3F8731"/>
              </a:solidFill>
            </a:endParaRP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2:1</a:t>
            </a:r>
          </a:p>
          <a:p>
            <a:pPr algn="just"/>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Now after Jesus was born in Bethlehem of Judea in the days of </a:t>
            </a:r>
            <a:r>
              <a:rPr lang="en-US" sz="2400" b="1" dirty="0">
                <a:solidFill>
                  <a:srgbClr val="3F8731"/>
                </a:solidFill>
                <a:latin typeface="Times New Roman" panose="02020603050405020304" pitchFamily="18" charset="0"/>
                <a:cs typeface="Times New Roman" panose="02020603050405020304" pitchFamily="18" charset="0"/>
              </a:rPr>
              <a:t>Herod</a:t>
            </a:r>
            <a:r>
              <a:rPr lang="en-US" sz="2400" dirty="0">
                <a:latin typeface="Times New Roman" panose="02020603050405020304" pitchFamily="18" charset="0"/>
                <a:cs typeface="Times New Roman" panose="02020603050405020304" pitchFamily="18" charset="0"/>
              </a:rPr>
              <a:t> the king, behold, wise men from the east came to Jerusalem …</a:t>
            </a:r>
            <a:endParaRPr lang="en-US" sz="12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552D66FC-632D-40CE-886E-B006CE8542ED}"/>
              </a:ext>
            </a:extLst>
          </p:cNvPr>
          <p:cNvSpPr txBox="1"/>
          <p:nvPr/>
        </p:nvSpPr>
        <p:spPr>
          <a:xfrm>
            <a:off x="1013722" y="1812022"/>
            <a:ext cx="10216658" cy="1754326"/>
          </a:xfrm>
          <a:prstGeom prst="rect">
            <a:avLst/>
          </a:prstGeom>
          <a:noFill/>
        </p:spPr>
        <p:txBody>
          <a:bodyPr wrap="square" rtlCol="0">
            <a:spAutoFit/>
          </a:bodyPr>
          <a:lstStyle/>
          <a:p>
            <a:pPr algn="ctr">
              <a:lnSpc>
                <a:spcPct val="90000"/>
              </a:lnSpc>
            </a:pPr>
            <a:r>
              <a:rPr lang="en-US" sz="6000" dirty="0"/>
              <a:t>Who was king in Judea</a:t>
            </a:r>
          </a:p>
          <a:p>
            <a:pPr algn="ctr">
              <a:lnSpc>
                <a:spcPct val="90000"/>
              </a:lnSpc>
            </a:pPr>
            <a:r>
              <a:rPr lang="en-US" sz="6000" dirty="0"/>
              <a:t>when Jesus was born?</a:t>
            </a:r>
          </a:p>
        </p:txBody>
      </p:sp>
    </p:spTree>
    <p:extLst>
      <p:ext uri="{BB962C8B-B14F-4D97-AF65-F5344CB8AC3E}">
        <p14:creationId xmlns:p14="http://schemas.microsoft.com/office/powerpoint/2010/main" val="1697858051"/>
      </p:ext>
    </p:extLst>
  </p:cSld>
  <p:clrMapOvr>
    <a:masterClrMapping/>
  </p:clrMapOvr>
  <p:transition spd="slow">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42949758"/>
      </p:ext>
    </p:extLst>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36521"/>
            <a:ext cx="11238324" cy="1754326"/>
          </a:xfrm>
          <a:prstGeom prst="rect">
            <a:avLst/>
          </a:prstGeom>
          <a:noFill/>
        </p:spPr>
        <p:txBody>
          <a:bodyPr wrap="square" rtlCol="0">
            <a:spAutoFit/>
          </a:bodyPr>
          <a:lstStyle/>
          <a:p>
            <a:pPr algn="ctr"/>
            <a:r>
              <a:rPr lang="en-US" sz="5400" dirty="0"/>
              <a:t>Complete the Beatitude: “Blessed are the meek: for they shall inherit _____.”</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Tree>
    <p:extLst>
      <p:ext uri="{BB962C8B-B14F-4D97-AF65-F5344CB8AC3E}">
        <p14:creationId xmlns:p14="http://schemas.microsoft.com/office/powerpoint/2010/main" val="3820242552"/>
      </p:ext>
    </p:extLst>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36521"/>
            <a:ext cx="11238324" cy="1754326"/>
          </a:xfrm>
          <a:prstGeom prst="rect">
            <a:avLst/>
          </a:prstGeom>
          <a:noFill/>
        </p:spPr>
        <p:txBody>
          <a:bodyPr wrap="square" rtlCol="0">
            <a:spAutoFit/>
          </a:bodyPr>
          <a:lstStyle/>
          <a:p>
            <a:pPr algn="ctr"/>
            <a:r>
              <a:rPr lang="en-US" sz="5400" dirty="0"/>
              <a:t>Complete the Beatitude: “Blessed are the meek: for they shall inherit _____.”</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2</a:t>
            </a:r>
          </a:p>
        </p:txBody>
      </p:sp>
      <p:sp>
        <p:nvSpPr>
          <p:cNvPr id="8" name="TextBox 7">
            <a:extLst>
              <a:ext uri="{FF2B5EF4-FFF2-40B4-BE49-F238E27FC236}">
                <a16:creationId xmlns:a16="http://schemas.microsoft.com/office/drawing/2014/main" id="{4C251F28-8D4E-4D14-B18D-0E90E74C9CAF}"/>
              </a:ext>
            </a:extLst>
          </p:cNvPr>
          <p:cNvSpPr txBox="1"/>
          <p:nvPr/>
        </p:nvSpPr>
        <p:spPr>
          <a:xfrm>
            <a:off x="538040" y="3607268"/>
            <a:ext cx="11132697" cy="2071336"/>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“the earth”</a:t>
            </a:r>
            <a:endParaRPr lang="en-US" sz="4400" b="1" spc="-200" dirty="0">
              <a:solidFill>
                <a:srgbClr val="3F8731"/>
              </a:solidFill>
            </a:endParaRP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5:5</a:t>
            </a:r>
          </a:p>
          <a:p>
            <a:pPr algn="just"/>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“Blessed are the meek, for they shall inherit </a:t>
            </a:r>
            <a:r>
              <a:rPr lang="en-US" sz="2400" b="1" dirty="0">
                <a:solidFill>
                  <a:srgbClr val="3F8731"/>
                </a:solidFill>
                <a:latin typeface="Times New Roman" panose="02020603050405020304" pitchFamily="18" charset="0"/>
                <a:cs typeface="Times New Roman" panose="02020603050405020304" pitchFamily="18" charset="0"/>
              </a:rPr>
              <a:t>the earth</a:t>
            </a:r>
            <a:r>
              <a:rPr lang="en-US" sz="2400" dirty="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284099"/>
      </p:ext>
    </p:extLst>
  </p:cSld>
  <p:clrMapOvr>
    <a:masterClrMapping/>
  </p:clrMapOvr>
  <p:transition spd="slow">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507486354"/>
      </p:ext>
    </p:extLst>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02965"/>
            <a:ext cx="11238324" cy="1754326"/>
          </a:xfrm>
          <a:prstGeom prst="rect">
            <a:avLst/>
          </a:prstGeom>
          <a:noFill/>
        </p:spPr>
        <p:txBody>
          <a:bodyPr wrap="square" rtlCol="0">
            <a:spAutoFit/>
          </a:bodyPr>
          <a:lstStyle/>
          <a:p>
            <a:pPr algn="ctr"/>
            <a:r>
              <a:rPr lang="en-US" sz="5400" dirty="0"/>
              <a:t>Complete the quote: “Love your _____, and pray for those who persecute you.” </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Tree>
    <p:extLst>
      <p:ext uri="{BB962C8B-B14F-4D97-AF65-F5344CB8AC3E}">
        <p14:creationId xmlns:p14="http://schemas.microsoft.com/office/powerpoint/2010/main" val="2571419066"/>
      </p:ext>
    </p:extLst>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02965"/>
            <a:ext cx="11238324" cy="1754326"/>
          </a:xfrm>
          <a:prstGeom prst="rect">
            <a:avLst/>
          </a:prstGeom>
          <a:noFill/>
        </p:spPr>
        <p:txBody>
          <a:bodyPr wrap="square" rtlCol="0">
            <a:spAutoFit/>
          </a:bodyPr>
          <a:lstStyle/>
          <a:p>
            <a:pPr algn="ctr"/>
            <a:r>
              <a:rPr lang="en-US" sz="5400" dirty="0"/>
              <a:t>Complete the quote: “Love your _____, and pray for those who persecute you.” </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3</a:t>
            </a:r>
          </a:p>
        </p:txBody>
      </p:sp>
      <p:sp>
        <p:nvSpPr>
          <p:cNvPr id="8" name="TextBox 7">
            <a:extLst>
              <a:ext uri="{FF2B5EF4-FFF2-40B4-BE49-F238E27FC236}">
                <a16:creationId xmlns:a16="http://schemas.microsoft.com/office/drawing/2014/main" id="{EA6F6979-28A4-48C2-AB35-D8AED0806211}"/>
              </a:ext>
            </a:extLst>
          </p:cNvPr>
          <p:cNvSpPr txBox="1"/>
          <p:nvPr/>
        </p:nvSpPr>
        <p:spPr>
          <a:xfrm>
            <a:off x="538040" y="3607268"/>
            <a:ext cx="11132697" cy="2717667"/>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pPr>
            <a:r>
              <a:rPr lang="en-US" sz="6000" b="1" spc="-150" dirty="0">
                <a:solidFill>
                  <a:srgbClr val="3F8731"/>
                </a:solidFill>
              </a:rPr>
              <a:t>Answer: “enemies”</a:t>
            </a:r>
            <a:endParaRPr lang="en-US" sz="4400" b="1" spc="-200" dirty="0">
              <a:solidFill>
                <a:srgbClr val="3F8731"/>
              </a:solidFill>
            </a:endParaRPr>
          </a:p>
          <a:p>
            <a:endParaRPr lang="en-US" sz="600" b="1" dirty="0"/>
          </a:p>
          <a:p>
            <a:pPr>
              <a:spcAft>
                <a:spcPts val="600"/>
              </a:spcAft>
            </a:pPr>
            <a:r>
              <a:rPr lang="en-US" sz="2400" b="1" dirty="0">
                <a:latin typeface="Times New Roman" panose="02020603050405020304" pitchFamily="18" charset="0"/>
                <a:cs typeface="Times New Roman" panose="02020603050405020304" pitchFamily="18" charset="0"/>
              </a:rPr>
              <a:t>Matthew 5:44-45</a:t>
            </a:r>
          </a:p>
          <a:p>
            <a:pPr algn="just"/>
            <a:r>
              <a:rPr lang="en-US" sz="2400" baseline="30000" dirty="0">
                <a:latin typeface="Times New Roman" panose="02020603050405020304" pitchFamily="18" charset="0"/>
                <a:cs typeface="Times New Roman" panose="02020603050405020304" pitchFamily="18" charset="0"/>
              </a:rPr>
              <a:t>44</a:t>
            </a:r>
            <a:r>
              <a:rPr lang="en-US" sz="2400" dirty="0">
                <a:latin typeface="Times New Roman" panose="02020603050405020304" pitchFamily="18" charset="0"/>
                <a:cs typeface="Times New Roman" panose="02020603050405020304" pitchFamily="18" charset="0"/>
              </a:rPr>
              <a:t> “But I say to you, Love your </a:t>
            </a:r>
            <a:r>
              <a:rPr lang="en-US" sz="2400" b="1" dirty="0">
                <a:solidFill>
                  <a:srgbClr val="3F8731"/>
                </a:solidFill>
                <a:latin typeface="Times New Roman" panose="02020603050405020304" pitchFamily="18" charset="0"/>
                <a:cs typeface="Times New Roman" panose="02020603050405020304" pitchFamily="18" charset="0"/>
              </a:rPr>
              <a:t>enemies</a:t>
            </a:r>
            <a:r>
              <a:rPr lang="en-US" sz="2400" dirty="0">
                <a:latin typeface="Times New Roman" panose="02020603050405020304" pitchFamily="18" charset="0"/>
                <a:cs typeface="Times New Roman" panose="02020603050405020304" pitchFamily="18" charset="0"/>
              </a:rPr>
              <a:t> and pray for those who persecute you, </a:t>
            </a:r>
            <a:r>
              <a:rPr lang="en-US" sz="2400" baseline="30000" dirty="0">
                <a:latin typeface="Times New Roman" panose="02020603050405020304" pitchFamily="18" charset="0"/>
                <a:cs typeface="Times New Roman" panose="02020603050405020304" pitchFamily="18" charset="0"/>
              </a:rPr>
              <a:t>45</a:t>
            </a:r>
            <a:r>
              <a:rPr lang="en-US" sz="2400" dirty="0">
                <a:latin typeface="Times New Roman" panose="02020603050405020304" pitchFamily="18" charset="0"/>
                <a:cs typeface="Times New Roman" panose="02020603050405020304" pitchFamily="18" charset="0"/>
              </a:rPr>
              <a:t> so that you may be sons of your Father who is in heaven. For he makes his sun rise on the evil and on the good, and sends rain on the just and on the unjust.”</a:t>
            </a:r>
            <a:endParaRPr lang="en-US" sz="1200" dirty="0">
              <a:latin typeface="Times New Roman" panose="02020603050405020304" pitchFamily="18" charset="0"/>
              <a:cs typeface="Times New Roman" panose="02020603050405020304" pitchFamily="18" charset="0"/>
            </a:endParaRPr>
          </a:p>
          <a:p>
            <a:pPr algn="just"/>
            <a:endParaRPr lang="en-US"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781332"/>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CC54AA5-AEF3-449F-9172-753FCF6BE38A}"/>
              </a:ext>
            </a:extLst>
          </p:cNvPr>
          <p:cNvSpPr/>
          <p:nvPr/>
        </p:nvSpPr>
        <p:spPr>
          <a:xfrm>
            <a:off x="378648" y="1034242"/>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 action="ppaction://hlinksldjump"/>
              </a:rPr>
              <a:t>1</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7" name="Rectangle 6">
            <a:extLst>
              <a:ext uri="{FF2B5EF4-FFF2-40B4-BE49-F238E27FC236}">
                <a16:creationId xmlns:a16="http://schemas.microsoft.com/office/drawing/2014/main" id="{FD72D218-D462-479D-8DD2-FBA4C7FBD1C6}"/>
              </a:ext>
            </a:extLst>
          </p:cNvPr>
          <p:cNvSpPr/>
          <p:nvPr/>
        </p:nvSpPr>
        <p:spPr>
          <a:xfrm>
            <a:off x="2006826" y="1031929"/>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3" action="ppaction://hlinksldjump"/>
              </a:rPr>
              <a:t>2</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732E6A03-3DB9-4893-8C59-6553693CC926}"/>
              </a:ext>
            </a:extLst>
          </p:cNvPr>
          <p:cNvSpPr/>
          <p:nvPr/>
        </p:nvSpPr>
        <p:spPr>
          <a:xfrm>
            <a:off x="3636033" y="1026062"/>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4" action="ppaction://hlinksldjump"/>
              </a:rPr>
              <a:t>3</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9" name="Rectangle 8">
            <a:extLst>
              <a:ext uri="{FF2B5EF4-FFF2-40B4-BE49-F238E27FC236}">
                <a16:creationId xmlns:a16="http://schemas.microsoft.com/office/drawing/2014/main" id="{C4967A76-9512-455E-A064-BEE1C2BD024A}"/>
              </a:ext>
            </a:extLst>
          </p:cNvPr>
          <p:cNvSpPr/>
          <p:nvPr/>
        </p:nvSpPr>
        <p:spPr>
          <a:xfrm>
            <a:off x="5266697" y="1027417"/>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5" action="ppaction://hlinksldjump"/>
              </a:rPr>
              <a:t>4</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51B6B1B6-5B82-4BC7-ABE7-A4F7F60F15BF}"/>
              </a:ext>
            </a:extLst>
          </p:cNvPr>
          <p:cNvSpPr/>
          <p:nvPr/>
        </p:nvSpPr>
        <p:spPr>
          <a:xfrm>
            <a:off x="6886400" y="1027964"/>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6" action="ppaction://hlinksldjump"/>
              </a:rPr>
              <a:t>5</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0912EF54-9F6B-43DA-AD64-6BF6638DB3E1}"/>
              </a:ext>
            </a:extLst>
          </p:cNvPr>
          <p:cNvSpPr/>
          <p:nvPr/>
        </p:nvSpPr>
        <p:spPr>
          <a:xfrm>
            <a:off x="380179" y="2376307"/>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7" action="ppaction://hlinksldjump"/>
              </a:rPr>
              <a:t>6</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2" name="Rectangle 11">
            <a:extLst>
              <a:ext uri="{FF2B5EF4-FFF2-40B4-BE49-F238E27FC236}">
                <a16:creationId xmlns:a16="http://schemas.microsoft.com/office/drawing/2014/main" id="{7A7632F4-9DC4-4759-8D88-C55EB8119501}"/>
              </a:ext>
            </a:extLst>
          </p:cNvPr>
          <p:cNvSpPr/>
          <p:nvPr/>
        </p:nvSpPr>
        <p:spPr>
          <a:xfrm>
            <a:off x="2010514" y="236733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8" action="ppaction://hlinksldjump"/>
              </a:rPr>
              <a:t>7</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3" name="Rectangle 12">
            <a:extLst>
              <a:ext uri="{FF2B5EF4-FFF2-40B4-BE49-F238E27FC236}">
                <a16:creationId xmlns:a16="http://schemas.microsoft.com/office/drawing/2014/main" id="{990257B2-6D38-4916-A486-C87BE38DF405}"/>
              </a:ext>
            </a:extLst>
          </p:cNvPr>
          <p:cNvSpPr/>
          <p:nvPr/>
        </p:nvSpPr>
        <p:spPr>
          <a:xfrm>
            <a:off x="3636484" y="236733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9" action="ppaction://hlinksldjump"/>
              </a:rPr>
              <a:t>8</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4" name="Rectangle 13">
            <a:extLst>
              <a:ext uri="{FF2B5EF4-FFF2-40B4-BE49-F238E27FC236}">
                <a16:creationId xmlns:a16="http://schemas.microsoft.com/office/drawing/2014/main" id="{50191A6A-24C6-4840-80EF-F61BB939D18F}"/>
              </a:ext>
            </a:extLst>
          </p:cNvPr>
          <p:cNvSpPr/>
          <p:nvPr/>
        </p:nvSpPr>
        <p:spPr>
          <a:xfrm>
            <a:off x="5261234" y="2362084"/>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0" action="ppaction://hlinksldjump"/>
              </a:rPr>
              <a:t>9</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5" name="Rectangle 14">
            <a:extLst>
              <a:ext uri="{FF2B5EF4-FFF2-40B4-BE49-F238E27FC236}">
                <a16:creationId xmlns:a16="http://schemas.microsoft.com/office/drawing/2014/main" id="{BE993A54-B85E-44E2-96AD-5A5B35AD5885}"/>
              </a:ext>
            </a:extLst>
          </p:cNvPr>
          <p:cNvSpPr/>
          <p:nvPr/>
        </p:nvSpPr>
        <p:spPr>
          <a:xfrm>
            <a:off x="6709360" y="236208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1" action="ppaction://hlinksldjump"/>
              </a:rPr>
              <a:t>10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8" name="Rectangle 17">
            <a:extLst>
              <a:ext uri="{FF2B5EF4-FFF2-40B4-BE49-F238E27FC236}">
                <a16:creationId xmlns:a16="http://schemas.microsoft.com/office/drawing/2014/main" id="{E2AA2199-474C-4C40-9AC2-C6AF4E56DB9B}"/>
              </a:ext>
            </a:extLst>
          </p:cNvPr>
          <p:cNvSpPr/>
          <p:nvPr/>
        </p:nvSpPr>
        <p:spPr>
          <a:xfrm>
            <a:off x="204866" y="370126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2" action="ppaction://hlinksldjump"/>
              </a:rPr>
              <a:t>11</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9" name="Rectangle 18">
            <a:extLst>
              <a:ext uri="{FF2B5EF4-FFF2-40B4-BE49-F238E27FC236}">
                <a16:creationId xmlns:a16="http://schemas.microsoft.com/office/drawing/2014/main" id="{82D3E623-CEBD-4337-9E2A-B86640EA4186}"/>
              </a:ext>
            </a:extLst>
          </p:cNvPr>
          <p:cNvSpPr/>
          <p:nvPr/>
        </p:nvSpPr>
        <p:spPr>
          <a:xfrm>
            <a:off x="1824240" y="369674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3" action="ppaction://hlinksldjump"/>
              </a:rPr>
              <a:t>12</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0" name="Rectangle 19">
            <a:extLst>
              <a:ext uri="{FF2B5EF4-FFF2-40B4-BE49-F238E27FC236}">
                <a16:creationId xmlns:a16="http://schemas.microsoft.com/office/drawing/2014/main" id="{5A22A411-0B5F-4482-AB0D-0A698D7C48A6}"/>
              </a:ext>
            </a:extLst>
          </p:cNvPr>
          <p:cNvSpPr/>
          <p:nvPr/>
        </p:nvSpPr>
        <p:spPr>
          <a:xfrm>
            <a:off x="3455335" y="3691497"/>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4" action="ppaction://hlinksldjump"/>
              </a:rPr>
              <a:t>13</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1" name="Rectangle 20">
            <a:extLst>
              <a:ext uri="{FF2B5EF4-FFF2-40B4-BE49-F238E27FC236}">
                <a16:creationId xmlns:a16="http://schemas.microsoft.com/office/drawing/2014/main" id="{C1FF9042-BC54-4777-BC8B-1F4314D12DD2}"/>
              </a:ext>
            </a:extLst>
          </p:cNvPr>
          <p:cNvSpPr/>
          <p:nvPr/>
        </p:nvSpPr>
        <p:spPr>
          <a:xfrm>
            <a:off x="5079437" y="3701995"/>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5" action="ppaction://hlinksldjump"/>
              </a:rPr>
              <a:t>14</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2" name="Rectangle 21">
            <a:extLst>
              <a:ext uri="{FF2B5EF4-FFF2-40B4-BE49-F238E27FC236}">
                <a16:creationId xmlns:a16="http://schemas.microsoft.com/office/drawing/2014/main" id="{FCE426F4-B8F8-4BA5-9E48-AAFB895F27B0}"/>
              </a:ext>
            </a:extLst>
          </p:cNvPr>
          <p:cNvSpPr/>
          <p:nvPr/>
        </p:nvSpPr>
        <p:spPr>
          <a:xfrm>
            <a:off x="6704160" y="369674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6" action="ppaction://hlinksldjump"/>
              </a:rPr>
              <a:t>15</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3" name="Rectangle 22">
            <a:extLst>
              <a:ext uri="{FF2B5EF4-FFF2-40B4-BE49-F238E27FC236}">
                <a16:creationId xmlns:a16="http://schemas.microsoft.com/office/drawing/2014/main" id="{D47EFB8A-97C7-4E8A-9879-378E4494966D}"/>
              </a:ext>
            </a:extLst>
          </p:cNvPr>
          <p:cNvSpPr/>
          <p:nvPr/>
        </p:nvSpPr>
        <p:spPr>
          <a:xfrm>
            <a:off x="198999" y="502557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7" action="ppaction://hlinksldjump"/>
              </a:rPr>
              <a:t>16</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4" name="Rectangle 23">
            <a:extLst>
              <a:ext uri="{FF2B5EF4-FFF2-40B4-BE49-F238E27FC236}">
                <a16:creationId xmlns:a16="http://schemas.microsoft.com/office/drawing/2014/main" id="{8FB9BEE3-9AFB-4913-B29C-EB6B1FCDAB4E}"/>
              </a:ext>
            </a:extLst>
          </p:cNvPr>
          <p:cNvSpPr/>
          <p:nvPr/>
        </p:nvSpPr>
        <p:spPr>
          <a:xfrm>
            <a:off x="1827550" y="5028281"/>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8" action="ppaction://hlinksldjump"/>
              </a:rPr>
              <a:t>17</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5" name="Rectangle 24">
            <a:extLst>
              <a:ext uri="{FF2B5EF4-FFF2-40B4-BE49-F238E27FC236}">
                <a16:creationId xmlns:a16="http://schemas.microsoft.com/office/drawing/2014/main" id="{F9A95DB6-1A17-428A-894F-E757296F9A23}"/>
              </a:ext>
            </a:extLst>
          </p:cNvPr>
          <p:cNvSpPr/>
          <p:nvPr/>
        </p:nvSpPr>
        <p:spPr>
          <a:xfrm>
            <a:off x="3450611" y="502091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9" action="ppaction://hlinksldjump"/>
              </a:rPr>
              <a:t>18</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6" name="Rectangle 25">
            <a:extLst>
              <a:ext uri="{FF2B5EF4-FFF2-40B4-BE49-F238E27FC236}">
                <a16:creationId xmlns:a16="http://schemas.microsoft.com/office/drawing/2014/main" id="{EB57A3C2-6D1D-4888-86A1-0EB57D1152B3}"/>
              </a:ext>
            </a:extLst>
          </p:cNvPr>
          <p:cNvSpPr/>
          <p:nvPr/>
        </p:nvSpPr>
        <p:spPr>
          <a:xfrm>
            <a:off x="5078342" y="5021475"/>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0" action="ppaction://hlinksldjump"/>
              </a:rPr>
              <a:t>19</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7" name="Rectangle 26">
            <a:extLst>
              <a:ext uri="{FF2B5EF4-FFF2-40B4-BE49-F238E27FC236}">
                <a16:creationId xmlns:a16="http://schemas.microsoft.com/office/drawing/2014/main" id="{698E8CC4-C113-41C9-A9D2-E6283E3B1F5B}"/>
              </a:ext>
            </a:extLst>
          </p:cNvPr>
          <p:cNvSpPr/>
          <p:nvPr/>
        </p:nvSpPr>
        <p:spPr>
          <a:xfrm>
            <a:off x="6703559" y="502557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1" action="ppaction://hlinksldjump"/>
              </a:rPr>
              <a:t>20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grpSp>
        <p:nvGrpSpPr>
          <p:cNvPr id="16" name="Group 15">
            <a:extLst>
              <a:ext uri="{FF2B5EF4-FFF2-40B4-BE49-F238E27FC236}">
                <a16:creationId xmlns:a16="http://schemas.microsoft.com/office/drawing/2014/main" id="{96B0D9C0-32E9-49CF-88CB-B6628872AB45}"/>
              </a:ext>
            </a:extLst>
          </p:cNvPr>
          <p:cNvGrpSpPr/>
          <p:nvPr/>
        </p:nvGrpSpPr>
        <p:grpSpPr>
          <a:xfrm>
            <a:off x="3432702" y="39437"/>
            <a:ext cx="1213984" cy="1204879"/>
            <a:chOff x="8455836" y="810631"/>
            <a:chExt cx="1213984" cy="1204879"/>
          </a:xfrm>
        </p:grpSpPr>
        <p:pic>
          <p:nvPicPr>
            <p:cNvPr id="1026" name="Picture 2" descr="Image result for baseball">
              <a:extLst>
                <a:ext uri="{FF2B5EF4-FFF2-40B4-BE49-F238E27FC236}">
                  <a16:creationId xmlns:a16="http://schemas.microsoft.com/office/drawing/2014/main" id="{74D43F0B-C4D5-406E-9739-D96731042E7A}"/>
                </a:ext>
              </a:extLst>
            </p:cNvPr>
            <p:cNvPicPr>
              <a:picLocks noChangeAspect="1" noChangeArrowheads="1"/>
            </p:cNvPicPr>
            <p:nvPr/>
          </p:nvPicPr>
          <p:blipFill>
            <a:blip r:embed="rId2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55836" y="810631"/>
              <a:ext cx="1213984" cy="120487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CF7BDA65-A8D7-410F-B9A9-2B78973500EA}"/>
                </a:ext>
              </a:extLst>
            </p:cNvPr>
            <p:cNvSpPr/>
            <p:nvPr/>
          </p:nvSpPr>
          <p:spPr>
            <a:xfrm>
              <a:off x="8872931" y="1031350"/>
              <a:ext cx="312681" cy="195552"/>
            </a:xfrm>
            <a:prstGeom prst="rect">
              <a:avLst/>
            </a:prstGeom>
            <a:solidFill>
              <a:srgbClr val="FDF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a:extLst>
              <a:ext uri="{FF2B5EF4-FFF2-40B4-BE49-F238E27FC236}">
                <a16:creationId xmlns:a16="http://schemas.microsoft.com/office/drawing/2014/main" id="{5AD5B6E1-AE9A-45DB-A544-93D03BA892BF}"/>
              </a:ext>
            </a:extLst>
          </p:cNvPr>
          <p:cNvSpPr/>
          <p:nvPr/>
        </p:nvSpPr>
        <p:spPr>
          <a:xfrm>
            <a:off x="1724459" y="106689"/>
            <a:ext cx="4632487" cy="923330"/>
          </a:xfrm>
          <a:prstGeom prst="rect">
            <a:avLst/>
          </a:prstGeom>
          <a:noFill/>
        </p:spPr>
        <p:txBody>
          <a:bodyPr wrap="none" lIns="91440" tIns="45720" rIns="91440" bIns="45720">
            <a:spAutoFit/>
          </a:bodyPr>
          <a:lstStyle/>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Pick your pitch!</a:t>
            </a:r>
          </a:p>
        </p:txBody>
      </p:sp>
      <p:sp>
        <p:nvSpPr>
          <p:cNvPr id="32" name="Rectangle 31">
            <a:extLst>
              <a:ext uri="{FF2B5EF4-FFF2-40B4-BE49-F238E27FC236}">
                <a16:creationId xmlns:a16="http://schemas.microsoft.com/office/drawing/2014/main" id="{288628FF-CFE7-4518-8584-D1DFE6EF9177}"/>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296"/>
                </a:solidFill>
                <a:effectLst>
                  <a:outerShdw blurRad="38100" dist="22860" dir="5400000" algn="tl" rotWithShape="0">
                    <a:srgbClr val="000000">
                      <a:alpha val="30000"/>
                    </a:srgbClr>
                  </a:outerShdw>
                </a:effectLst>
              </a:rPr>
              <a:t>SINGLE</a:t>
            </a:r>
            <a:endParaRPr lang="en-US" sz="7200" b="1" cap="none" spc="0" dirty="0">
              <a:ln w="28575">
                <a:solidFill>
                  <a:schemeClr val="tx1"/>
                </a:solidFill>
                <a:prstDash val="solid"/>
              </a:ln>
              <a:solidFill>
                <a:srgbClr val="FFD296"/>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50495864"/>
      </p:ext>
    </p:extLst>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69322106"/>
      </p:ext>
    </p:extLst>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p>
        </p:txBody>
      </p:sp>
      <p:sp>
        <p:nvSpPr>
          <p:cNvPr id="6" name="TextBox 5">
            <a:extLst>
              <a:ext uri="{FF2B5EF4-FFF2-40B4-BE49-F238E27FC236}">
                <a16:creationId xmlns:a16="http://schemas.microsoft.com/office/drawing/2014/main" id="{CBC79F75-CFA5-4A95-AD27-7A6FFFB13816}"/>
              </a:ext>
            </a:extLst>
          </p:cNvPr>
          <p:cNvSpPr txBox="1"/>
          <p:nvPr/>
        </p:nvSpPr>
        <p:spPr>
          <a:xfrm>
            <a:off x="502889" y="1702965"/>
            <a:ext cx="11238324" cy="1938992"/>
          </a:xfrm>
          <a:prstGeom prst="rect">
            <a:avLst/>
          </a:prstGeom>
          <a:noFill/>
        </p:spPr>
        <p:txBody>
          <a:bodyPr wrap="square" rtlCol="0">
            <a:spAutoFit/>
          </a:bodyPr>
          <a:lstStyle/>
          <a:p>
            <a:pPr algn="ctr"/>
            <a:r>
              <a:rPr lang="en-US" sz="6000" dirty="0"/>
              <a:t>Complete the quote: “Be wise as serpents and innocent as _____.”</a:t>
            </a:r>
          </a:p>
        </p:txBody>
      </p:sp>
    </p:spTree>
    <p:extLst>
      <p:ext uri="{BB962C8B-B14F-4D97-AF65-F5344CB8AC3E}">
        <p14:creationId xmlns:p14="http://schemas.microsoft.com/office/powerpoint/2010/main" val="1812426712"/>
      </p:ext>
    </p:extLst>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02965"/>
            <a:ext cx="11238324" cy="1938992"/>
          </a:xfrm>
          <a:prstGeom prst="rect">
            <a:avLst/>
          </a:prstGeom>
          <a:noFill/>
        </p:spPr>
        <p:txBody>
          <a:bodyPr wrap="square" rtlCol="0">
            <a:spAutoFit/>
          </a:bodyPr>
          <a:lstStyle/>
          <a:p>
            <a:pPr algn="ctr"/>
            <a:r>
              <a:rPr lang="en-US" sz="6000" dirty="0"/>
              <a:t>Complete the quote: “Be wise as serpents and innocent as _____.”</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4</a:t>
            </a:r>
          </a:p>
        </p:txBody>
      </p:sp>
      <p:sp>
        <p:nvSpPr>
          <p:cNvPr id="8" name="TextBox 7">
            <a:extLst>
              <a:ext uri="{FF2B5EF4-FFF2-40B4-BE49-F238E27FC236}">
                <a16:creationId xmlns:a16="http://schemas.microsoft.com/office/drawing/2014/main" id="{EA6F6979-28A4-48C2-AB35-D8AED0806211}"/>
              </a:ext>
            </a:extLst>
          </p:cNvPr>
          <p:cNvSpPr txBox="1"/>
          <p:nvPr/>
        </p:nvSpPr>
        <p:spPr>
          <a:xfrm>
            <a:off x="538040" y="3724714"/>
            <a:ext cx="11132697" cy="2425279"/>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1200" b="1" dirty="0">
              <a:solidFill>
                <a:srgbClr val="3F8731"/>
              </a:solidFill>
            </a:endParaRPr>
          </a:p>
          <a:p>
            <a:pPr algn="ctr">
              <a:lnSpc>
                <a:spcPct val="80000"/>
              </a:lnSpc>
              <a:spcAft>
                <a:spcPts val="600"/>
              </a:spcAft>
            </a:pPr>
            <a:r>
              <a:rPr lang="en-US" sz="6000" b="1" spc="-150" dirty="0">
                <a:solidFill>
                  <a:srgbClr val="3F8731"/>
                </a:solidFill>
              </a:rPr>
              <a:t>Answer: “doves”</a:t>
            </a:r>
            <a:endParaRPr lang="en-US" sz="4400" b="1" spc="-200" dirty="0">
              <a:solidFill>
                <a:srgbClr val="3F8731"/>
              </a:solidFill>
            </a:endParaRPr>
          </a:p>
          <a:p>
            <a:pPr>
              <a:spcAft>
                <a:spcPts val="600"/>
              </a:spcAft>
            </a:pPr>
            <a:r>
              <a:rPr lang="en-US" sz="2400" b="1" dirty="0">
                <a:latin typeface="Times New Roman" panose="02020603050405020304" pitchFamily="18" charset="0"/>
                <a:cs typeface="Times New Roman" panose="02020603050405020304" pitchFamily="18" charset="0"/>
              </a:rPr>
              <a:t>Matthew 10:16</a:t>
            </a:r>
          </a:p>
          <a:p>
            <a:pPr algn="just"/>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“Behold, I am sending you out as sheep in the midst of wolves, so be wise as serpents and innocent as </a:t>
            </a:r>
            <a:r>
              <a:rPr lang="en-US" sz="2400" b="1" dirty="0">
                <a:solidFill>
                  <a:srgbClr val="3F8731"/>
                </a:solidFill>
                <a:latin typeface="Times New Roman" panose="02020603050405020304" pitchFamily="18" charset="0"/>
                <a:cs typeface="Times New Roman" panose="02020603050405020304" pitchFamily="18" charset="0"/>
              </a:rPr>
              <a:t>doves</a:t>
            </a:r>
            <a:r>
              <a:rPr lang="en-US" sz="2400" dirty="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4728042"/>
      </p:ext>
    </p:extLst>
  </p:cSld>
  <p:clrMapOvr>
    <a:masterClrMapping/>
  </p:clrMapOvr>
  <p:transition spd="slow">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66935875"/>
      </p:ext>
    </p:extLst>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02965"/>
            <a:ext cx="11238324" cy="1938992"/>
          </a:xfrm>
          <a:prstGeom prst="rect">
            <a:avLst/>
          </a:prstGeom>
          <a:noFill/>
        </p:spPr>
        <p:txBody>
          <a:bodyPr wrap="square" rtlCol="0">
            <a:spAutoFit/>
          </a:bodyPr>
          <a:lstStyle/>
          <a:p>
            <a:pPr algn="ctr"/>
            <a:r>
              <a:rPr lang="en-US" sz="6000" dirty="0"/>
              <a:t>What must a disciple take up</a:t>
            </a:r>
          </a:p>
          <a:p>
            <a:pPr algn="ctr"/>
            <a:r>
              <a:rPr lang="en-US" sz="6000" dirty="0"/>
              <a:t>in order to follow Jesus?</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Tree>
    <p:extLst>
      <p:ext uri="{BB962C8B-B14F-4D97-AF65-F5344CB8AC3E}">
        <p14:creationId xmlns:p14="http://schemas.microsoft.com/office/powerpoint/2010/main" val="1590805710"/>
      </p:ext>
    </p:extLst>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502889" y="1702965"/>
            <a:ext cx="11238324" cy="1938992"/>
          </a:xfrm>
          <a:prstGeom prst="rect">
            <a:avLst/>
          </a:prstGeom>
          <a:noFill/>
        </p:spPr>
        <p:txBody>
          <a:bodyPr wrap="square" rtlCol="0">
            <a:spAutoFit/>
          </a:bodyPr>
          <a:lstStyle/>
          <a:p>
            <a:pPr algn="ctr"/>
            <a:r>
              <a:rPr lang="en-US" sz="6000" dirty="0"/>
              <a:t>What must a disciple take up</a:t>
            </a:r>
          </a:p>
          <a:p>
            <a:pPr algn="ctr"/>
            <a:r>
              <a:rPr lang="en-US" sz="6000" dirty="0"/>
              <a:t>in order to follow Jesus?</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5</a:t>
            </a:r>
          </a:p>
        </p:txBody>
      </p:sp>
      <p:sp>
        <p:nvSpPr>
          <p:cNvPr id="8" name="TextBox 7">
            <a:extLst>
              <a:ext uri="{FF2B5EF4-FFF2-40B4-BE49-F238E27FC236}">
                <a16:creationId xmlns:a16="http://schemas.microsoft.com/office/drawing/2014/main" id="{AA0ACD2C-34BA-4F0F-B18B-8355801F95A0}"/>
              </a:ext>
            </a:extLst>
          </p:cNvPr>
          <p:cNvSpPr txBox="1"/>
          <p:nvPr/>
        </p:nvSpPr>
        <p:spPr>
          <a:xfrm>
            <a:off x="538040" y="3724714"/>
            <a:ext cx="11132697" cy="2554545"/>
          </a:xfrm>
          <a:prstGeom prst="rect">
            <a:avLst/>
          </a:prstGeom>
          <a:solidFill>
            <a:srgbClr val="FFFFF3"/>
          </a:solidFill>
          <a:ln w="38100">
            <a:solidFill>
              <a:srgbClr val="006600"/>
            </a:solidFill>
          </a:ln>
        </p:spPr>
        <p:txBody>
          <a:bodyPr wrap="square" rtlCol="0">
            <a:spAutoFit/>
          </a:bodyPr>
          <a:lstStyle/>
          <a:p>
            <a:pPr algn="ctr"/>
            <a:endParaRPr lang="en-US" sz="600" b="1" spc="-150" dirty="0">
              <a:solidFill>
                <a:srgbClr val="3F8731"/>
              </a:solidFill>
            </a:endParaRPr>
          </a:p>
          <a:p>
            <a:pPr algn="ctr">
              <a:spcAft>
                <a:spcPts val="600"/>
              </a:spcAft>
            </a:pPr>
            <a:r>
              <a:rPr lang="en-US" sz="6000" b="1" spc="-150" dirty="0">
                <a:solidFill>
                  <a:srgbClr val="3F8731"/>
                </a:solidFill>
              </a:rPr>
              <a:t>Answer: “his cross”</a:t>
            </a:r>
            <a:endParaRPr lang="en-US" sz="6000" b="1" spc="-200" dirty="0">
              <a:solidFill>
                <a:srgbClr val="3F8731"/>
              </a:solidFill>
            </a:endParaRPr>
          </a:p>
          <a:p>
            <a:pPr>
              <a:spcAft>
                <a:spcPts val="600"/>
              </a:spcAft>
            </a:pPr>
            <a:r>
              <a:rPr lang="en-US" sz="2400" b="1" dirty="0">
                <a:latin typeface="Times New Roman" panose="02020603050405020304" pitchFamily="18" charset="0"/>
                <a:cs typeface="Times New Roman" panose="02020603050405020304" pitchFamily="18" charset="0"/>
              </a:rPr>
              <a:t>Matthew 10:38-39</a:t>
            </a:r>
          </a:p>
          <a:p>
            <a:pPr algn="just"/>
            <a:r>
              <a:rPr lang="en-US" sz="2400" baseline="30000" dirty="0">
                <a:latin typeface="Times New Roman" panose="02020603050405020304" pitchFamily="18" charset="0"/>
                <a:cs typeface="Times New Roman" panose="02020603050405020304" pitchFamily="18" charset="0"/>
              </a:rPr>
              <a:t>38  “</a:t>
            </a:r>
            <a:r>
              <a:rPr lang="en-US" sz="2400" dirty="0">
                <a:latin typeface="Times New Roman" panose="02020603050405020304" pitchFamily="18" charset="0"/>
                <a:cs typeface="Times New Roman" panose="02020603050405020304" pitchFamily="18" charset="0"/>
              </a:rPr>
              <a:t>And whoever does not take </a:t>
            </a:r>
            <a:r>
              <a:rPr lang="en-US" sz="2400" b="1" dirty="0">
                <a:solidFill>
                  <a:srgbClr val="3F8731"/>
                </a:solidFill>
                <a:latin typeface="Times New Roman" panose="02020603050405020304" pitchFamily="18" charset="0"/>
                <a:cs typeface="Times New Roman" panose="02020603050405020304" pitchFamily="18" charset="0"/>
              </a:rPr>
              <a:t>his cross </a:t>
            </a:r>
            <a:r>
              <a:rPr lang="en-US" sz="2400" dirty="0">
                <a:latin typeface="Times New Roman" panose="02020603050405020304" pitchFamily="18" charset="0"/>
                <a:cs typeface="Times New Roman" panose="02020603050405020304" pitchFamily="18" charset="0"/>
              </a:rPr>
              <a:t>and follow me is not worthy of me. </a:t>
            </a:r>
            <a:r>
              <a:rPr lang="en-US" sz="2400" baseline="30000" dirty="0">
                <a:latin typeface="Times New Roman" panose="02020603050405020304" pitchFamily="18" charset="0"/>
                <a:cs typeface="Times New Roman" panose="02020603050405020304" pitchFamily="18" charset="0"/>
              </a:rPr>
              <a:t>39  </a:t>
            </a:r>
            <a:r>
              <a:rPr lang="en-US" sz="2400" dirty="0">
                <a:latin typeface="Times New Roman" panose="02020603050405020304" pitchFamily="18" charset="0"/>
                <a:cs typeface="Times New Roman" panose="02020603050405020304" pitchFamily="18" charset="0"/>
              </a:rPr>
              <a:t>Whoever finds his life will lose it, and whoever loses his life for my sake will find it.”</a:t>
            </a:r>
          </a:p>
          <a:p>
            <a:pPr algn="ctr"/>
            <a:endParaRPr lang="en-US" sz="1200" b="1" dirty="0">
              <a:solidFill>
                <a:srgbClr val="3F8731"/>
              </a:solidFill>
            </a:endParaRPr>
          </a:p>
        </p:txBody>
      </p:sp>
    </p:spTree>
    <p:extLst>
      <p:ext uri="{BB962C8B-B14F-4D97-AF65-F5344CB8AC3E}">
        <p14:creationId xmlns:p14="http://schemas.microsoft.com/office/powerpoint/2010/main" val="191377387"/>
      </p:ext>
    </p:extLst>
  </p:cSld>
  <p:clrMapOvr>
    <a:masterClrMapping/>
  </p:clrMapOvr>
  <p:transition spd="slow">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60587360"/>
      </p:ext>
    </p:extLst>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7" name="Rectangle 6">
            <a:extLst>
              <a:ext uri="{FF2B5EF4-FFF2-40B4-BE49-F238E27FC236}">
                <a16:creationId xmlns:a16="http://schemas.microsoft.com/office/drawing/2014/main" id="{C941271B-5720-4B40-892C-EDFC91164049}"/>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
        <p:nvSpPr>
          <p:cNvPr id="10" name="TextBox 9">
            <a:extLst>
              <a:ext uri="{FF2B5EF4-FFF2-40B4-BE49-F238E27FC236}">
                <a16:creationId xmlns:a16="http://schemas.microsoft.com/office/drawing/2014/main" id="{68C3EBAB-B62E-4F27-A11D-D79F17D276A7}"/>
              </a:ext>
            </a:extLst>
          </p:cNvPr>
          <p:cNvSpPr txBox="1"/>
          <p:nvPr/>
        </p:nvSpPr>
        <p:spPr>
          <a:xfrm>
            <a:off x="486111" y="1778466"/>
            <a:ext cx="11238324" cy="1421928"/>
          </a:xfrm>
          <a:prstGeom prst="rect">
            <a:avLst/>
          </a:prstGeom>
          <a:noFill/>
        </p:spPr>
        <p:txBody>
          <a:bodyPr wrap="square" rtlCol="0">
            <a:spAutoFit/>
          </a:bodyPr>
          <a:lstStyle/>
          <a:p>
            <a:pPr algn="ctr">
              <a:lnSpc>
                <a:spcPct val="90000"/>
              </a:lnSpc>
            </a:pPr>
            <a:r>
              <a:rPr lang="en-US" sz="4800" dirty="0"/>
              <a:t>What did the Pharisees break</a:t>
            </a:r>
          </a:p>
          <a:p>
            <a:pPr algn="ctr">
              <a:lnSpc>
                <a:spcPct val="90000"/>
              </a:lnSpc>
            </a:pPr>
            <a:r>
              <a:rPr lang="en-US" sz="4800" dirty="0"/>
              <a:t>by their traditions?</a:t>
            </a:r>
          </a:p>
        </p:txBody>
      </p:sp>
    </p:spTree>
    <p:extLst>
      <p:ext uri="{BB962C8B-B14F-4D97-AF65-F5344CB8AC3E}">
        <p14:creationId xmlns:p14="http://schemas.microsoft.com/office/powerpoint/2010/main" val="3414246388"/>
      </p:ext>
    </p:extLst>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78466"/>
            <a:ext cx="11238324" cy="1421928"/>
          </a:xfrm>
          <a:prstGeom prst="rect">
            <a:avLst/>
          </a:prstGeom>
          <a:noFill/>
        </p:spPr>
        <p:txBody>
          <a:bodyPr wrap="square" rtlCol="0">
            <a:spAutoFit/>
          </a:bodyPr>
          <a:lstStyle/>
          <a:p>
            <a:pPr algn="ctr">
              <a:lnSpc>
                <a:spcPct val="90000"/>
              </a:lnSpc>
            </a:pPr>
            <a:r>
              <a:rPr lang="en-US" sz="4800" dirty="0"/>
              <a:t>What did the Pharisees break</a:t>
            </a:r>
          </a:p>
          <a:p>
            <a:pPr algn="ctr">
              <a:lnSpc>
                <a:spcPct val="90000"/>
              </a:lnSpc>
            </a:pPr>
            <a:r>
              <a:rPr lang="en-US" sz="4800" dirty="0"/>
              <a:t>by their traditions?</a:t>
            </a:r>
          </a:p>
        </p:txBody>
      </p:sp>
      <p:sp>
        <p:nvSpPr>
          <p:cNvPr id="7" name="Rectangle 6">
            <a:extLst>
              <a:ext uri="{FF2B5EF4-FFF2-40B4-BE49-F238E27FC236}">
                <a16:creationId xmlns:a16="http://schemas.microsoft.com/office/drawing/2014/main" id="{C941271B-5720-4B40-892C-EDFC91164049}"/>
              </a:ext>
            </a:extLst>
          </p:cNvPr>
          <p:cNvSpPr/>
          <p:nvPr/>
        </p:nvSpPr>
        <p:spPr>
          <a:xfrm>
            <a:off x="5884350" y="872635"/>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6</a:t>
            </a:r>
          </a:p>
        </p:txBody>
      </p:sp>
      <p:sp>
        <p:nvSpPr>
          <p:cNvPr id="8" name="TextBox 7">
            <a:extLst>
              <a:ext uri="{FF2B5EF4-FFF2-40B4-BE49-F238E27FC236}">
                <a16:creationId xmlns:a16="http://schemas.microsoft.com/office/drawing/2014/main" id="{0A642E32-4DD0-4E78-8159-39D7D5DD5F54}"/>
              </a:ext>
            </a:extLst>
          </p:cNvPr>
          <p:cNvSpPr txBox="1"/>
          <p:nvPr/>
        </p:nvSpPr>
        <p:spPr>
          <a:xfrm>
            <a:off x="538040" y="3330431"/>
            <a:ext cx="11132697" cy="3345531"/>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50" dirty="0">
              <a:solidFill>
                <a:srgbClr val="3F8731"/>
              </a:solidFill>
            </a:endParaRPr>
          </a:p>
          <a:p>
            <a:pPr algn="ctr">
              <a:lnSpc>
                <a:spcPct val="80000"/>
              </a:lnSpc>
            </a:pPr>
            <a:r>
              <a:rPr lang="en-US" sz="5400" b="1" spc="-150" dirty="0">
                <a:solidFill>
                  <a:srgbClr val="3F8731"/>
                </a:solidFill>
              </a:rPr>
              <a:t>Answer: “the commandment of God”;</a:t>
            </a:r>
          </a:p>
          <a:p>
            <a:pPr algn="ctr">
              <a:lnSpc>
                <a:spcPct val="80000"/>
              </a:lnSpc>
              <a:spcAft>
                <a:spcPts val="200"/>
              </a:spcAft>
            </a:pPr>
            <a:r>
              <a:rPr lang="en-US" sz="5400" b="1" spc="-150" dirty="0">
                <a:solidFill>
                  <a:srgbClr val="3F8731"/>
                </a:solidFill>
              </a:rPr>
              <a:t>“the word of God”</a:t>
            </a:r>
          </a:p>
          <a:p>
            <a:pPr>
              <a:spcAft>
                <a:spcPts val="600"/>
              </a:spcAft>
            </a:pPr>
            <a:r>
              <a:rPr lang="en-US" sz="2400" b="1" dirty="0">
                <a:latin typeface="Times New Roman" panose="02020603050405020304" pitchFamily="18" charset="0"/>
                <a:cs typeface="Times New Roman" panose="02020603050405020304" pitchFamily="18" charset="0"/>
              </a:rPr>
              <a:t>Matthew 15:1-6</a:t>
            </a:r>
          </a:p>
          <a:p>
            <a:pPr algn="just">
              <a:lnSpc>
                <a:spcPct val="90000"/>
              </a:lnSpc>
            </a:pP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Then Pharisees and scribes came to Jesus from Jerusalem and said, </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“Why do your disciples break the tradition of the elders?” … </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He answered them, “And why do you break </a:t>
            </a:r>
            <a:r>
              <a:rPr lang="en-US" sz="2400" b="1" dirty="0">
                <a:solidFill>
                  <a:srgbClr val="3F8731"/>
                </a:solidFill>
                <a:latin typeface="Times New Roman" panose="02020603050405020304" pitchFamily="18" charset="0"/>
                <a:cs typeface="Times New Roman" panose="02020603050405020304" pitchFamily="18" charset="0"/>
              </a:rPr>
              <a:t>the commandment of God </a:t>
            </a:r>
            <a:r>
              <a:rPr lang="en-US" sz="2400" dirty="0">
                <a:latin typeface="Times New Roman" panose="02020603050405020304" pitchFamily="18" charset="0"/>
                <a:cs typeface="Times New Roman" panose="02020603050405020304" pitchFamily="18" charset="0"/>
              </a:rPr>
              <a:t>for the sake of your tradition? … </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 So for the sake of your tradition you have made void </a:t>
            </a:r>
            <a:r>
              <a:rPr lang="en-US" sz="2400" b="1" dirty="0">
                <a:solidFill>
                  <a:srgbClr val="3F8731"/>
                </a:solidFill>
                <a:latin typeface="Times New Roman" panose="02020603050405020304" pitchFamily="18" charset="0"/>
                <a:cs typeface="Times New Roman" panose="02020603050405020304" pitchFamily="18" charset="0"/>
              </a:rPr>
              <a:t>the word of God</a:t>
            </a:r>
            <a:r>
              <a:rPr lang="en-US" sz="2400" dirty="0">
                <a:latin typeface="Times New Roman" panose="02020603050405020304" pitchFamily="18" charset="0"/>
                <a:cs typeface="Times New Roman" panose="02020603050405020304" pitchFamily="18" charset="0"/>
              </a:rPr>
              <a:t>.”</a:t>
            </a:r>
            <a:endParaRPr lang="en-US" sz="2400" b="1" spc="-150" dirty="0">
              <a:solidFill>
                <a:srgbClr val="3F873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012917"/>
      </p:ext>
    </p:extLst>
  </p:cSld>
  <p:clrMapOvr>
    <a:masterClrMapping/>
  </p:clrMapOvr>
  <p:transition spd="slow">
    <p:wipe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1195945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6ECD3D7-AB50-4EF0-80CB-1A0A46C9FBAF}"/>
              </a:ext>
            </a:extLst>
          </p:cNvPr>
          <p:cNvGrpSpPr/>
          <p:nvPr/>
        </p:nvGrpSpPr>
        <p:grpSpPr>
          <a:xfrm>
            <a:off x="1244550" y="3490943"/>
            <a:ext cx="1213984" cy="1204879"/>
            <a:chOff x="8455836" y="810631"/>
            <a:chExt cx="1213984" cy="1204879"/>
          </a:xfrm>
        </p:grpSpPr>
        <p:pic>
          <p:nvPicPr>
            <p:cNvPr id="28" name="Picture 2" descr="Image result for baseball">
              <a:extLst>
                <a:ext uri="{FF2B5EF4-FFF2-40B4-BE49-F238E27FC236}">
                  <a16:creationId xmlns:a16="http://schemas.microsoft.com/office/drawing/2014/main" id="{AB51C341-0743-4AE7-86E6-C0018B9698D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55836" y="810631"/>
              <a:ext cx="1213984" cy="1204879"/>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a:extLst>
                <a:ext uri="{FF2B5EF4-FFF2-40B4-BE49-F238E27FC236}">
                  <a16:creationId xmlns:a16="http://schemas.microsoft.com/office/drawing/2014/main" id="{271B6401-2F54-4FE9-A1E6-4963C9ADEFA1}"/>
                </a:ext>
              </a:extLst>
            </p:cNvPr>
            <p:cNvSpPr/>
            <p:nvPr/>
          </p:nvSpPr>
          <p:spPr>
            <a:xfrm>
              <a:off x="8872931" y="1031350"/>
              <a:ext cx="312681" cy="195552"/>
            </a:xfrm>
            <a:prstGeom prst="rect">
              <a:avLst/>
            </a:prstGeom>
            <a:solidFill>
              <a:srgbClr val="FDF5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a:extLst>
              <a:ext uri="{FF2B5EF4-FFF2-40B4-BE49-F238E27FC236}">
                <a16:creationId xmlns:a16="http://schemas.microsoft.com/office/drawing/2014/main" id="{37401BDD-30DB-4BA7-8918-BD2347A3916A}"/>
              </a:ext>
            </a:extLst>
          </p:cNvPr>
          <p:cNvSpPr/>
          <p:nvPr/>
        </p:nvSpPr>
        <p:spPr>
          <a:xfrm>
            <a:off x="903567" y="2783296"/>
            <a:ext cx="1845890" cy="2585323"/>
          </a:xfrm>
          <a:prstGeom prst="rect">
            <a:avLst/>
          </a:prstGeom>
          <a:noFill/>
        </p:spPr>
        <p:txBody>
          <a:bodyPr wrap="none" lIns="91440" tIns="45720" rIns="91440" bIns="45720">
            <a:spAutoFit/>
          </a:bodyPr>
          <a:lstStyle/>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Pick</a:t>
            </a:r>
          </a:p>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your</a:t>
            </a:r>
          </a:p>
          <a:p>
            <a:pPr algn="ctr"/>
            <a:r>
              <a:rPr lang="en-US" sz="5400" b="1" cap="none" spc="0" dirty="0">
                <a:ln w="28575">
                  <a:solidFill>
                    <a:schemeClr val="tx1"/>
                  </a:solidFill>
                  <a:prstDash val="solid"/>
                </a:ln>
                <a:solidFill>
                  <a:srgbClr val="A8DD97"/>
                </a:solidFill>
                <a:effectLst>
                  <a:outerShdw blurRad="38100" dist="22860" dir="5400000" algn="tl" rotWithShape="0">
                    <a:srgbClr val="000000">
                      <a:alpha val="30000"/>
                    </a:srgbClr>
                  </a:outerShdw>
                </a:effectLst>
              </a:rPr>
              <a:t>pitch!</a:t>
            </a:r>
          </a:p>
        </p:txBody>
      </p:sp>
      <p:sp>
        <p:nvSpPr>
          <p:cNvPr id="7" name="Rectangle 6">
            <a:extLst>
              <a:ext uri="{FF2B5EF4-FFF2-40B4-BE49-F238E27FC236}">
                <a16:creationId xmlns:a16="http://schemas.microsoft.com/office/drawing/2014/main" id="{4EB6A1B1-6C1A-43D0-B84B-38E785A22F3F}"/>
              </a:ext>
            </a:extLst>
          </p:cNvPr>
          <p:cNvSpPr/>
          <p:nvPr/>
        </p:nvSpPr>
        <p:spPr>
          <a:xfrm>
            <a:off x="3658747" y="129430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3" action="ppaction://hlinksldjump"/>
              </a:rPr>
              <a:t>1</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8" name="Rectangle 7">
            <a:extLst>
              <a:ext uri="{FF2B5EF4-FFF2-40B4-BE49-F238E27FC236}">
                <a16:creationId xmlns:a16="http://schemas.microsoft.com/office/drawing/2014/main" id="{37D88095-3B71-4748-B35B-FD420E8611A7}"/>
              </a:ext>
            </a:extLst>
          </p:cNvPr>
          <p:cNvSpPr/>
          <p:nvPr/>
        </p:nvSpPr>
        <p:spPr>
          <a:xfrm>
            <a:off x="5286925" y="1291988"/>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4" action="ppaction://hlinksldjump"/>
              </a:rPr>
              <a:t>2</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9" name="Rectangle 8">
            <a:extLst>
              <a:ext uri="{FF2B5EF4-FFF2-40B4-BE49-F238E27FC236}">
                <a16:creationId xmlns:a16="http://schemas.microsoft.com/office/drawing/2014/main" id="{BA985139-BF12-462A-843E-E585FD94D691}"/>
              </a:ext>
            </a:extLst>
          </p:cNvPr>
          <p:cNvSpPr/>
          <p:nvPr/>
        </p:nvSpPr>
        <p:spPr>
          <a:xfrm>
            <a:off x="6916132" y="1286121"/>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5" action="ppaction://hlinksldjump"/>
              </a:rPr>
              <a:t>3</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D511852F-DD04-4A5A-B277-A2CAFACAA083}"/>
              </a:ext>
            </a:extLst>
          </p:cNvPr>
          <p:cNvSpPr/>
          <p:nvPr/>
        </p:nvSpPr>
        <p:spPr>
          <a:xfrm>
            <a:off x="8546796" y="1287476"/>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6" action="ppaction://hlinksldjump"/>
              </a:rPr>
              <a:t>4</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2B59B032-E0E0-416E-AEDA-4C65C4286235}"/>
              </a:ext>
            </a:extLst>
          </p:cNvPr>
          <p:cNvSpPr/>
          <p:nvPr/>
        </p:nvSpPr>
        <p:spPr>
          <a:xfrm>
            <a:off x="10166499" y="1288023"/>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7" action="ppaction://hlinksldjump"/>
              </a:rPr>
              <a:t>5</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2" name="Rectangle 11">
            <a:extLst>
              <a:ext uri="{FF2B5EF4-FFF2-40B4-BE49-F238E27FC236}">
                <a16:creationId xmlns:a16="http://schemas.microsoft.com/office/drawing/2014/main" id="{D8258EB7-15D8-4ED3-B0F2-FA0104DEB1D8}"/>
              </a:ext>
            </a:extLst>
          </p:cNvPr>
          <p:cNvSpPr/>
          <p:nvPr/>
        </p:nvSpPr>
        <p:spPr>
          <a:xfrm>
            <a:off x="3660278" y="2636366"/>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8" action="ppaction://hlinksldjump"/>
              </a:rPr>
              <a:t>6</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3" name="Rectangle 12">
            <a:extLst>
              <a:ext uri="{FF2B5EF4-FFF2-40B4-BE49-F238E27FC236}">
                <a16:creationId xmlns:a16="http://schemas.microsoft.com/office/drawing/2014/main" id="{C902A255-3474-4E3D-88B6-5E1BBC38B5C1}"/>
              </a:ext>
            </a:extLst>
          </p:cNvPr>
          <p:cNvSpPr/>
          <p:nvPr/>
        </p:nvSpPr>
        <p:spPr>
          <a:xfrm>
            <a:off x="5290613" y="2627390"/>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9" action="ppaction://hlinksldjump"/>
              </a:rPr>
              <a:t>7</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4" name="Rectangle 13">
            <a:extLst>
              <a:ext uri="{FF2B5EF4-FFF2-40B4-BE49-F238E27FC236}">
                <a16:creationId xmlns:a16="http://schemas.microsoft.com/office/drawing/2014/main" id="{AB4450C3-A47F-4FE9-9EB3-218071539C43}"/>
              </a:ext>
            </a:extLst>
          </p:cNvPr>
          <p:cNvSpPr/>
          <p:nvPr/>
        </p:nvSpPr>
        <p:spPr>
          <a:xfrm>
            <a:off x="6916583" y="2627390"/>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0" action="ppaction://hlinksldjump"/>
              </a:rPr>
              <a:t>8</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5" name="Rectangle 14">
            <a:extLst>
              <a:ext uri="{FF2B5EF4-FFF2-40B4-BE49-F238E27FC236}">
                <a16:creationId xmlns:a16="http://schemas.microsoft.com/office/drawing/2014/main" id="{8A780716-2A0E-4F88-8980-EBA802B1D9FC}"/>
              </a:ext>
            </a:extLst>
          </p:cNvPr>
          <p:cNvSpPr/>
          <p:nvPr/>
        </p:nvSpPr>
        <p:spPr>
          <a:xfrm>
            <a:off x="8541333" y="2622143"/>
            <a:ext cx="808235" cy="1569660"/>
          </a:xfrm>
          <a:prstGeom prst="rect">
            <a:avLst/>
          </a:prstGeom>
          <a:noFill/>
        </p:spPr>
        <p:txBody>
          <a:bodyPr wrap="none" lIns="91440" tIns="45720" rIns="91440" bIns="45720">
            <a:spAutoFit/>
          </a:bodyPr>
          <a:lstStyle/>
          <a:p>
            <a:pPr algn="ctr"/>
            <a:r>
              <a:rPr lang="en-US" sz="9600" b="1"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1" action="ppaction://hlinksldjump"/>
              </a:rPr>
              <a:t>9</a:t>
            </a:r>
            <a:endParaRPr lang="en-US" sz="9600" b="1" cap="none" spc="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6" name="Rectangle 15">
            <a:extLst>
              <a:ext uri="{FF2B5EF4-FFF2-40B4-BE49-F238E27FC236}">
                <a16:creationId xmlns:a16="http://schemas.microsoft.com/office/drawing/2014/main" id="{FF7B7F39-FE4D-4273-B79E-FB8EE3B9288C}"/>
              </a:ext>
            </a:extLst>
          </p:cNvPr>
          <p:cNvSpPr/>
          <p:nvPr/>
        </p:nvSpPr>
        <p:spPr>
          <a:xfrm>
            <a:off x="9989459" y="2622143"/>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2" action="ppaction://hlinksldjump"/>
              </a:rPr>
              <a:t>10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7" name="Rectangle 16">
            <a:extLst>
              <a:ext uri="{FF2B5EF4-FFF2-40B4-BE49-F238E27FC236}">
                <a16:creationId xmlns:a16="http://schemas.microsoft.com/office/drawing/2014/main" id="{B41B0212-0391-4B2C-BA38-6B62DD7593B8}"/>
              </a:ext>
            </a:extLst>
          </p:cNvPr>
          <p:cNvSpPr/>
          <p:nvPr/>
        </p:nvSpPr>
        <p:spPr>
          <a:xfrm>
            <a:off x="3484965" y="3961326"/>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3" action="ppaction://hlinksldjump"/>
              </a:rPr>
              <a:t>11</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8" name="Rectangle 17">
            <a:extLst>
              <a:ext uri="{FF2B5EF4-FFF2-40B4-BE49-F238E27FC236}">
                <a16:creationId xmlns:a16="http://schemas.microsoft.com/office/drawing/2014/main" id="{883A4E30-52FA-4E9D-A6B5-2BB923A885AC}"/>
              </a:ext>
            </a:extLst>
          </p:cNvPr>
          <p:cNvSpPr/>
          <p:nvPr/>
        </p:nvSpPr>
        <p:spPr>
          <a:xfrm>
            <a:off x="5104339" y="3956803"/>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4" action="ppaction://hlinksldjump"/>
              </a:rPr>
              <a:t>12</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19" name="Rectangle 18">
            <a:extLst>
              <a:ext uri="{FF2B5EF4-FFF2-40B4-BE49-F238E27FC236}">
                <a16:creationId xmlns:a16="http://schemas.microsoft.com/office/drawing/2014/main" id="{19D210C0-8018-4B73-BAF6-C11983CE61A6}"/>
              </a:ext>
            </a:extLst>
          </p:cNvPr>
          <p:cNvSpPr/>
          <p:nvPr/>
        </p:nvSpPr>
        <p:spPr>
          <a:xfrm>
            <a:off x="6735434" y="3951556"/>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5" action="ppaction://hlinksldjump"/>
              </a:rPr>
              <a:t>13</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0" name="Rectangle 19">
            <a:extLst>
              <a:ext uri="{FF2B5EF4-FFF2-40B4-BE49-F238E27FC236}">
                <a16:creationId xmlns:a16="http://schemas.microsoft.com/office/drawing/2014/main" id="{E78C254E-2645-4300-8285-F416B6E2A5F9}"/>
              </a:ext>
            </a:extLst>
          </p:cNvPr>
          <p:cNvSpPr/>
          <p:nvPr/>
        </p:nvSpPr>
        <p:spPr>
          <a:xfrm>
            <a:off x="8359536" y="396205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6" action="ppaction://hlinksldjump"/>
              </a:rPr>
              <a:t>14</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1" name="Rectangle 20">
            <a:extLst>
              <a:ext uri="{FF2B5EF4-FFF2-40B4-BE49-F238E27FC236}">
                <a16:creationId xmlns:a16="http://schemas.microsoft.com/office/drawing/2014/main" id="{1225E42E-7223-45A3-B448-A396BBAB40F8}"/>
              </a:ext>
            </a:extLst>
          </p:cNvPr>
          <p:cNvSpPr/>
          <p:nvPr/>
        </p:nvSpPr>
        <p:spPr>
          <a:xfrm>
            <a:off x="9984259" y="3956803"/>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7" action="ppaction://hlinksldjump"/>
              </a:rPr>
              <a:t>15</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2" name="Rectangle 21">
            <a:extLst>
              <a:ext uri="{FF2B5EF4-FFF2-40B4-BE49-F238E27FC236}">
                <a16:creationId xmlns:a16="http://schemas.microsoft.com/office/drawing/2014/main" id="{41BCB360-97F2-4C01-A13A-BB74E94822C5}"/>
              </a:ext>
            </a:extLst>
          </p:cNvPr>
          <p:cNvSpPr/>
          <p:nvPr/>
        </p:nvSpPr>
        <p:spPr>
          <a:xfrm>
            <a:off x="3479098" y="5285629"/>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8" action="ppaction://hlinksldjump"/>
              </a:rPr>
              <a:t>16</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3" name="Rectangle 22">
            <a:extLst>
              <a:ext uri="{FF2B5EF4-FFF2-40B4-BE49-F238E27FC236}">
                <a16:creationId xmlns:a16="http://schemas.microsoft.com/office/drawing/2014/main" id="{52FD114B-8FBF-4AD5-AD44-5230069DCC3F}"/>
              </a:ext>
            </a:extLst>
          </p:cNvPr>
          <p:cNvSpPr/>
          <p:nvPr/>
        </p:nvSpPr>
        <p:spPr>
          <a:xfrm>
            <a:off x="5107649" y="5288340"/>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19" action="ppaction://hlinksldjump"/>
              </a:rPr>
              <a:t>17</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4" name="Rectangle 23">
            <a:extLst>
              <a:ext uri="{FF2B5EF4-FFF2-40B4-BE49-F238E27FC236}">
                <a16:creationId xmlns:a16="http://schemas.microsoft.com/office/drawing/2014/main" id="{D183D6CF-8CC6-4832-9284-6B92FC781BFC}"/>
              </a:ext>
            </a:extLst>
          </p:cNvPr>
          <p:cNvSpPr/>
          <p:nvPr/>
        </p:nvSpPr>
        <p:spPr>
          <a:xfrm>
            <a:off x="6730710" y="5280969"/>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0" action="ppaction://hlinksldjump"/>
              </a:rPr>
              <a:t>18</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5" name="Rectangle 24">
            <a:extLst>
              <a:ext uri="{FF2B5EF4-FFF2-40B4-BE49-F238E27FC236}">
                <a16:creationId xmlns:a16="http://schemas.microsoft.com/office/drawing/2014/main" id="{BEF4E903-3834-423E-8878-6594449CE3C1}"/>
              </a:ext>
            </a:extLst>
          </p:cNvPr>
          <p:cNvSpPr/>
          <p:nvPr/>
        </p:nvSpPr>
        <p:spPr>
          <a:xfrm>
            <a:off x="8358441" y="5281534"/>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1" action="ppaction://hlinksldjump"/>
              </a:rPr>
              <a:t>19</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26" name="Rectangle 25">
            <a:extLst>
              <a:ext uri="{FF2B5EF4-FFF2-40B4-BE49-F238E27FC236}">
                <a16:creationId xmlns:a16="http://schemas.microsoft.com/office/drawing/2014/main" id="{E0840240-618D-4903-8C1C-6FE821493D59}"/>
              </a:ext>
            </a:extLst>
          </p:cNvPr>
          <p:cNvSpPr/>
          <p:nvPr/>
        </p:nvSpPr>
        <p:spPr>
          <a:xfrm>
            <a:off x="9983658" y="5285629"/>
            <a:ext cx="1175322" cy="1569660"/>
          </a:xfrm>
          <a:prstGeom prst="rect">
            <a:avLst/>
          </a:prstGeom>
          <a:noFill/>
        </p:spPr>
        <p:txBody>
          <a:bodyPr wrap="none" lIns="91440" tIns="45720" rIns="91440" bIns="45720">
            <a:spAutoFit/>
          </a:bodyPr>
          <a:lstStyle/>
          <a:p>
            <a:pPr algn="ctr"/>
            <a:r>
              <a:rPr lang="en-US" sz="9600" b="1" spc="-1000" dirty="0">
                <a:ln w="38100">
                  <a:solidFill>
                    <a:srgbClr val="3F8731"/>
                  </a:solidFill>
                  <a:prstDash val="solid"/>
                </a:ln>
                <a:solidFill>
                  <a:srgbClr val="FFFFFF"/>
                </a:solidFill>
                <a:effectLst>
                  <a:outerShdw blurRad="38100" dist="22860" dir="5400000" algn="tl" rotWithShape="0">
                    <a:srgbClr val="000000">
                      <a:alpha val="30000"/>
                    </a:srgbClr>
                  </a:outerShdw>
                </a:effectLst>
                <a:hlinkClick r:id="rId22" action="ppaction://hlinksldjump"/>
              </a:rPr>
              <a:t>20</a:t>
            </a:r>
            <a:endParaRPr lang="en-US" sz="9600" b="1" cap="none" spc="-1000" dirty="0">
              <a:ln w="38100">
                <a:solidFill>
                  <a:srgbClr val="3F8731"/>
                </a:solidFill>
                <a:prstDash val="solid"/>
              </a:ln>
              <a:solidFill>
                <a:srgbClr val="FFFFFF"/>
              </a:solidFill>
              <a:effectLst>
                <a:outerShdw blurRad="38100" dist="22860" dir="5400000" algn="tl" rotWithShape="0">
                  <a:srgbClr val="000000">
                    <a:alpha val="30000"/>
                  </a:srgbClr>
                </a:outerShdw>
              </a:effectLst>
            </a:endParaRPr>
          </a:p>
        </p:txBody>
      </p:sp>
      <p:sp>
        <p:nvSpPr>
          <p:cNvPr id="34" name="Rectangle 33">
            <a:extLst>
              <a:ext uri="{FF2B5EF4-FFF2-40B4-BE49-F238E27FC236}">
                <a16:creationId xmlns:a16="http://schemas.microsoft.com/office/drawing/2014/main" id="{B8C89E42-85F9-4173-9171-BB80882BE716}"/>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296"/>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296"/>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74336004"/>
      </p:ext>
    </p:extLst>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44910"/>
            <a:ext cx="11238324" cy="2336024"/>
          </a:xfrm>
          <a:prstGeom prst="rect">
            <a:avLst/>
          </a:prstGeom>
          <a:noFill/>
        </p:spPr>
        <p:txBody>
          <a:bodyPr wrap="square" rtlCol="0">
            <a:spAutoFit/>
          </a:bodyPr>
          <a:lstStyle/>
          <a:p>
            <a:pPr algn="ctr">
              <a:lnSpc>
                <a:spcPct val="90000"/>
              </a:lnSpc>
            </a:pPr>
            <a:r>
              <a:rPr lang="en-US" sz="5400" dirty="0"/>
              <a:t>Complete the quote: “This people honors me with their lips, but their _____ is far from me.” </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64246"/>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Tree>
    <p:extLst>
      <p:ext uri="{BB962C8B-B14F-4D97-AF65-F5344CB8AC3E}">
        <p14:creationId xmlns:p14="http://schemas.microsoft.com/office/powerpoint/2010/main" val="3405801122"/>
      </p:ext>
    </p:extLst>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44910"/>
            <a:ext cx="11238324" cy="2336024"/>
          </a:xfrm>
          <a:prstGeom prst="rect">
            <a:avLst/>
          </a:prstGeom>
          <a:noFill/>
        </p:spPr>
        <p:txBody>
          <a:bodyPr wrap="square" rtlCol="0">
            <a:spAutoFit/>
          </a:bodyPr>
          <a:lstStyle/>
          <a:p>
            <a:pPr algn="ctr">
              <a:lnSpc>
                <a:spcPct val="90000"/>
              </a:lnSpc>
            </a:pPr>
            <a:r>
              <a:rPr lang="en-US" sz="5400" dirty="0"/>
              <a:t>Complete the quote: “This people honors me with their lips, but their _____ is far from me.” </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64246"/>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7</a:t>
            </a:r>
          </a:p>
        </p:txBody>
      </p:sp>
      <p:sp>
        <p:nvSpPr>
          <p:cNvPr id="8" name="TextBox 7">
            <a:extLst>
              <a:ext uri="{FF2B5EF4-FFF2-40B4-BE49-F238E27FC236}">
                <a16:creationId xmlns:a16="http://schemas.microsoft.com/office/drawing/2014/main" id="{C5BA4CFF-A6B1-4984-9642-B4223BD6B62C}"/>
              </a:ext>
            </a:extLst>
          </p:cNvPr>
          <p:cNvSpPr txBox="1"/>
          <p:nvPr/>
        </p:nvSpPr>
        <p:spPr>
          <a:xfrm>
            <a:off x="538040" y="4177720"/>
            <a:ext cx="11132697" cy="2521331"/>
          </a:xfrm>
          <a:prstGeom prst="rect">
            <a:avLst/>
          </a:prstGeom>
          <a:solidFill>
            <a:srgbClr val="FFFFF3"/>
          </a:solidFill>
          <a:ln w="38100">
            <a:solidFill>
              <a:srgbClr val="006600"/>
            </a:solidFill>
          </a:ln>
        </p:spPr>
        <p:txBody>
          <a:bodyPr wrap="square" rtlCol="0">
            <a:spAutoFit/>
          </a:bodyPr>
          <a:lstStyle/>
          <a:p>
            <a:pPr algn="ctr"/>
            <a:endParaRPr lang="en-US" sz="600" b="1" spc="-150" dirty="0">
              <a:solidFill>
                <a:srgbClr val="3F8731"/>
              </a:solidFill>
            </a:endParaRPr>
          </a:p>
          <a:p>
            <a:pPr algn="ctr">
              <a:spcAft>
                <a:spcPts val="600"/>
              </a:spcAft>
            </a:pPr>
            <a:r>
              <a:rPr lang="en-US" sz="6000" b="1" spc="-150" dirty="0">
                <a:solidFill>
                  <a:srgbClr val="3F8731"/>
                </a:solidFill>
              </a:rPr>
              <a:t>Answer: “heart”</a:t>
            </a:r>
            <a:endParaRPr lang="en-US" sz="6000" b="1" spc="-200" dirty="0">
              <a:solidFill>
                <a:srgbClr val="3F8731"/>
              </a:solidFill>
            </a:endParaRPr>
          </a:p>
          <a:p>
            <a:pPr>
              <a:spcAft>
                <a:spcPts val="600"/>
              </a:spcAft>
            </a:pPr>
            <a:r>
              <a:rPr lang="en-US" sz="2400" b="1" dirty="0">
                <a:latin typeface="Times New Roman" panose="02020603050405020304" pitchFamily="18" charset="0"/>
                <a:cs typeface="Times New Roman" panose="02020603050405020304" pitchFamily="18" charset="0"/>
              </a:rPr>
              <a:t>Matthew 15:8-9</a:t>
            </a:r>
          </a:p>
          <a:p>
            <a:pPr algn="just"/>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This people honors me with their lips, but their </a:t>
            </a:r>
            <a:r>
              <a:rPr lang="en-US" sz="2400" b="1" dirty="0">
                <a:solidFill>
                  <a:srgbClr val="3F8731"/>
                </a:solidFill>
                <a:latin typeface="Times New Roman" panose="02020603050405020304" pitchFamily="18" charset="0"/>
                <a:cs typeface="Times New Roman" panose="02020603050405020304" pitchFamily="18" charset="0"/>
              </a:rPr>
              <a:t>heart</a:t>
            </a:r>
            <a:r>
              <a:rPr lang="en-US" sz="2400" dirty="0">
                <a:latin typeface="Times New Roman" panose="02020603050405020304" pitchFamily="18" charset="0"/>
                <a:cs typeface="Times New Roman" panose="02020603050405020304" pitchFamily="18" charset="0"/>
              </a:rPr>
              <a:t> is far from me;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in vain do they worship me, teaching as doctrines the commandments of men.”</a:t>
            </a:r>
          </a:p>
          <a:p>
            <a:pPr algn="ctr">
              <a:lnSpc>
                <a:spcPct val="80000"/>
              </a:lnSpc>
            </a:pPr>
            <a:endParaRPr lang="en-US" sz="1200" b="1" dirty="0">
              <a:solidFill>
                <a:srgbClr val="3F8731"/>
              </a:solidFill>
            </a:endParaRPr>
          </a:p>
        </p:txBody>
      </p:sp>
    </p:spTree>
    <p:extLst>
      <p:ext uri="{BB962C8B-B14F-4D97-AF65-F5344CB8AC3E}">
        <p14:creationId xmlns:p14="http://schemas.microsoft.com/office/powerpoint/2010/main" val="2385595664"/>
      </p:ext>
    </p:extLst>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21654479"/>
      </p:ext>
    </p:extLst>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44910"/>
            <a:ext cx="11238324" cy="1938992"/>
          </a:xfrm>
          <a:prstGeom prst="rect">
            <a:avLst/>
          </a:prstGeom>
          <a:noFill/>
        </p:spPr>
        <p:txBody>
          <a:bodyPr wrap="square" rtlCol="0">
            <a:spAutoFit/>
          </a:bodyPr>
          <a:lstStyle/>
          <a:p>
            <a:pPr algn="ctr"/>
            <a:r>
              <a:rPr lang="en-US" sz="6000" dirty="0"/>
              <a:t>Where do the things come from that defile a man?</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64246"/>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Tree>
    <p:extLst>
      <p:ext uri="{BB962C8B-B14F-4D97-AF65-F5344CB8AC3E}">
        <p14:creationId xmlns:p14="http://schemas.microsoft.com/office/powerpoint/2010/main" val="1254873065"/>
      </p:ext>
    </p:extLst>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44910"/>
            <a:ext cx="11238324" cy="1938992"/>
          </a:xfrm>
          <a:prstGeom prst="rect">
            <a:avLst/>
          </a:prstGeom>
          <a:noFill/>
        </p:spPr>
        <p:txBody>
          <a:bodyPr wrap="square" rtlCol="0">
            <a:spAutoFit/>
          </a:bodyPr>
          <a:lstStyle/>
          <a:p>
            <a:pPr algn="ctr"/>
            <a:r>
              <a:rPr lang="en-US" sz="6000" dirty="0"/>
              <a:t>Where do the things come from that defile a man?</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64246"/>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8</a:t>
            </a:r>
          </a:p>
        </p:txBody>
      </p:sp>
      <p:sp>
        <p:nvSpPr>
          <p:cNvPr id="8" name="TextBox 7">
            <a:extLst>
              <a:ext uri="{FF2B5EF4-FFF2-40B4-BE49-F238E27FC236}">
                <a16:creationId xmlns:a16="http://schemas.microsoft.com/office/drawing/2014/main" id="{9ADDBCEA-DEB5-45F6-B4E9-FCC6BB7D443C}"/>
              </a:ext>
            </a:extLst>
          </p:cNvPr>
          <p:cNvSpPr txBox="1"/>
          <p:nvPr/>
        </p:nvSpPr>
        <p:spPr>
          <a:xfrm>
            <a:off x="538040" y="3775048"/>
            <a:ext cx="11132697" cy="290233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spcAft>
                <a:spcPts val="600"/>
              </a:spcAft>
            </a:pPr>
            <a:r>
              <a:rPr lang="en-US" sz="6000" b="1" spc="-150" dirty="0">
                <a:solidFill>
                  <a:srgbClr val="3F8731"/>
                </a:solidFill>
              </a:rPr>
              <a:t>Answer: “the heart”</a:t>
            </a:r>
            <a:endParaRPr lang="en-US" sz="4400" b="1" spc="-200" dirty="0">
              <a:solidFill>
                <a:srgbClr val="3F8731"/>
              </a:solidFill>
            </a:endParaRPr>
          </a:p>
          <a:p>
            <a:pPr>
              <a:spcAft>
                <a:spcPts val="600"/>
              </a:spcAft>
            </a:pPr>
            <a:r>
              <a:rPr lang="en-US" sz="2400" b="1" dirty="0">
                <a:latin typeface="Times New Roman" panose="02020603050405020304" pitchFamily="18" charset="0"/>
                <a:cs typeface="Times New Roman" panose="02020603050405020304" pitchFamily="18" charset="0"/>
              </a:rPr>
              <a:t>Matthew 15:18-20</a:t>
            </a:r>
          </a:p>
          <a:p>
            <a:pPr algn="just"/>
            <a:r>
              <a:rPr lang="en-US" sz="2400" baseline="30000"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“But what comes out of the mouth proceeds from </a:t>
            </a:r>
            <a:r>
              <a:rPr lang="en-US" sz="2400" b="1" dirty="0">
                <a:solidFill>
                  <a:srgbClr val="3F8731"/>
                </a:solidFill>
                <a:latin typeface="Times New Roman" panose="02020603050405020304" pitchFamily="18" charset="0"/>
                <a:cs typeface="Times New Roman" panose="02020603050405020304" pitchFamily="18" charset="0"/>
              </a:rPr>
              <a:t>the heart</a:t>
            </a:r>
            <a:r>
              <a:rPr lang="en-US" sz="2400" dirty="0">
                <a:latin typeface="Times New Roman" panose="02020603050405020304" pitchFamily="18" charset="0"/>
                <a:cs typeface="Times New Roman" panose="02020603050405020304" pitchFamily="18" charset="0"/>
              </a:rPr>
              <a:t>, and this defiles a person.   </a:t>
            </a:r>
            <a:r>
              <a:rPr lang="en-US" sz="2400" baseline="30000" dirty="0">
                <a:latin typeface="Times New Roman" panose="02020603050405020304" pitchFamily="18" charset="0"/>
                <a:cs typeface="Times New Roman" panose="02020603050405020304" pitchFamily="18" charset="0"/>
              </a:rPr>
              <a:t>19</a:t>
            </a:r>
            <a:r>
              <a:rPr lang="en-US" sz="2400" dirty="0">
                <a:latin typeface="Times New Roman" panose="02020603050405020304" pitchFamily="18" charset="0"/>
                <a:cs typeface="Times New Roman" panose="02020603050405020304" pitchFamily="18" charset="0"/>
              </a:rPr>
              <a:t> For out of </a:t>
            </a:r>
            <a:r>
              <a:rPr lang="en-US" sz="2400" b="1" dirty="0">
                <a:solidFill>
                  <a:srgbClr val="3F8731"/>
                </a:solidFill>
                <a:latin typeface="Times New Roman" panose="02020603050405020304" pitchFamily="18" charset="0"/>
                <a:cs typeface="Times New Roman" panose="02020603050405020304" pitchFamily="18" charset="0"/>
              </a:rPr>
              <a:t>the heart </a:t>
            </a:r>
            <a:r>
              <a:rPr lang="en-US" sz="2400" dirty="0">
                <a:latin typeface="Times New Roman" panose="02020603050405020304" pitchFamily="18" charset="0"/>
                <a:cs typeface="Times New Roman" panose="02020603050405020304" pitchFamily="18" charset="0"/>
              </a:rPr>
              <a:t>come evil thoughts, murder, adultery, sexual immorality, theft, false witness, slander. </a:t>
            </a:r>
            <a:r>
              <a:rPr lang="en-US" sz="2400" baseline="300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  These are what defile a person.”</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7766574"/>
      </p:ext>
    </p:extLst>
  </p:cSld>
  <p:clrMapOvr>
    <a:masterClrMapping/>
  </p:clrMapOvr>
  <p:transition spd="slow">
    <p:wipe dir="d"/>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8175E0C2-4747-4932-9DF3-56BCD6843A09}"/>
              </a:ext>
            </a:extLst>
          </p:cNvPr>
          <p:cNvSpPr/>
          <p:nvPr/>
        </p:nvSpPr>
        <p:spPr>
          <a:xfrm>
            <a:off x="9025723" y="2828834"/>
            <a:ext cx="290496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SINGLE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6"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23873025"/>
      </p:ext>
    </p:extLst>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28132"/>
            <a:ext cx="11238324" cy="1015663"/>
          </a:xfrm>
          <a:prstGeom prst="rect">
            <a:avLst/>
          </a:prstGeom>
          <a:noFill/>
        </p:spPr>
        <p:txBody>
          <a:bodyPr wrap="square" rtlCol="0">
            <a:spAutoFit/>
          </a:bodyPr>
          <a:lstStyle/>
          <a:p>
            <a:pPr algn="ctr"/>
            <a:r>
              <a:rPr lang="en-US" sz="6000" dirty="0"/>
              <a:t>Who did Peter say that Jesus was?</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64246"/>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Tree>
    <p:extLst>
      <p:ext uri="{BB962C8B-B14F-4D97-AF65-F5344CB8AC3E}">
        <p14:creationId xmlns:p14="http://schemas.microsoft.com/office/powerpoint/2010/main" val="1591514767"/>
      </p:ext>
    </p:extLst>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728132"/>
            <a:ext cx="11238324" cy="1015663"/>
          </a:xfrm>
          <a:prstGeom prst="rect">
            <a:avLst/>
          </a:prstGeom>
          <a:noFill/>
        </p:spPr>
        <p:txBody>
          <a:bodyPr wrap="square" rtlCol="0">
            <a:spAutoFit/>
          </a:bodyPr>
          <a:lstStyle/>
          <a:p>
            <a:pPr algn="ctr"/>
            <a:r>
              <a:rPr lang="en-US" sz="6000" dirty="0"/>
              <a:t>Who did Peter say that Jesus was?</a:t>
            </a:r>
          </a:p>
        </p:txBody>
      </p:sp>
      <p:sp>
        <p:nvSpPr>
          <p:cNvPr id="7" name="Rectangle 6">
            <a:extLst>
              <a:ext uri="{FF2B5EF4-FFF2-40B4-BE49-F238E27FC236}">
                <a16:creationId xmlns:a16="http://schemas.microsoft.com/office/drawing/2014/main" id="{48F6B86B-DF2F-45A7-A762-C4534E181DA5}"/>
              </a:ext>
            </a:extLst>
          </p:cNvPr>
          <p:cNvSpPr/>
          <p:nvPr/>
        </p:nvSpPr>
        <p:spPr>
          <a:xfrm>
            <a:off x="5884350" y="864246"/>
            <a:ext cx="444352" cy="707886"/>
          </a:xfrm>
          <a:prstGeom prst="rect">
            <a:avLst/>
          </a:prstGeom>
          <a:noFill/>
        </p:spPr>
        <p:txBody>
          <a:bodyPr wrap="none" lIns="91440" tIns="45720" rIns="91440" bIns="45720">
            <a:spAutoFit/>
          </a:bodyPr>
          <a:lstStyle/>
          <a:p>
            <a:pPr algn="ctr"/>
            <a:r>
              <a:rPr lang="en-US" sz="4000" b="1" cap="none" spc="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9</a:t>
            </a:r>
          </a:p>
        </p:txBody>
      </p:sp>
      <p:sp>
        <p:nvSpPr>
          <p:cNvPr id="8" name="TextBox 7">
            <a:extLst>
              <a:ext uri="{FF2B5EF4-FFF2-40B4-BE49-F238E27FC236}">
                <a16:creationId xmlns:a16="http://schemas.microsoft.com/office/drawing/2014/main" id="{0AAFCFBF-8716-4B02-BADC-DB477FB0F66A}"/>
              </a:ext>
            </a:extLst>
          </p:cNvPr>
          <p:cNvSpPr txBox="1"/>
          <p:nvPr/>
        </p:nvSpPr>
        <p:spPr>
          <a:xfrm>
            <a:off x="538040" y="2852258"/>
            <a:ext cx="11132697" cy="3163943"/>
          </a:xfrm>
          <a:prstGeom prst="rect">
            <a:avLst/>
          </a:prstGeom>
          <a:solidFill>
            <a:srgbClr val="FFFFF3"/>
          </a:solidFill>
          <a:ln w="38100">
            <a:solidFill>
              <a:srgbClr val="006600"/>
            </a:solidFill>
          </a:ln>
        </p:spPr>
        <p:txBody>
          <a:bodyPr wrap="square" rtlCol="0">
            <a:spAutoFit/>
          </a:bodyPr>
          <a:lstStyle/>
          <a:p>
            <a:pPr algn="ctr">
              <a:lnSpc>
                <a:spcPct val="80000"/>
              </a:lnSpc>
            </a:pPr>
            <a:endParaRPr lang="en-US" sz="600" b="1" dirty="0">
              <a:solidFill>
                <a:srgbClr val="3F8731"/>
              </a:solidFill>
            </a:endParaRPr>
          </a:p>
          <a:p>
            <a:pPr algn="ctr">
              <a:lnSpc>
                <a:spcPct val="80000"/>
              </a:lnSpc>
            </a:pPr>
            <a:endParaRPr lang="en-US" sz="600" b="1" spc="-150" dirty="0">
              <a:solidFill>
                <a:srgbClr val="3F8731"/>
              </a:solidFill>
            </a:endParaRPr>
          </a:p>
          <a:p>
            <a:pPr algn="ctr">
              <a:lnSpc>
                <a:spcPct val="80000"/>
              </a:lnSpc>
            </a:pPr>
            <a:r>
              <a:rPr lang="en-US" sz="6000" b="1" spc="-150" dirty="0">
                <a:solidFill>
                  <a:srgbClr val="3F8731"/>
                </a:solidFill>
              </a:rPr>
              <a:t>Answer: “the Christ”;</a:t>
            </a:r>
          </a:p>
          <a:p>
            <a:pPr algn="ctr">
              <a:lnSpc>
                <a:spcPct val="80000"/>
              </a:lnSpc>
              <a:spcAft>
                <a:spcPts val="600"/>
              </a:spcAft>
            </a:pPr>
            <a:r>
              <a:rPr lang="en-US" sz="6000" b="1" spc="-150" dirty="0">
                <a:solidFill>
                  <a:srgbClr val="3F8731"/>
                </a:solidFill>
              </a:rPr>
              <a:t>“the Son of the living God”</a:t>
            </a:r>
            <a:endParaRPr lang="en-US" sz="4400" b="1" spc="-200" dirty="0">
              <a:solidFill>
                <a:srgbClr val="3F8731"/>
              </a:solidFill>
            </a:endParaRPr>
          </a:p>
          <a:p>
            <a:pPr>
              <a:spcAft>
                <a:spcPts val="600"/>
              </a:spcAft>
            </a:pPr>
            <a:r>
              <a:rPr lang="en-US" sz="2400" b="1" dirty="0">
                <a:latin typeface="Times New Roman" panose="02020603050405020304" pitchFamily="18" charset="0"/>
                <a:cs typeface="Times New Roman" panose="02020603050405020304" pitchFamily="18" charset="0"/>
              </a:rPr>
              <a:t>Matthew 16:15-16</a:t>
            </a:r>
          </a:p>
          <a:p>
            <a:pPr algn="just"/>
            <a:r>
              <a:rPr lang="en-US" sz="2400" baseline="30000"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 He said to them, “But who do you say that I am?” </a:t>
            </a:r>
            <a:r>
              <a:rPr lang="en-US" sz="2400" baseline="30000" dirty="0">
                <a:latin typeface="Times New Roman" panose="02020603050405020304" pitchFamily="18" charset="0"/>
                <a:cs typeface="Times New Roman" panose="02020603050405020304" pitchFamily="18" charset="0"/>
              </a:rPr>
              <a:t>16</a:t>
            </a:r>
            <a:r>
              <a:rPr lang="en-US" sz="2400" dirty="0">
                <a:latin typeface="Times New Roman" panose="02020603050405020304" pitchFamily="18" charset="0"/>
                <a:cs typeface="Times New Roman" panose="02020603050405020304" pitchFamily="18" charset="0"/>
              </a:rPr>
              <a:t> Simon Peter replied, “You are    </a:t>
            </a:r>
            <a:r>
              <a:rPr lang="en-US" sz="2400" b="1" dirty="0">
                <a:solidFill>
                  <a:srgbClr val="3F8731"/>
                </a:solidFill>
                <a:latin typeface="Times New Roman" panose="02020603050405020304" pitchFamily="18" charset="0"/>
                <a:cs typeface="Times New Roman" panose="02020603050405020304" pitchFamily="18" charset="0"/>
              </a:rPr>
              <a:t>the Christ</a:t>
            </a:r>
            <a:r>
              <a:rPr lang="en-US" sz="2400" dirty="0">
                <a:latin typeface="Times New Roman" panose="02020603050405020304" pitchFamily="18" charset="0"/>
                <a:cs typeface="Times New Roman" panose="02020603050405020304" pitchFamily="18" charset="0"/>
              </a:rPr>
              <a:t>, </a:t>
            </a:r>
            <a:r>
              <a:rPr lang="en-US" sz="2400" b="1" dirty="0">
                <a:solidFill>
                  <a:srgbClr val="3F8731"/>
                </a:solidFill>
                <a:latin typeface="Times New Roman" panose="02020603050405020304" pitchFamily="18" charset="0"/>
                <a:cs typeface="Times New Roman" panose="02020603050405020304" pitchFamily="18" charset="0"/>
              </a:rPr>
              <a:t>the Son of the living God</a:t>
            </a:r>
            <a:r>
              <a:rPr lang="en-US" sz="2400" dirty="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7746753"/>
      </p:ext>
    </p:extLst>
  </p:cSld>
  <p:clrMapOvr>
    <a:masterClrMapping/>
  </p:clrMapOvr>
  <p:transition spd="slow">
    <p:wipe dir="d"/>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C701B4-7477-4BB5-AF9D-9A60599F50DE}"/>
              </a:ext>
            </a:extLst>
          </p:cNvPr>
          <p:cNvGrpSpPr/>
          <p:nvPr/>
        </p:nvGrpSpPr>
        <p:grpSpPr>
          <a:xfrm>
            <a:off x="1977781" y="5563"/>
            <a:ext cx="8269838" cy="6857999"/>
            <a:chOff x="1951729" y="0"/>
            <a:chExt cx="8269838" cy="6857999"/>
          </a:xfrm>
        </p:grpSpPr>
        <p:pic>
          <p:nvPicPr>
            <p:cNvPr id="2050" name="Picture 2" descr="Baseball Field Clip Art">
              <a:extLst>
                <a:ext uri="{FF2B5EF4-FFF2-40B4-BE49-F238E27FC236}">
                  <a16:creationId xmlns:a16="http://schemas.microsoft.com/office/drawing/2014/main" id="{1EBF5B11-F9D0-4BEF-837E-906889733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8"/>
            <a:stretch/>
          </p:blipFill>
          <p:spPr bwMode="auto">
            <a:xfrm>
              <a:off x="1951729" y="0"/>
              <a:ext cx="826983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6C67EEB-FAC5-47A4-8E95-72B39C554BCB}"/>
                </a:ext>
              </a:extLst>
            </p:cNvPr>
            <p:cNvSpPr/>
            <p:nvPr/>
          </p:nvSpPr>
          <p:spPr>
            <a:xfrm>
              <a:off x="5799303" y="709127"/>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E26FFEE2-E142-4914-886A-7908DA12B71A}"/>
                </a:ext>
              </a:extLst>
            </p:cNvPr>
            <p:cNvSpPr/>
            <p:nvPr/>
          </p:nvSpPr>
          <p:spPr>
            <a:xfrm rot="2700000">
              <a:off x="8266922" y="315841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1FF1BA1-CD56-473D-85BA-056342436F57}"/>
                </a:ext>
              </a:extLst>
            </p:cNvPr>
            <p:cNvSpPr/>
            <p:nvPr/>
          </p:nvSpPr>
          <p:spPr>
            <a:xfrm rot="2700000">
              <a:off x="3166188" y="3158413"/>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E698766-2C5D-4F25-88C7-23B76B7549CE}"/>
                </a:ext>
              </a:extLst>
            </p:cNvPr>
            <p:cNvSpPr/>
            <p:nvPr/>
          </p:nvSpPr>
          <p:spPr>
            <a:xfrm rot="5400000">
              <a:off x="5785241" y="5766318"/>
              <a:ext cx="559837" cy="541175"/>
            </a:xfrm>
            <a:prstGeom prst="homePlat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1D65365-AD13-4E32-A5EF-AB98CE2F6F30}"/>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3" action="ppaction://hlinksldjump"/>
              </a:rPr>
              <a:t>DOUBLE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1" name="Rectangle 10">
            <a:extLst>
              <a:ext uri="{FF2B5EF4-FFF2-40B4-BE49-F238E27FC236}">
                <a16:creationId xmlns:a16="http://schemas.microsoft.com/office/drawing/2014/main" id="{E3BA4B2C-4AD4-4E4B-8E58-6E6C49903ECE}"/>
              </a:ext>
            </a:extLst>
          </p:cNvPr>
          <p:cNvSpPr/>
          <p:nvPr/>
        </p:nvSpPr>
        <p:spPr>
          <a:xfrm>
            <a:off x="221682" y="2817521"/>
            <a:ext cx="2741456"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4" action="ppaction://hlinksldjump"/>
              </a:rPr>
              <a:t>TRIPLE</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
        <p:nvSpPr>
          <p:cNvPr id="14" name="TextBox 13">
            <a:extLst>
              <a:ext uri="{FF2B5EF4-FFF2-40B4-BE49-F238E27FC236}">
                <a16:creationId xmlns:a16="http://schemas.microsoft.com/office/drawing/2014/main" id="{9AEE8A07-BC1E-43FC-A07E-2814C31004EA}"/>
              </a:ext>
            </a:extLst>
          </p:cNvPr>
          <p:cNvSpPr txBox="1"/>
          <p:nvPr/>
        </p:nvSpPr>
        <p:spPr>
          <a:xfrm>
            <a:off x="4913339" y="2641289"/>
            <a:ext cx="2380796" cy="1569660"/>
          </a:xfrm>
          <a:prstGeom prst="rect">
            <a:avLst/>
          </a:prstGeom>
          <a:noFill/>
        </p:spPr>
        <p:txBody>
          <a:bodyPr wrap="square" rtlCol="0">
            <a:spAutoFit/>
          </a:bodyPr>
          <a:lstStyle/>
          <a:p>
            <a:pPr algn="ctr"/>
            <a:r>
              <a:rPr lang="en-US" sz="4800" b="1" dirty="0">
                <a:ln w="19050">
                  <a:solidFill>
                    <a:schemeClr val="tx1"/>
                  </a:solidFill>
                </a:ln>
                <a:solidFill>
                  <a:srgbClr val="3F8731"/>
                </a:solidFill>
              </a:rPr>
              <a:t>Next batter</a:t>
            </a:r>
          </a:p>
        </p:txBody>
      </p:sp>
      <p:sp>
        <p:nvSpPr>
          <p:cNvPr id="15" name="Rectangle 14">
            <a:extLst>
              <a:ext uri="{FF2B5EF4-FFF2-40B4-BE49-F238E27FC236}">
                <a16:creationId xmlns:a16="http://schemas.microsoft.com/office/drawing/2014/main" id="{E952CD45-3C12-4D8B-A22D-64494061E1AB}"/>
              </a:ext>
            </a:extLst>
          </p:cNvPr>
          <p:cNvSpPr/>
          <p:nvPr/>
        </p:nvSpPr>
        <p:spPr>
          <a:xfrm>
            <a:off x="3911648" y="5707176"/>
            <a:ext cx="4378122"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1F9D0"/>
                </a:solidFill>
                <a:effectLst>
                  <a:outerShdw blurRad="38100" dist="22860" dir="5400000" algn="tl" rotWithShape="0">
                    <a:srgbClr val="000000">
                      <a:alpha val="30000"/>
                    </a:srgbClr>
                  </a:outerShdw>
                </a:effectLst>
                <a:hlinkClick r:id="rId5" action="ppaction://hlinksldjump"/>
              </a:rPr>
              <a:t>HOMERUN</a:t>
            </a:r>
            <a:endParaRPr lang="en-US" sz="7200" b="1" cap="none" spc="0" dirty="0">
              <a:ln w="28575">
                <a:solidFill>
                  <a:schemeClr val="tx1"/>
                </a:solidFill>
                <a:prstDash val="solid"/>
              </a:ln>
              <a:solidFill>
                <a:srgbClr val="F1F9D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58359070"/>
      </p:ext>
    </p:extLst>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39900C-A764-43BB-B630-C653B7B3D0F4}"/>
              </a:ext>
            </a:extLst>
          </p:cNvPr>
          <p:cNvSpPr/>
          <p:nvPr/>
        </p:nvSpPr>
        <p:spPr>
          <a:xfrm>
            <a:off x="5825355" y="949582"/>
            <a:ext cx="559837" cy="54117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C9950C-D825-474C-BCC9-EA8F77D85AAE}"/>
              </a:ext>
            </a:extLst>
          </p:cNvPr>
          <p:cNvSpPr/>
          <p:nvPr/>
        </p:nvSpPr>
        <p:spPr>
          <a:xfrm>
            <a:off x="4427572" y="-72002"/>
            <a:ext cx="3353803" cy="1200329"/>
          </a:xfrm>
          <a:prstGeom prst="rect">
            <a:avLst/>
          </a:prstGeom>
          <a:noFill/>
          <a:ln>
            <a:noFill/>
          </a:ln>
        </p:spPr>
        <p:txBody>
          <a:bodyPr wrap="none" lIns="91440" tIns="45720" rIns="91440" bIns="45720">
            <a:spAutoFit/>
          </a:bodyPr>
          <a:lstStyle/>
          <a:p>
            <a:pPr algn="ctr"/>
            <a:r>
              <a:rPr lang="en-US" sz="7200" b="1" dirty="0">
                <a:ln w="28575">
                  <a:solidFill>
                    <a:schemeClr val="tx1"/>
                  </a:solidFill>
                  <a:prstDash val="solid"/>
                </a:ln>
                <a:solidFill>
                  <a:srgbClr val="FFDCB3"/>
                </a:solidFill>
                <a:effectLst>
                  <a:outerShdw blurRad="38100" dist="22860" dir="5400000" algn="tl" rotWithShape="0">
                    <a:srgbClr val="000000">
                      <a:alpha val="30000"/>
                    </a:srgbClr>
                  </a:outerShdw>
                </a:effectLst>
              </a:rPr>
              <a:t>DOUBLE</a:t>
            </a:r>
            <a:endParaRPr lang="en-US" sz="7200" b="1" cap="none" spc="0" dirty="0">
              <a:ln w="28575">
                <a:solidFill>
                  <a:schemeClr val="tx1"/>
                </a:solidFill>
                <a:prstDash val="solid"/>
              </a:ln>
              <a:solidFill>
                <a:srgbClr val="FFDCB3"/>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a16="http://schemas.microsoft.com/office/drawing/2014/main" id="{4AB9201A-D07E-4DC0-8755-314D67AD2D71}"/>
              </a:ext>
            </a:extLst>
          </p:cNvPr>
          <p:cNvSpPr txBox="1"/>
          <p:nvPr/>
        </p:nvSpPr>
        <p:spPr>
          <a:xfrm>
            <a:off x="486111" y="1803633"/>
            <a:ext cx="11238324" cy="1754326"/>
          </a:xfrm>
          <a:prstGeom prst="rect">
            <a:avLst/>
          </a:prstGeom>
          <a:noFill/>
        </p:spPr>
        <p:txBody>
          <a:bodyPr wrap="square" rtlCol="0">
            <a:spAutoFit/>
          </a:bodyPr>
          <a:lstStyle/>
          <a:p>
            <a:pPr algn="ctr">
              <a:lnSpc>
                <a:spcPct val="90000"/>
              </a:lnSpc>
            </a:pPr>
            <a:r>
              <a:rPr lang="en-US" sz="6000" dirty="0"/>
              <a:t>What did Jesus say would happen to him after he suffered and died?</a:t>
            </a:r>
          </a:p>
        </p:txBody>
      </p:sp>
      <p:sp>
        <p:nvSpPr>
          <p:cNvPr id="8" name="Rectangle 7">
            <a:extLst>
              <a:ext uri="{FF2B5EF4-FFF2-40B4-BE49-F238E27FC236}">
                <a16:creationId xmlns:a16="http://schemas.microsoft.com/office/drawing/2014/main" id="{5911E3B6-98FB-4069-9835-F8B890400FD4}"/>
              </a:ext>
            </a:extLst>
          </p:cNvPr>
          <p:cNvSpPr/>
          <p:nvPr/>
        </p:nvSpPr>
        <p:spPr>
          <a:xfrm>
            <a:off x="5774543" y="857837"/>
            <a:ext cx="575799" cy="707886"/>
          </a:xfrm>
          <a:prstGeom prst="rect">
            <a:avLst/>
          </a:prstGeom>
          <a:noFill/>
        </p:spPr>
        <p:txBody>
          <a:bodyPr wrap="none" lIns="91440" tIns="45720" rIns="91440" bIns="45720">
            <a:spAutoFit/>
          </a:bodyPr>
          <a:lstStyle/>
          <a:p>
            <a:pPr algn="ctr"/>
            <a:r>
              <a:rPr lang="en-US" sz="4000" b="1" cap="none" spc="-500" dirty="0">
                <a:ln w="28575">
                  <a:solidFill>
                    <a:sysClr val="windowText" lastClr="000000"/>
                  </a:solidFill>
                  <a:prstDash val="solid"/>
                </a:ln>
                <a:solidFill>
                  <a:srgbClr val="A8DD97"/>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1296817764"/>
      </p:ext>
    </p:extLst>
  </p:cSld>
  <p:clrMapOvr>
    <a:masterClrMapping/>
  </p:clrMapOvr>
  <p:transition>
    <p:fade/>
  </p:transition>
</p:sld>
</file>

<file path=ppt/theme/theme1.xml><?xml version="1.0" encoding="utf-8"?>
<a:theme xmlns:a="http://schemas.openxmlformats.org/drawingml/2006/main" name="Office Theme">
  <a:themeElements>
    <a:clrScheme name="Custom 4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D297"/>
      </a:hlink>
      <a:folHlink>
        <a:srgbClr val="EFF6EA"/>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1969</TotalTime>
  <Words>8021</Words>
  <Application>Microsoft Office PowerPoint</Application>
  <PresentationFormat>Widescreen</PresentationFormat>
  <Paragraphs>1433</Paragraphs>
  <Slides>252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252</vt:i4>
      </vt:variant>
    </vt:vector>
  </HeadingPairs>
  <TitlesOfParts>
    <vt:vector size="259" baseType="lpstr">
      <vt:lpstr>Arial</vt:lpstr>
      <vt:lpstr>Calibri</vt:lpstr>
      <vt:lpstr>Calibri Light</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Harper</dc:creator>
  <cp:lastModifiedBy>James Harper</cp:lastModifiedBy>
  <cp:revision>159</cp:revision>
  <dcterms:created xsi:type="dcterms:W3CDTF">2019-06-07T15:19:27Z</dcterms:created>
  <dcterms:modified xsi:type="dcterms:W3CDTF">2019-06-21T15:42:14Z</dcterms:modified>
</cp:coreProperties>
</file>